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6"/>
  </p:notesMasterIdLst>
  <p:sldIdLst>
    <p:sldId id="256" r:id="rId2"/>
    <p:sldId id="271" r:id="rId3"/>
    <p:sldId id="272" r:id="rId4"/>
    <p:sldId id="28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1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9C703-2A43-41BA-A8D5-895908965647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25653-5E3C-4C0B-9140-48193B240B7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48297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E44BC-3002-49EA-92C4-93BA28D18C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09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E44BC-3002-49EA-92C4-93BA28D18C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07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E44BC-3002-49EA-92C4-93BA28D18C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76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0C8D-0D03-42D3-8197-88556ED4E2CE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8343D78-0E9D-4EBA-9542-15F3592ED6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9775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0C8D-0D03-42D3-8197-88556ED4E2CE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8343D78-0E9D-4EBA-9542-15F3592ED6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1459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0C8D-0D03-42D3-8197-88556ED4E2CE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8343D78-0E9D-4EBA-9542-15F3592ED640}" type="slidenum">
              <a:rPr lang="en-ID" smtClean="0"/>
              <a:t>‹#›</a:t>
            </a:fld>
            <a:endParaRPr lang="en-ID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3560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0C8D-0D03-42D3-8197-88556ED4E2CE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8343D78-0E9D-4EBA-9542-15F3592ED6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87096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0C8D-0D03-42D3-8197-88556ED4E2CE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8343D78-0E9D-4EBA-9542-15F3592ED640}" type="slidenum">
              <a:rPr lang="en-ID" smtClean="0"/>
              <a:t>‹#›</a:t>
            </a:fld>
            <a:endParaRPr lang="en-ID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8438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0C8D-0D03-42D3-8197-88556ED4E2CE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8343D78-0E9D-4EBA-9542-15F3592ED6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30972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0C8D-0D03-42D3-8197-88556ED4E2CE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43D78-0E9D-4EBA-9542-15F3592ED6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68953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0C8D-0D03-42D3-8197-88556ED4E2CE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43D78-0E9D-4EBA-9542-15F3592ED6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7138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0C8D-0D03-42D3-8197-88556ED4E2CE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43D78-0E9D-4EBA-9542-15F3592ED6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3886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0C8D-0D03-42D3-8197-88556ED4E2CE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8343D78-0E9D-4EBA-9542-15F3592ED6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79954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0C8D-0D03-42D3-8197-88556ED4E2CE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8343D78-0E9D-4EBA-9542-15F3592ED6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54661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0C8D-0D03-42D3-8197-88556ED4E2CE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8343D78-0E9D-4EBA-9542-15F3592ED6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71381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0C8D-0D03-42D3-8197-88556ED4E2CE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43D78-0E9D-4EBA-9542-15F3592ED6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42767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0C8D-0D03-42D3-8197-88556ED4E2CE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43D78-0E9D-4EBA-9542-15F3592ED6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94370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0C8D-0D03-42D3-8197-88556ED4E2CE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43D78-0E9D-4EBA-9542-15F3592ED6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36997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0C8D-0D03-42D3-8197-88556ED4E2CE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8343D78-0E9D-4EBA-9542-15F3592ED6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07920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60C8D-0D03-42D3-8197-88556ED4E2CE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8343D78-0E9D-4EBA-9542-15F3592ED6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96381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83D0F-FDA5-4D3C-AA64-32B6F72C5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164" y="2063662"/>
            <a:ext cx="11599102" cy="2262781"/>
          </a:xfrm>
        </p:spPr>
        <p:txBody>
          <a:bodyPr>
            <a:normAutofit/>
          </a:bodyPr>
          <a:lstStyle/>
          <a:p>
            <a:pPr algn="r"/>
            <a:r>
              <a:rPr lang="en-US" sz="6000" dirty="0"/>
              <a:t>Modal (can, could, may, might)</a:t>
            </a:r>
            <a:endParaRPr lang="en-ID" sz="6000" dirty="0"/>
          </a:p>
        </p:txBody>
      </p:sp>
    </p:spTree>
    <p:extLst>
      <p:ext uri="{BB962C8B-B14F-4D97-AF65-F5344CB8AC3E}">
        <p14:creationId xmlns:p14="http://schemas.microsoft.com/office/powerpoint/2010/main" val="4210187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" y="22801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Adobe Caslon Pro Bold" panose="0205070206050A020403" pitchFamily="18" charset="0"/>
                <a:ea typeface="Calibri" panose="020F0502020204030204" pitchFamily="34" charset="0"/>
              </a:rPr>
              <a:t>MODAL</a:t>
            </a:r>
            <a:endParaRPr lang="en-US" sz="2000" dirty="0">
              <a:latin typeface="Adobe Caslon Pro Bold" panose="0205070206050A020403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484450" y="9884159"/>
            <a:ext cx="211455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8" name="Straight Arrow Connector 17"/>
          <p:cNvCxnSpPr/>
          <p:nvPr/>
        </p:nvCxnSpPr>
        <p:spPr>
          <a:xfrm>
            <a:off x="3478735" y="10036559"/>
            <a:ext cx="211455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2" name="Rectangle 1"/>
          <p:cNvSpPr/>
          <p:nvPr/>
        </p:nvSpPr>
        <p:spPr>
          <a:xfrm>
            <a:off x="-2" y="1133012"/>
            <a:ext cx="12191999" cy="184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15000"/>
              </a:lnSpc>
              <a:spcAft>
                <a:spcPts val="0"/>
              </a:spcAft>
            </a:pPr>
            <a:r>
              <a:rPr lang="en-US" sz="20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Modals help a main verb to give an additional meaning to a sentence. They are used to express ability/possibility/necessity, to make requests/offers/suggestions, etc. Modals that are used to express ability/possibility/requests/offers</a:t>
            </a:r>
            <a:r>
              <a:rPr lang="en-US" sz="2000" i="1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en-US" sz="2000" i="1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can, could, may, might,</a:t>
            </a:r>
            <a:r>
              <a:rPr lang="en-US" sz="20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indent="457200">
              <a:lnSpc>
                <a:spcPct val="115000"/>
              </a:lnSpc>
              <a:spcAft>
                <a:spcPts val="0"/>
              </a:spcAft>
            </a:pPr>
            <a:r>
              <a:rPr lang="en-US" sz="20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Examples : - I </a:t>
            </a:r>
            <a:r>
              <a:rPr lang="en-US" sz="2000" u="sng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</a:t>
            </a:r>
            <a:r>
              <a:rPr lang="en-US" sz="20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see it. (ability)		             - </a:t>
            </a:r>
            <a:r>
              <a:rPr lang="en-US" sz="2000" u="sng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</a:t>
            </a:r>
            <a:r>
              <a:rPr lang="en-US" sz="20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 start now? (request)</a:t>
            </a:r>
          </a:p>
          <a:p>
            <a:pPr indent="457200">
              <a:lnSpc>
                <a:spcPct val="115000"/>
              </a:lnSpc>
              <a:spcAft>
                <a:spcPts val="0"/>
              </a:spcAft>
            </a:pPr>
            <a:r>
              <a:rPr lang="en-US" sz="20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          - She </a:t>
            </a:r>
            <a:r>
              <a:rPr lang="en-US" sz="2000" u="sng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may</a:t>
            </a:r>
            <a:r>
              <a:rPr lang="en-US" sz="20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come late. (possibility)  - </a:t>
            </a:r>
            <a:r>
              <a:rPr lang="en-US" sz="2000" u="sng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May</a:t>
            </a:r>
            <a:r>
              <a:rPr lang="en-US" sz="20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help you? (offer) </a:t>
            </a:r>
            <a:endParaRPr lang="en-US" sz="2000" dirty="0">
              <a:effectLst/>
              <a:latin typeface="Adobe Caslon Pro Bold" panose="0205070206050A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6655" y="2965604"/>
            <a:ext cx="1547411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 Structure</a:t>
            </a:r>
            <a:endParaRPr lang="en-US" sz="2000" dirty="0">
              <a:effectLst/>
              <a:latin typeface="Adobe Caslon Pro Bold" panose="0205070206050A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406047"/>
              </p:ext>
            </p:extLst>
          </p:nvPr>
        </p:nvGraphicFramePr>
        <p:xfrm>
          <a:off x="2057197" y="3112736"/>
          <a:ext cx="9758148" cy="16725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8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3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2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79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10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6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52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3946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41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dobe Caslon Pro Bold" panose="0205070206050A020403" pitchFamily="18" charset="0"/>
                        </a:rPr>
                        <a:t>+</a:t>
                      </a:r>
                      <a:endParaRPr lang="en-US" sz="2000" dirty="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dobe Caslon Pro Bold" panose="0205070206050A020403" pitchFamily="18" charset="0"/>
                        </a:rPr>
                        <a:t> </a:t>
                      </a:r>
                      <a:endParaRPr lang="en-US" sz="20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dobe Caslon Pro Bold" panose="0205070206050A020403" pitchFamily="18" charset="0"/>
                        </a:rPr>
                        <a:t> </a:t>
                      </a:r>
                      <a:endParaRPr lang="en-US" sz="20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dobe Caslon Pro Bold" panose="0205070206050A020403" pitchFamily="18" charset="0"/>
                        </a:rPr>
                        <a:t>He </a:t>
                      </a:r>
                      <a:endParaRPr lang="en-US" sz="20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dobe Caslon Pro Bold" panose="0205070206050A020403" pitchFamily="18" charset="0"/>
                        </a:rPr>
                        <a:t>can</a:t>
                      </a:r>
                      <a:endParaRPr lang="en-US" sz="2000" dirty="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dobe Caslon Pro Bold" panose="0205070206050A020403" pitchFamily="18" charset="0"/>
                        </a:rPr>
                        <a:t> </a:t>
                      </a:r>
                      <a:endParaRPr lang="en-US" sz="20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dobe Caslon Pro Bold" panose="0205070206050A020403" pitchFamily="18" charset="0"/>
                        </a:rPr>
                        <a:t>write</a:t>
                      </a:r>
                      <a:endParaRPr lang="en-US" sz="20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dobe Caslon Pro Bold" panose="0205070206050A020403" pitchFamily="18" charset="0"/>
                        </a:rPr>
                        <a:t>an essay.</a:t>
                      </a:r>
                      <a:endParaRPr lang="en-US" sz="20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1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dobe Caslon Pro Bold" panose="0205070206050A020403" pitchFamily="18" charset="0"/>
                        </a:rPr>
                        <a:t>?</a:t>
                      </a:r>
                      <a:endParaRPr lang="en-US" sz="2000" dirty="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dobe Caslon Pro Bold" panose="0205070206050A020403" pitchFamily="18" charset="0"/>
                        </a:rPr>
                        <a:t> </a:t>
                      </a:r>
                      <a:endParaRPr lang="en-US" sz="20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dobe Caslon Pro Bold" panose="0205070206050A020403" pitchFamily="18" charset="0"/>
                        </a:rPr>
                        <a:t>Can</a:t>
                      </a:r>
                      <a:endParaRPr lang="en-US" sz="20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dobe Caslon Pro Bold" panose="0205070206050A020403" pitchFamily="18" charset="0"/>
                        </a:rPr>
                        <a:t>he </a:t>
                      </a:r>
                      <a:endParaRPr lang="en-US" sz="20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dobe Caslon Pro Bold" panose="0205070206050A020403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dobe Caslon Pro Bold" panose="0205070206050A020403" pitchFamily="18" charset="0"/>
                        </a:rPr>
                        <a:t> </a:t>
                      </a:r>
                      <a:endParaRPr lang="en-US" sz="20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dobe Caslon Pro Bold" panose="0205070206050A020403" pitchFamily="18" charset="0"/>
                        </a:rPr>
                        <a:t>write</a:t>
                      </a:r>
                      <a:endParaRPr lang="en-US" sz="20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dobe Caslon Pro Bold" panose="0205070206050A020403" pitchFamily="18" charset="0"/>
                        </a:rPr>
                        <a:t>an essay?</a:t>
                      </a:r>
                      <a:endParaRPr lang="en-US" sz="20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4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dobe Caslon Pro Bold" panose="0205070206050A020403" pitchFamily="18" charset="0"/>
                        </a:rPr>
                        <a:t>Wh/H?</a:t>
                      </a:r>
                      <a:endParaRPr lang="en-US" sz="20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dobe Caslon Pro Bold" panose="0205070206050A020403" pitchFamily="18" charset="0"/>
                        </a:rPr>
                        <a:t>What</a:t>
                      </a:r>
                      <a:endParaRPr lang="en-US" sz="20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dobe Caslon Pro Bold" panose="0205070206050A020403" pitchFamily="18" charset="0"/>
                        </a:rPr>
                        <a:t>Can</a:t>
                      </a:r>
                      <a:endParaRPr lang="en-US" sz="20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dobe Caslon Pro Bold" panose="0205070206050A020403" pitchFamily="18" charset="0"/>
                        </a:rPr>
                        <a:t>he</a:t>
                      </a:r>
                      <a:endParaRPr lang="en-US" sz="2000" dirty="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dobe Caslon Pro Bold" panose="0205070206050A020403" pitchFamily="18" charset="0"/>
                        </a:rPr>
                        <a:t> </a:t>
                      </a:r>
                      <a:endParaRPr lang="en-US" sz="20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dobe Caslon Pro Bold" panose="0205070206050A020403" pitchFamily="18" charset="0"/>
                        </a:rPr>
                        <a:t> </a:t>
                      </a:r>
                      <a:endParaRPr lang="en-US" sz="20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dobe Caslon Pro Bold" panose="0205070206050A020403" pitchFamily="18" charset="0"/>
                        </a:rPr>
                        <a:t>write?</a:t>
                      </a:r>
                      <a:endParaRPr lang="en-US" sz="20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dobe Caslon Pro Bold" panose="0205070206050A020403" pitchFamily="18" charset="0"/>
                        </a:rPr>
                        <a:t> </a:t>
                      </a:r>
                      <a:endParaRPr lang="en-US" sz="20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1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dobe Caslon Pro Bold" panose="0205070206050A020403" pitchFamily="18" charset="0"/>
                        </a:rPr>
                        <a:t>-</a:t>
                      </a:r>
                      <a:endParaRPr lang="en-US" sz="20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dobe Caslon Pro Bold" panose="0205070206050A020403" pitchFamily="18" charset="0"/>
                        </a:rPr>
                        <a:t> </a:t>
                      </a:r>
                      <a:endParaRPr lang="en-US" sz="20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dobe Caslon Pro Bold" panose="0205070206050A020403" pitchFamily="18" charset="0"/>
                        </a:rPr>
                        <a:t> </a:t>
                      </a:r>
                      <a:endParaRPr lang="en-US" sz="20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dobe Caslon Pro Bold" panose="0205070206050A020403" pitchFamily="18" charset="0"/>
                        </a:rPr>
                        <a:t>He</a:t>
                      </a:r>
                      <a:endParaRPr lang="en-US" sz="20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dobe Caslon Pro Bold" panose="0205070206050A020403" pitchFamily="18" charset="0"/>
                        </a:rPr>
                        <a:t>can </a:t>
                      </a:r>
                      <a:endParaRPr lang="en-US" sz="2000" dirty="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dobe Caslon Pro Bold" panose="0205070206050A020403" pitchFamily="18" charset="0"/>
                        </a:rPr>
                        <a:t>not</a:t>
                      </a:r>
                      <a:endParaRPr lang="en-US" sz="20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dobe Caslon Pro Bold" panose="0205070206050A020403" pitchFamily="18" charset="0"/>
                        </a:rPr>
                        <a:t>write</a:t>
                      </a:r>
                      <a:endParaRPr lang="en-US" sz="20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dobe Caslon Pro Bold" panose="0205070206050A020403" pitchFamily="18" charset="0"/>
                        </a:rPr>
                        <a:t>an essay.</a:t>
                      </a:r>
                      <a:endParaRPr lang="en-US" sz="2000" dirty="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22290" y="3725894"/>
            <a:ext cx="1879041" cy="4260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000" b="1" dirty="0">
                <a:highlight>
                  <a:srgbClr val="FF0000"/>
                </a:highlight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 + modal + V</a:t>
            </a:r>
            <a:r>
              <a:rPr lang="en-US" sz="2000" b="1" baseline="-25000" dirty="0">
                <a:highlight>
                  <a:srgbClr val="FF0000"/>
                </a:highlight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2000" dirty="0">
              <a:effectLst/>
              <a:highlight>
                <a:srgbClr val="FF0000"/>
              </a:highlight>
              <a:latin typeface="Adobe Caslon Pro Bold" panose="0205070206050A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2290" y="5870810"/>
            <a:ext cx="1172192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u="sng" dirty="0">
                <a:highlight>
                  <a:srgbClr val="FF0000"/>
                </a:highlight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Notes:</a:t>
            </a:r>
            <a:endParaRPr lang="en-US" sz="2000" dirty="0">
              <a:highlight>
                <a:srgbClr val="FF0000"/>
              </a:highlight>
              <a:latin typeface="Adobe Caslon Pro Bold" panose="0205070206050A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dirty="0">
                <a:highlight>
                  <a:srgbClr val="FF0000"/>
                </a:highlight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We use </a:t>
            </a:r>
            <a:r>
              <a:rPr lang="en-US" sz="2000" i="1" dirty="0">
                <a:highlight>
                  <a:srgbClr val="FF0000"/>
                </a:highlight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not/ -</a:t>
            </a:r>
            <a:r>
              <a:rPr lang="en-US" sz="2000" i="1" dirty="0" err="1">
                <a:highlight>
                  <a:srgbClr val="FF0000"/>
                </a:highlight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n’t</a:t>
            </a:r>
            <a:r>
              <a:rPr lang="en-US" sz="2000" dirty="0">
                <a:highlight>
                  <a:srgbClr val="FF0000"/>
                </a:highlight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form the negative – </a:t>
            </a:r>
            <a:r>
              <a:rPr lang="en-US" sz="2000" i="1" dirty="0">
                <a:highlight>
                  <a:srgbClr val="FF0000"/>
                </a:highlight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 </a:t>
            </a:r>
            <a:r>
              <a:rPr lang="en-US" sz="2000" i="1" u="sng" dirty="0">
                <a:highlight>
                  <a:srgbClr val="FF0000"/>
                </a:highlight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 not/can’t</a:t>
            </a:r>
            <a:r>
              <a:rPr lang="en-US" sz="2000" i="1" dirty="0">
                <a:highlight>
                  <a:srgbClr val="FF0000"/>
                </a:highlight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go now.</a:t>
            </a:r>
            <a:endParaRPr lang="en-US" sz="2000" dirty="0">
              <a:highlight>
                <a:srgbClr val="FF0000"/>
              </a:highlight>
              <a:latin typeface="Adobe Caslon Pro Bold" panose="0205070206050A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highlight>
                  <a:srgbClr val="FF0000"/>
                </a:highlight>
                <a:latin typeface="Adobe Caslon Pro Bold" panose="0205070206050A020403" pitchFamily="18" charset="0"/>
                <a:ea typeface="Calibri" panose="020F0502020204030204" pitchFamily="34" charset="0"/>
              </a:rPr>
              <a:t>- We use </a:t>
            </a:r>
            <a:r>
              <a:rPr lang="en-US" sz="2000" i="1" dirty="0">
                <a:highlight>
                  <a:srgbClr val="FF0000"/>
                </a:highlight>
                <a:latin typeface="Adobe Caslon Pro Bold" panose="0205070206050A020403" pitchFamily="18" charset="0"/>
                <a:ea typeface="Calibri" panose="020F0502020204030204" pitchFamily="34" charset="0"/>
              </a:rPr>
              <a:t>be</a:t>
            </a:r>
            <a:r>
              <a:rPr lang="en-US" sz="2000" dirty="0">
                <a:highlight>
                  <a:srgbClr val="FF0000"/>
                </a:highlight>
                <a:latin typeface="Adobe Caslon Pro Bold" panose="0205070206050A020403" pitchFamily="18" charset="0"/>
                <a:ea typeface="Calibri" panose="020F0502020204030204" pitchFamily="34" charset="0"/>
              </a:rPr>
              <a:t> for non-verbs (</a:t>
            </a:r>
            <a:r>
              <a:rPr lang="en-US" sz="2000" dirty="0" err="1">
                <a:highlight>
                  <a:srgbClr val="FF0000"/>
                </a:highlight>
                <a:latin typeface="Adobe Caslon Pro Bold" panose="0205070206050A020403" pitchFamily="18" charset="0"/>
                <a:ea typeface="Calibri" panose="020F0502020204030204" pitchFamily="34" charset="0"/>
              </a:rPr>
              <a:t>adj</a:t>
            </a:r>
            <a:r>
              <a:rPr lang="en-US" sz="2000" dirty="0">
                <a:highlight>
                  <a:srgbClr val="FF0000"/>
                </a:highlight>
                <a:latin typeface="Adobe Caslon Pro Bold" panose="0205070206050A020403" pitchFamily="18" charset="0"/>
                <a:ea typeface="Calibri" panose="020F0502020204030204" pitchFamily="34" charset="0"/>
              </a:rPr>
              <a:t>/</a:t>
            </a:r>
            <a:r>
              <a:rPr lang="en-US" sz="2000" dirty="0" err="1">
                <a:highlight>
                  <a:srgbClr val="FF0000"/>
                </a:highlight>
                <a:latin typeface="Adobe Caslon Pro Bold" panose="0205070206050A020403" pitchFamily="18" charset="0"/>
                <a:ea typeface="Calibri" panose="020F0502020204030204" pitchFamily="34" charset="0"/>
              </a:rPr>
              <a:t>adv</a:t>
            </a:r>
            <a:r>
              <a:rPr lang="en-US" sz="2000" dirty="0">
                <a:highlight>
                  <a:srgbClr val="FF0000"/>
                </a:highlight>
                <a:latin typeface="Adobe Caslon Pro Bold" panose="0205070206050A020403" pitchFamily="18" charset="0"/>
                <a:ea typeface="Calibri" panose="020F0502020204030204" pitchFamily="34" charset="0"/>
              </a:rPr>
              <a:t>/noun) – </a:t>
            </a:r>
            <a:r>
              <a:rPr lang="en-US" sz="2000" i="1" dirty="0">
                <a:highlight>
                  <a:srgbClr val="FF0000"/>
                </a:highlight>
                <a:latin typeface="Adobe Caslon Pro Bold" panose="0205070206050A020403" pitchFamily="18" charset="0"/>
                <a:ea typeface="Calibri" panose="020F0502020204030204" pitchFamily="34" charset="0"/>
              </a:rPr>
              <a:t>He </a:t>
            </a:r>
            <a:r>
              <a:rPr lang="en-US" sz="2000" i="1" u="sng" dirty="0">
                <a:highlight>
                  <a:srgbClr val="FF0000"/>
                </a:highlight>
                <a:latin typeface="Adobe Caslon Pro Bold" panose="0205070206050A020403" pitchFamily="18" charset="0"/>
                <a:ea typeface="Calibri" panose="020F0502020204030204" pitchFamily="34" charset="0"/>
              </a:rPr>
              <a:t>may be</a:t>
            </a:r>
            <a:r>
              <a:rPr lang="en-US" sz="2000" i="1" dirty="0">
                <a:highlight>
                  <a:srgbClr val="FF0000"/>
                </a:highlight>
                <a:latin typeface="Adobe Caslon Pro Bold" panose="0205070206050A020403" pitchFamily="18" charset="0"/>
                <a:ea typeface="Calibri" panose="020F0502020204030204" pitchFamily="34" charset="0"/>
              </a:rPr>
              <a:t> angry; She </a:t>
            </a:r>
            <a:r>
              <a:rPr lang="en-US" sz="2000" i="1" u="sng" dirty="0">
                <a:highlight>
                  <a:srgbClr val="FF0000"/>
                </a:highlight>
                <a:latin typeface="Adobe Caslon Pro Bold" panose="0205070206050A020403" pitchFamily="18" charset="0"/>
                <a:ea typeface="Calibri" panose="020F0502020204030204" pitchFamily="34" charset="0"/>
              </a:rPr>
              <a:t>may be</a:t>
            </a:r>
            <a:r>
              <a:rPr lang="en-US" sz="2000" i="1" dirty="0">
                <a:highlight>
                  <a:srgbClr val="FF0000"/>
                </a:highlight>
                <a:latin typeface="Adobe Caslon Pro Bold" panose="0205070206050A020403" pitchFamily="18" charset="0"/>
                <a:ea typeface="Calibri" panose="020F0502020204030204" pitchFamily="34" charset="0"/>
              </a:rPr>
              <a:t> a teacher.</a:t>
            </a:r>
            <a:endParaRPr lang="en-US" sz="2000" dirty="0">
              <a:highlight>
                <a:srgbClr val="FF0000"/>
              </a:highlight>
              <a:latin typeface="Adobe Caslon Pro Bold" panose="0205070206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03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54593" y="119671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Adobe Caslon Pro Bold" panose="0205070206050A020403" pitchFamily="18" charset="0"/>
                <a:ea typeface="Calibri" panose="020F0502020204030204" pitchFamily="34" charset="0"/>
              </a:rPr>
              <a:t>MODAL</a:t>
            </a:r>
            <a:endParaRPr lang="en-US" sz="2000" dirty="0">
              <a:latin typeface="Adobe Caslon Pro Bold" panose="0205070206050A020403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61523" y="701421"/>
            <a:ext cx="2257669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B. Kinds of Modals</a:t>
            </a:r>
            <a:endParaRPr lang="en-US" sz="2000" dirty="0">
              <a:effectLst/>
              <a:latin typeface="Adobe Caslon Pro Bold" panose="0205070206050A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484450" y="9884159"/>
            <a:ext cx="211455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8" name="Straight Arrow Connector 17"/>
          <p:cNvCxnSpPr/>
          <p:nvPr/>
        </p:nvCxnSpPr>
        <p:spPr>
          <a:xfrm>
            <a:off x="3478735" y="10036559"/>
            <a:ext cx="211455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2" name="Rectangle 1"/>
          <p:cNvSpPr/>
          <p:nvPr/>
        </p:nvSpPr>
        <p:spPr>
          <a:xfrm>
            <a:off x="283868" y="1222415"/>
            <a:ext cx="120584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 and could (</a:t>
            </a:r>
            <a:r>
              <a:rPr lang="en-US" sz="2000" i="1" dirty="0" err="1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2000" i="1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000" i="1" dirty="0" err="1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bisa</a:t>
            </a:r>
            <a:r>
              <a:rPr lang="en-US" sz="2000" i="1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000" i="1" dirty="0" err="1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boleh</a:t>
            </a:r>
            <a:r>
              <a:rPr lang="en-US" sz="20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  <a:p>
            <a:pPr lvl="0">
              <a:lnSpc>
                <a:spcPct val="115000"/>
              </a:lnSpc>
              <a:spcAft>
                <a:spcPts val="0"/>
              </a:spcAft>
            </a:pPr>
            <a:endParaRPr lang="en-US" sz="2000" dirty="0">
              <a:latin typeface="Adobe Caslon Pro Bold" panose="0205070206050A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2000" dirty="0">
                <a:latin typeface="Adobe Caslon Pro Bold" panose="0205070206050A020403" pitchFamily="18" charset="0"/>
                <a:ea typeface="Calibri" panose="020F0502020204030204" pitchFamily="34" charset="0"/>
              </a:rPr>
              <a:t>Use </a:t>
            </a:r>
            <a:r>
              <a:rPr lang="en-US" sz="2000" i="1" dirty="0">
                <a:latin typeface="Adobe Caslon Pro Bold" panose="0205070206050A020403" pitchFamily="18" charset="0"/>
                <a:ea typeface="Calibri" panose="020F0502020204030204" pitchFamily="34" charset="0"/>
              </a:rPr>
              <a:t>can</a:t>
            </a:r>
            <a:r>
              <a:rPr lang="en-US" sz="2000" dirty="0">
                <a:latin typeface="Adobe Caslon Pro Bold" panose="0205070206050A020403" pitchFamily="18" charset="0"/>
                <a:ea typeface="Calibri" panose="020F0502020204030204" pitchFamily="34" charset="0"/>
              </a:rPr>
              <a:t> to express present ability – </a:t>
            </a:r>
            <a:r>
              <a:rPr lang="en-US" sz="2000" i="1" dirty="0">
                <a:latin typeface="Adobe Caslon Pro Bold" panose="0205070206050A020403" pitchFamily="18" charset="0"/>
                <a:ea typeface="Calibri" panose="020F0502020204030204" pitchFamily="34" charset="0"/>
              </a:rPr>
              <a:t>Barry can play chess,</a:t>
            </a:r>
            <a:r>
              <a:rPr lang="en-US" sz="2000" dirty="0">
                <a:latin typeface="Adobe Caslon Pro Bold" panose="0205070206050A020403" pitchFamily="18" charset="0"/>
                <a:ea typeface="Calibri" panose="020F0502020204030204" pitchFamily="34" charset="0"/>
              </a:rPr>
              <a:t> and use </a:t>
            </a:r>
            <a:r>
              <a:rPr lang="en-US" sz="2000" i="1" dirty="0">
                <a:latin typeface="Adobe Caslon Pro Bold" panose="0205070206050A020403" pitchFamily="18" charset="0"/>
                <a:ea typeface="Calibri" panose="020F0502020204030204" pitchFamily="34" charset="0"/>
              </a:rPr>
              <a:t>could</a:t>
            </a:r>
            <a:r>
              <a:rPr lang="en-US" sz="2000" dirty="0">
                <a:latin typeface="Adobe Caslon Pro Bold" panose="0205070206050A020403" pitchFamily="18" charset="0"/>
                <a:ea typeface="Calibri" panose="020F0502020204030204" pitchFamily="34" charset="0"/>
              </a:rPr>
              <a:t> to indicate past ability – </a:t>
            </a:r>
            <a:r>
              <a:rPr lang="en-US" sz="2000" i="1" dirty="0">
                <a:latin typeface="Adobe Caslon Pro Bold" panose="0205070206050A020403" pitchFamily="18" charset="0"/>
                <a:ea typeface="Calibri" panose="020F0502020204030204" pitchFamily="34" charset="0"/>
              </a:rPr>
              <a:t>He could play chess when he was seven</a:t>
            </a:r>
            <a:r>
              <a:rPr lang="en-US" sz="2000" dirty="0">
                <a:latin typeface="Adobe Caslon Pro Bold" panose="0205070206050A020403" pitchFamily="18" charset="0"/>
                <a:ea typeface="Calibri" panose="020F0502020204030204" pitchFamily="34" charset="0"/>
              </a:rPr>
              <a:t>.  </a:t>
            </a:r>
          </a:p>
          <a:p>
            <a:pPr marL="342900" lvl="0" indent="-342900"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2000" dirty="0">
                <a:latin typeface="Adobe Caslon Pro Bold" panose="0205070206050A020403" pitchFamily="18" charset="0"/>
                <a:ea typeface="Calibri" panose="020F0502020204030204" pitchFamily="34" charset="0"/>
              </a:rPr>
              <a:t>Use </a:t>
            </a:r>
            <a:r>
              <a:rPr lang="en-US" sz="2000" i="1" dirty="0">
                <a:latin typeface="Adobe Caslon Pro Bold" panose="0205070206050A020403" pitchFamily="18" charset="0"/>
                <a:ea typeface="Calibri" panose="020F0502020204030204" pitchFamily="34" charset="0"/>
              </a:rPr>
              <a:t>can/could</a:t>
            </a:r>
            <a:r>
              <a:rPr lang="en-US" sz="2000" dirty="0">
                <a:latin typeface="Adobe Caslon Pro Bold" panose="0205070206050A020403" pitchFamily="18" charset="0"/>
                <a:ea typeface="Calibri" panose="020F0502020204030204" pitchFamily="34" charset="0"/>
              </a:rPr>
              <a:t> to ask for/give/refuse permission or request </a:t>
            </a:r>
            <a:r>
              <a:rPr lang="en-US" sz="2000" i="1" dirty="0">
                <a:latin typeface="Adobe Caslon Pro Bold" panose="0205070206050A020403" pitchFamily="18" charset="0"/>
                <a:ea typeface="Calibri" panose="020F0502020204030204" pitchFamily="34" charset="0"/>
              </a:rPr>
              <a:t>– Could I take the book?; You can use my phone; Can you help me? .</a:t>
            </a:r>
            <a:endParaRPr lang="en-US" sz="2000" dirty="0">
              <a:effectLst/>
              <a:latin typeface="Adobe Caslon Pro Bold" panose="0205070206050A020403" pitchFamily="18" charset="0"/>
              <a:ea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3868" y="3299460"/>
            <a:ext cx="1213740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</a:pPr>
            <a:r>
              <a:rPr lang="en-US" sz="2000" dirty="0">
                <a:latin typeface="Adobe Caslon Pro Bold" panose="0205070206050A020403" pitchFamily="18" charset="0"/>
              </a:rPr>
              <a:t>2. May and might (</a:t>
            </a:r>
            <a:r>
              <a:rPr lang="en-US" sz="2000" i="1" dirty="0" err="1">
                <a:latin typeface="Adobe Caslon Pro Bold" panose="0205070206050A020403" pitchFamily="18" charset="0"/>
              </a:rPr>
              <a:t>boleh</a:t>
            </a:r>
            <a:r>
              <a:rPr lang="en-US" sz="2000" i="1" dirty="0">
                <a:latin typeface="Adobe Caslon Pro Bold" panose="0205070206050A020403" pitchFamily="18" charset="0"/>
              </a:rPr>
              <a:t>/</a:t>
            </a:r>
            <a:r>
              <a:rPr lang="en-US" sz="2000" i="1" dirty="0" err="1">
                <a:latin typeface="Adobe Caslon Pro Bold" panose="0205070206050A020403" pitchFamily="18" charset="0"/>
              </a:rPr>
              <a:t>mungkin</a:t>
            </a:r>
            <a:r>
              <a:rPr lang="en-US" sz="2000" dirty="0">
                <a:latin typeface="Adobe Caslon Pro Bold" panose="0205070206050A020403" pitchFamily="18" charset="0"/>
              </a:rPr>
              <a:t>)</a:t>
            </a:r>
          </a:p>
          <a:p>
            <a:pPr lvl="0">
              <a:spcAft>
                <a:spcPts val="0"/>
              </a:spcAft>
            </a:pPr>
            <a:endParaRPr lang="en-US" sz="2000" dirty="0">
              <a:latin typeface="Adobe Caslon Pro Bold" panose="0205070206050A020403" pitchFamily="18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latin typeface="Adobe Caslon Pro Bold" panose="0205070206050A020403" pitchFamily="18" charset="0"/>
                <a:ea typeface="Calibri" panose="020F0502020204030204" pitchFamily="34" charset="0"/>
              </a:rPr>
              <a:t>  - Use </a:t>
            </a:r>
            <a:r>
              <a:rPr lang="en-US" sz="2000" i="1" dirty="0">
                <a:latin typeface="Adobe Caslon Pro Bold" panose="0205070206050A020403" pitchFamily="18" charset="0"/>
                <a:ea typeface="Calibri" panose="020F0502020204030204" pitchFamily="34" charset="0"/>
              </a:rPr>
              <a:t>may/might</a:t>
            </a:r>
            <a:r>
              <a:rPr lang="en-US" sz="2000" dirty="0">
                <a:latin typeface="Adobe Caslon Pro Bold" panose="0205070206050A020403" pitchFamily="18" charset="0"/>
                <a:ea typeface="Calibri" panose="020F0502020204030204" pitchFamily="34" charset="0"/>
              </a:rPr>
              <a:t> to express possibility – </a:t>
            </a:r>
            <a:r>
              <a:rPr lang="en-US" sz="2000" i="1" dirty="0">
                <a:latin typeface="Adobe Caslon Pro Bold" panose="0205070206050A020403" pitchFamily="18" charset="0"/>
                <a:ea typeface="Calibri" panose="020F0502020204030204" pitchFamily="34" charset="0"/>
              </a:rPr>
              <a:t>They may/might help us.</a:t>
            </a:r>
            <a:endParaRPr lang="en-US" sz="2000" dirty="0">
              <a:latin typeface="Adobe Caslon Pro Bold" panose="0205070206050A020403" pitchFamily="18" charset="0"/>
              <a:ea typeface="Calibri" panose="020F0502020204030204" pitchFamily="34" charset="0"/>
            </a:endParaRPr>
          </a:p>
          <a:p>
            <a:r>
              <a:rPr lang="en-US" sz="2000" dirty="0">
                <a:latin typeface="Adobe Caslon Pro Bold" panose="0205070206050A020403" pitchFamily="18" charset="0"/>
                <a:ea typeface="Calibri" panose="020F0502020204030204" pitchFamily="34" charset="0"/>
              </a:rPr>
              <a:t>  - Use </a:t>
            </a:r>
            <a:r>
              <a:rPr lang="en-US" sz="2000" i="1" dirty="0">
                <a:latin typeface="Adobe Caslon Pro Bold" panose="0205070206050A020403" pitchFamily="18" charset="0"/>
                <a:ea typeface="Calibri" panose="020F0502020204030204" pitchFamily="34" charset="0"/>
              </a:rPr>
              <a:t>may</a:t>
            </a:r>
            <a:r>
              <a:rPr lang="en-US" sz="2000" dirty="0">
                <a:latin typeface="Adobe Caslon Pro Bold" panose="0205070206050A020403" pitchFamily="18" charset="0"/>
                <a:ea typeface="Calibri" panose="020F0502020204030204" pitchFamily="34" charset="0"/>
              </a:rPr>
              <a:t> to ask for/give/refuse permission – </a:t>
            </a:r>
            <a:r>
              <a:rPr lang="en-US" sz="2000" i="1" dirty="0">
                <a:latin typeface="Adobe Caslon Pro Bold" panose="0205070206050A020403" pitchFamily="18" charset="0"/>
                <a:ea typeface="Calibri" panose="020F0502020204030204" pitchFamily="34" charset="0"/>
              </a:rPr>
              <a:t>May I take the book?;You may take it</a:t>
            </a:r>
            <a:r>
              <a:rPr lang="en-US" sz="2000" dirty="0">
                <a:latin typeface="Adobe Caslon Pro Bold" panose="0205070206050A020403" pitchFamily="18" charset="0"/>
                <a:ea typeface="Calibri" panose="020F0502020204030204" pitchFamily="34" charset="0"/>
              </a:rPr>
              <a:t>.</a:t>
            </a:r>
            <a:endParaRPr lang="en-US" sz="2000" dirty="0">
              <a:latin typeface="Adobe Caslon Pro Bold" panose="0205070206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783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646826" y="172761"/>
            <a:ext cx="5472756" cy="5171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u="sng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Exercise</a:t>
            </a:r>
            <a:r>
              <a:rPr lang="en-US" sz="1600" dirty="0">
                <a:latin typeface="Adobe Caslon Pro Bold" panose="0205070206050A020403" pitchFamily="18" charset="0"/>
              </a:rPr>
              <a:t> </a:t>
            </a:r>
          </a:p>
          <a:p>
            <a:pPr marL="342900" indent="-342900">
              <a:lnSpc>
                <a:spcPct val="115000"/>
              </a:lnSpc>
              <a:spcAft>
                <a:spcPts val="0"/>
              </a:spcAft>
              <a:buAutoNum type="alphaUcPeriod"/>
            </a:pPr>
            <a:r>
              <a:rPr lang="en-US" sz="1600" i="1" dirty="0">
                <a:solidFill>
                  <a:srgbClr val="FF0000"/>
                </a:solidFill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Complete the following sentences using can/could/may/might</a:t>
            </a:r>
          </a:p>
          <a:p>
            <a:pPr marL="342900" indent="-342900">
              <a:lnSpc>
                <a:spcPct val="115000"/>
              </a:lnSpc>
              <a:spcAft>
                <a:spcPts val="0"/>
              </a:spcAft>
              <a:buAutoNum type="alphaUcPeriod"/>
            </a:pPr>
            <a:endParaRPr lang="en-US" sz="1600" dirty="0">
              <a:latin typeface="Adobe Caslon Pro Bold" panose="0205070206050A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David _______ sing jazz songs very well. 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Ronald _______ play badminton when he was a kid.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Adobe Caslon Pro Bold" panose="0205070206050A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16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 grandfather _______ run fast when he was young.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 _______ I help you bring that box, ma’am?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Adobe Caslon Pro Bold" panose="0205070206050A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1600" dirty="0">
                <a:latin typeface="Adobe Caslon Pro Bold" panose="0205070206050A020403" pitchFamily="18" charset="0"/>
                <a:ea typeface="Times-Roman"/>
                <a:cs typeface="Times New Roman" panose="02020603050405020304" pitchFamily="18" charset="0"/>
              </a:rPr>
              <a:t>Ray </a:t>
            </a:r>
            <a:r>
              <a:rPr lang="en-US" sz="16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__________</a:t>
            </a:r>
            <a:r>
              <a:rPr lang="en-US" sz="1600" dirty="0">
                <a:latin typeface="Adobe Caslon Pro Bold" panose="0205070206050A020403" pitchFamily="18" charset="0"/>
                <a:ea typeface="Times-Bold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Adobe Caslon Pro Bold" panose="0205070206050A020403" pitchFamily="18" charset="0"/>
                <a:ea typeface="Times-Roman"/>
                <a:cs typeface="Times New Roman" panose="02020603050405020304" pitchFamily="18" charset="0"/>
              </a:rPr>
              <a:t>speak four languages when he was seven. </a:t>
            </a:r>
            <a:endParaRPr lang="en-US" sz="1600" dirty="0">
              <a:latin typeface="Adobe Caslon Pro Bold" panose="0205070206050A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Adobe Caslon Pro Bold" panose="0205070206050A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sz="16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Alex __________ play the drum very well.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Adobe Caslon Pro Bold" panose="0205070206050A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en-US" sz="16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__________ I have some cake, ma’am?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9. Amber _______ dance ballet when she was a child.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Adobe Caslon Pro Bold" panose="0205070206050A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It is possible that the plan</a:t>
            </a:r>
            <a:r>
              <a:rPr lang="en-US" sz="16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_______ go wrong.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10. He _______ run as fast as his brother does.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11. _______ I ask something, sir?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12. </a:t>
            </a:r>
            <a:r>
              <a:rPr lang="en-US" sz="1600" dirty="0">
                <a:latin typeface="Adobe Caslon Pro Bold" panose="0205070206050A020403" pitchFamily="18" charset="0"/>
                <a:ea typeface="Times-Roman"/>
                <a:cs typeface="Times New Roman" panose="02020603050405020304" pitchFamily="18" charset="0"/>
              </a:rPr>
              <a:t>John </a:t>
            </a:r>
            <a:r>
              <a:rPr lang="en-US" sz="16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_______</a:t>
            </a:r>
            <a:r>
              <a:rPr lang="en-US" sz="1600" b="1" dirty="0">
                <a:latin typeface="Adobe Caslon Pro Bold" panose="0205070206050A020403" pitchFamily="18" charset="0"/>
                <a:ea typeface="Times-Bold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Adobe Caslon Pro Bold" panose="0205070206050A020403" pitchFamily="18" charset="0"/>
                <a:ea typeface="Times-Roman"/>
                <a:cs typeface="Times New Roman" panose="02020603050405020304" pitchFamily="18" charset="0"/>
              </a:rPr>
              <a:t>speak French when he was six. </a:t>
            </a:r>
            <a:endParaRPr lang="en-US" sz="1600" dirty="0">
              <a:latin typeface="Adobe Caslon Pro Bold" panose="0205070206050A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13. He _______ use the trick very well.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14. I _______ run very fast when I was a kid.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15. He_______ help us find the answers for these questions.</a:t>
            </a:r>
            <a:endParaRPr lang="en-US" sz="1600" dirty="0">
              <a:effectLst/>
              <a:latin typeface="Adobe Caslon Pro Bold" panose="0205070206050A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19582" y="172761"/>
            <a:ext cx="5072418" cy="3773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FF0000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US" sz="1600" i="1" dirty="0">
                <a:solidFill>
                  <a:srgbClr val="FF0000"/>
                </a:solidFill>
                <a:latin typeface="Adobe Caslon Pro Bold" panose="0205070206050A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 sentences using the following modals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i="1" dirty="0">
                <a:latin typeface="Adobe Caslon Pro Bold" panose="0205070206050A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latin typeface="Adobe Caslon Pro Bold" panose="0205070206050A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Adobe Caslon Pro Bold" panose="0205070206050A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can</a:t>
            </a:r>
            <a:endParaRPr lang="en-US" sz="1600" dirty="0">
              <a:latin typeface="Adobe Caslon Pro Bold" panose="0205070206050A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Adobe Caslon Pro Bold" panose="0205070206050A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__________________________________________</a:t>
            </a:r>
            <a:endParaRPr lang="en-US" sz="1600" dirty="0">
              <a:latin typeface="Adobe Caslon Pro Bold" panose="0205070206050A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Adobe Caslon Pro Bold" panose="0205070206050A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could</a:t>
            </a:r>
            <a:endParaRPr lang="en-US" sz="1600" dirty="0">
              <a:latin typeface="Adobe Caslon Pro Bold" panose="0205070206050A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Adobe Caslon Pro Bold" panose="0205070206050A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__________________________________________</a:t>
            </a:r>
            <a:endParaRPr lang="en-US" sz="1600" dirty="0">
              <a:latin typeface="Adobe Caslon Pro Bold" panose="0205070206050A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Adobe Caslon Pro Bold" panose="0205070206050A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may </a:t>
            </a:r>
            <a:endParaRPr lang="en-US" sz="1600" dirty="0">
              <a:latin typeface="Adobe Caslon Pro Bold" panose="0205070206050A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Adobe Caslon Pro Bold" panose="0205070206050A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__________________________________________</a:t>
            </a:r>
            <a:endParaRPr lang="en-US" sz="1600" dirty="0">
              <a:latin typeface="Adobe Caslon Pro Bold" panose="0205070206050A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Adobe Caslon Pro Bold" panose="0205070206050A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might </a:t>
            </a:r>
            <a:endParaRPr lang="en-US" sz="1600" dirty="0">
              <a:latin typeface="Adobe Caslon Pro Bold" panose="0205070206050A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Adobe Caslon Pro Bold" panose="0205070206050A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__________________________________________</a:t>
            </a:r>
            <a:endParaRPr lang="en-US" sz="1600" dirty="0">
              <a:latin typeface="Adobe Caslon Pro Bold" panose="0205070206050A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Adobe Caslon Pro Bold" panose="0205070206050A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could </a:t>
            </a:r>
            <a:endParaRPr lang="en-US" sz="1600" dirty="0">
              <a:latin typeface="Adobe Caslon Pro Bold" panose="0205070206050A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Adobe Caslon Pro Bold" panose="0205070206050A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__________________________________________</a:t>
            </a:r>
            <a:endParaRPr lang="en-US" sz="1600" dirty="0">
              <a:latin typeface="Adobe Caslon Pro Bold" panose="0205070206050A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Adobe Caslon Pro Bold" panose="0205070206050A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0495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</TotalTime>
  <Words>553</Words>
  <Application>Microsoft Office PowerPoint</Application>
  <PresentationFormat>Widescreen</PresentationFormat>
  <Paragraphs>86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Adobe Caslon Pro Bold</vt:lpstr>
      <vt:lpstr>Arial</vt:lpstr>
      <vt:lpstr>Calibri</vt:lpstr>
      <vt:lpstr>Century Gothic</vt:lpstr>
      <vt:lpstr>Times New Roman</vt:lpstr>
      <vt:lpstr>Wingdings 3</vt:lpstr>
      <vt:lpstr>Wisp</vt:lpstr>
      <vt:lpstr>Modal (can, could, may, might)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Modal (can, could, may, might)</dc:title>
  <dc:creator>DA - VI</dc:creator>
  <cp:lastModifiedBy>DA - VI</cp:lastModifiedBy>
  <cp:revision>1</cp:revision>
  <dcterms:created xsi:type="dcterms:W3CDTF">2021-03-03T08:33:27Z</dcterms:created>
  <dcterms:modified xsi:type="dcterms:W3CDTF">2021-03-03T08:40:22Z</dcterms:modified>
</cp:coreProperties>
</file>