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3" r:id="rId3"/>
    <p:sldId id="274" r:id="rId4"/>
    <p:sldId id="29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6A6B-72E8-401A-B4CC-317E5F3E238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21317-6F44-4146-B9D1-7CD47C3197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209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44BC-3002-49EA-92C4-93BA28D18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44BC-3002-49EA-92C4-93BA28D18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6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44BC-3002-49EA-92C4-93BA28D18C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660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25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613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69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947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7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099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778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825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87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713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5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67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43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7A3092A-7069-4E9A-B99D-5706965F890C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2DBBF0-3131-467E-9911-1A0F8017F4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02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89DE-E26F-4D18-BD54-6B50EA4BE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070232"/>
            <a:ext cx="8609572" cy="1056058"/>
          </a:xfrm>
        </p:spPr>
        <p:txBody>
          <a:bodyPr/>
          <a:lstStyle/>
          <a:p>
            <a:r>
              <a:rPr lang="en-ID" dirty="0"/>
              <a:t>Modal ( shall, will, would)</a:t>
            </a:r>
          </a:p>
        </p:txBody>
      </p:sp>
    </p:spTree>
    <p:extLst>
      <p:ext uri="{BB962C8B-B14F-4D97-AF65-F5344CB8AC3E}">
        <p14:creationId xmlns:p14="http://schemas.microsoft.com/office/powerpoint/2010/main" val="132583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298" y="8863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MODAL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50895" y="5781040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345180" y="5933440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>
            <a:off x="3484450" y="9884159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3478735" y="10036559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207740" y="1810393"/>
            <a:ext cx="154741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Structure</a:t>
            </a:r>
            <a:endParaRPr lang="en-US" sz="20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4395" y="2381087"/>
            <a:ext cx="172451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+ modal + V</a:t>
            </a:r>
            <a:r>
              <a:rPr lang="en-US" sz="2000" b="1" baseline="-25000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FF0000"/>
              </a:solidFill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40" y="488748"/>
            <a:ext cx="119569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	Modals help a main verb to give an additional meaning to a sentence. They are used to express ability/possibility/necessity, to make requests/offers/suggestions, etc. Modals that are used to express possibility/requests are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 will, shall, would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17184"/>
              </p:ext>
            </p:extLst>
          </p:nvPr>
        </p:nvGraphicFramePr>
        <p:xfrm>
          <a:off x="3345180" y="2009107"/>
          <a:ext cx="7504765" cy="1672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34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+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He 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Will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write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an essay.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?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Will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he 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write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an essay?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8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Wh/H?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What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Will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he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write?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-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He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will 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not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write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an essay.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07740" y="3708496"/>
            <a:ext cx="5377218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Shall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 start now? (request)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She </a:t>
            </a:r>
            <a:r>
              <a:rPr lang="en-US" sz="2000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 home late. (possibility) </a:t>
            </a:r>
          </a:p>
          <a:p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- </a:t>
            </a:r>
            <a:r>
              <a:rPr lang="en-US" sz="2000" u="sng" dirty="0">
                <a:latin typeface="Adobe Caslon Pro Bold" panose="0205070206050A020403" pitchFamily="18" charset="0"/>
                <a:ea typeface="Calibri" panose="020F0502020204030204" pitchFamily="34" charset="0"/>
              </a:rPr>
              <a:t>Would you please open the windows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? (request)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7783" y="5281026"/>
            <a:ext cx="977955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u="sng" dirty="0">
                <a:solidFill>
                  <a:srgbClr val="FFFF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Notes:</a:t>
            </a:r>
            <a:endParaRPr lang="en-US" sz="2000" dirty="0">
              <a:solidFill>
                <a:srgbClr val="FFFF00"/>
              </a:solidFill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We 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not/ -</a:t>
            </a:r>
            <a:r>
              <a:rPr lang="en-US" sz="2000" i="1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n’t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form the negative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</a:t>
            </a:r>
            <a:r>
              <a:rPr lang="en-US" sz="2000" i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not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 now → you </a:t>
            </a:r>
            <a:r>
              <a:rPr lang="en-US" sz="2000" i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won’t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 now.</a:t>
            </a:r>
            <a:endParaRPr lang="en-US" sz="20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We 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non-verbs (</a:t>
            </a:r>
            <a:r>
              <a:rPr lang="en-US" sz="2000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adj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/noun) and with V</a:t>
            </a:r>
            <a:r>
              <a:rPr lang="en-US" sz="2000" baseline="-25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passive voice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</a:t>
            </a:r>
            <a:r>
              <a:rPr lang="en-US" sz="2000" i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be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i="1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angry;She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a teacher</a:t>
            </a:r>
            <a:endParaRPr lang="en-US" sz="20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4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736" y="-5706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MODAL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50895" y="5781040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345180" y="5933440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-3736" y="238966"/>
            <a:ext cx="225766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Kinds of Modals</a:t>
            </a:r>
            <a:endParaRPr lang="en-US" sz="20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84450" y="9884159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3478735" y="10036559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0" y="609699"/>
            <a:ext cx="1191741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Shall, will and would (</a:t>
            </a:r>
            <a:r>
              <a:rPr lang="en-US" sz="2000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shall/will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express the future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will come here soon; I/we shall go there.</a:t>
            </a:r>
            <a:endParaRPr lang="en-US" sz="20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shall 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ask what to do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shall we do?</a:t>
            </a:r>
            <a:endParaRPr lang="en-US" sz="20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express a polite request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Would you (please) close the window?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would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to express possible situation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A holiday would be great.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52630"/>
              </p:ext>
            </p:extLst>
          </p:nvPr>
        </p:nvGraphicFramePr>
        <p:xfrm>
          <a:off x="89703" y="4056059"/>
          <a:ext cx="5806129" cy="1657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1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S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will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V</a:t>
                      </a:r>
                      <a:r>
                        <a:rPr lang="en-US" sz="2000" baseline="-25000">
                          <a:effectLst/>
                          <a:latin typeface="Adobe Caslon Pro Bold" panose="0205070206050A020403" pitchFamily="18" charset="0"/>
                        </a:rPr>
                        <a:t>1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I        </a:t>
                      </a:r>
                      <a:r>
                        <a:rPr lang="en-US" sz="2000" u="sng" dirty="0">
                          <a:effectLst/>
                          <a:latin typeface="Adobe Caslon Pro Bold" panose="0205070206050A020403" pitchFamily="18" charset="0"/>
                        </a:rPr>
                        <a:t>will</a:t>
                      </a: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          go to Bandung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 S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be going to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V</a:t>
                      </a:r>
                      <a:r>
                        <a:rPr lang="en-US" sz="2000" baseline="-25000">
                          <a:effectLst/>
                          <a:latin typeface="Adobe Caslon Pro Bold" panose="0205070206050A020403" pitchFamily="18" charset="0"/>
                        </a:rPr>
                        <a:t>1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I </a:t>
                      </a:r>
                      <a:r>
                        <a:rPr lang="en-US" sz="2000" u="sng" dirty="0">
                          <a:effectLst/>
                          <a:latin typeface="Adobe Caslon Pro Bold" panose="0205070206050A020403" pitchFamily="18" charset="0"/>
                        </a:rPr>
                        <a:t>am going to</a:t>
                      </a: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   go to Bandung 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801167"/>
            <a:ext cx="806780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Will vs Be going to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We use both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going 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talk about actions in the future.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95832" y="4094213"/>
            <a:ext cx="6619164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US" sz="1600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6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going to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usually used for both predictions and intentions </a:t>
            </a: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1.</a:t>
            </a:r>
            <a:r>
              <a:rPr lang="en-US" sz="16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going to rain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 at those clouds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predicition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2. </a:t>
            </a:r>
            <a:r>
              <a:rPr lang="en-US" sz="16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not going to have picnic next month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(intentions)</a:t>
            </a: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6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usually used to talk about willingness and instant decisions.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Example:   1. </a:t>
            </a:r>
            <a:r>
              <a:rPr lang="en-US" sz="16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phone is ringing. </a:t>
            </a:r>
            <a:r>
              <a:rPr lang="en-US" sz="1600" i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I’ll get it </a:t>
            </a:r>
            <a:r>
              <a:rPr lang="en-US" sz="1600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(willingness)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</a:rPr>
              <a:t>    			2. </a:t>
            </a:r>
            <a:r>
              <a:rPr lang="en-US" sz="16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It’s raining. </a:t>
            </a:r>
            <a:r>
              <a:rPr lang="en-US" sz="1600" i="1" u="sng" dirty="0">
                <a:latin typeface="Adobe Caslon Pro Bold" panose="0205070206050A020403" pitchFamily="18" charset="0"/>
                <a:ea typeface="Calibri" panose="020F0502020204030204" pitchFamily="34" charset="0"/>
              </a:rPr>
              <a:t>I’ll take an umbrella</a:t>
            </a:r>
            <a:r>
              <a:rPr lang="en-US" sz="16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 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</a:rPr>
              <a:t>(instant decision)</a:t>
            </a:r>
            <a:endParaRPr lang="en-US" sz="16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2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076971" cy="4040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u="sng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Excercise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AutoNum type="alphaUcPeriod"/>
            </a:pPr>
            <a:r>
              <a:rPr lang="en-US" sz="1600" i="1" dirty="0">
                <a:solidFill>
                  <a:schemeClr val="bg1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the following sentences using will/shall/would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 _______ you mind mailing this letter for me?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My father and I _______ go to New Jersey next week.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_______ you please open the window?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They _______ come to my party tomorrow.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 _______ you mind closing the window?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I _______ go to Kansas next year.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_______ you mind speaking a little more slowly?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_______ you please open the door?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Where _______we go for next vacation?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We _______ help her next time. </a:t>
            </a:r>
            <a:endParaRPr lang="en-US" sz="16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5007" y="116024"/>
            <a:ext cx="7478973" cy="517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US" sz="1600" i="1" dirty="0">
                <a:solidFill>
                  <a:schemeClr val="bg1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en-US" sz="1600" dirty="0">
                <a:solidFill>
                  <a:schemeClr val="bg1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</a:t>
            </a:r>
            <a:r>
              <a:rPr lang="en-US" sz="1600" i="1" dirty="0">
                <a:solidFill>
                  <a:schemeClr val="bg1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sentences into</a:t>
            </a:r>
            <a:r>
              <a:rPr lang="en-US" sz="1600" dirty="0">
                <a:solidFill>
                  <a:schemeClr val="bg1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going 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Bill </a:t>
            </a:r>
            <a:r>
              <a:rPr lang="en-US" sz="16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paper		Bill </a:t>
            </a:r>
            <a:r>
              <a:rPr lang="en-US" sz="16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going to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write the paper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 will make a cake this weekend.		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The cat will catch the mouse.			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Ray and I will visit </a:t>
            </a:r>
            <a:r>
              <a:rPr lang="en-US" sz="1600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Nasiona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museum.	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You will not have a new English teacher. 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We will have dinner tonight.			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Andi will come to our party.			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 I will not call her next time.			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 They will play football tomorrow.		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 They will come to the meeting.		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 She will not ask you about the news.	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51772"/>
            <a:ext cx="5937337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1600" i="1" dirty="0">
                <a:solidFill>
                  <a:schemeClr val="bg1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sentences using the following words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Will 	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Shall	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would 	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is going to	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are going to 	_____________________________________</a:t>
            </a:r>
            <a:endParaRPr lang="en-US" sz="16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3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</TotalTime>
  <Words>729</Words>
  <Application>Microsoft Office PowerPoint</Application>
  <PresentationFormat>Widescreen</PresentationFormat>
  <Paragraphs>106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Caslon Pro Bold</vt:lpstr>
      <vt:lpstr>Calibri</vt:lpstr>
      <vt:lpstr>Century Gothic</vt:lpstr>
      <vt:lpstr>Times New Roman</vt:lpstr>
      <vt:lpstr>Wingdings 2</vt:lpstr>
      <vt:lpstr>Quotable</vt:lpstr>
      <vt:lpstr>Modal ( shall, will, would)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( shall, will, would)</dc:title>
  <dc:creator>DA - VI</dc:creator>
  <cp:lastModifiedBy>DA - VI</cp:lastModifiedBy>
  <cp:revision>3</cp:revision>
  <dcterms:created xsi:type="dcterms:W3CDTF">2021-03-03T08:40:54Z</dcterms:created>
  <dcterms:modified xsi:type="dcterms:W3CDTF">2021-03-03T12:20:59Z</dcterms:modified>
</cp:coreProperties>
</file>