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75" r:id="rId3"/>
    <p:sldId id="276" r:id="rId4"/>
    <p:sldId id="277" r:id="rId5"/>
    <p:sldId id="27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7" d="100"/>
          <a:sy n="77" d="100"/>
        </p:scale>
        <p:origin x="24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01F4A-946F-437F-B511-AE17D637EF29}" type="datetimeFigureOut">
              <a:rPr lang="en-ID" smtClean="0"/>
              <a:t>03/03/2021</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4EA8B-88EA-4184-928E-F8E20217DC66}" type="slidenum">
              <a:rPr lang="en-ID" smtClean="0"/>
              <a:t>‹#›</a:t>
            </a:fld>
            <a:endParaRPr lang="en-ID"/>
          </a:p>
        </p:txBody>
      </p:sp>
    </p:spTree>
    <p:extLst>
      <p:ext uri="{BB962C8B-B14F-4D97-AF65-F5344CB8AC3E}">
        <p14:creationId xmlns:p14="http://schemas.microsoft.com/office/powerpoint/2010/main" val="2159688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E44BC-3002-49EA-92C4-93BA28D18CED}" type="slidenum">
              <a:rPr lang="en-US" smtClean="0"/>
              <a:t>4</a:t>
            </a:fld>
            <a:endParaRPr lang="en-US"/>
          </a:p>
        </p:txBody>
      </p:sp>
    </p:spTree>
    <p:extLst>
      <p:ext uri="{BB962C8B-B14F-4D97-AF65-F5344CB8AC3E}">
        <p14:creationId xmlns:p14="http://schemas.microsoft.com/office/powerpoint/2010/main" val="2542976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4E44BC-3002-49EA-92C4-93BA28D18CED}" type="slidenum">
              <a:rPr lang="en-US" smtClean="0"/>
              <a:t>5</a:t>
            </a:fld>
            <a:endParaRPr lang="en-US"/>
          </a:p>
        </p:txBody>
      </p:sp>
    </p:spTree>
    <p:extLst>
      <p:ext uri="{BB962C8B-B14F-4D97-AF65-F5344CB8AC3E}">
        <p14:creationId xmlns:p14="http://schemas.microsoft.com/office/powerpoint/2010/main" val="62083758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5716D-E986-4253-A044-E7B73CA0E190}"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F19E68A-F467-4596-990A-6A918C7E75B2}" type="slidenum">
              <a:rPr lang="en-ID" smtClean="0"/>
              <a:t>‹#›</a:t>
            </a:fld>
            <a:endParaRPr lang="en-ID"/>
          </a:p>
        </p:txBody>
      </p:sp>
    </p:spTree>
    <p:extLst>
      <p:ext uri="{BB962C8B-B14F-4D97-AF65-F5344CB8AC3E}">
        <p14:creationId xmlns:p14="http://schemas.microsoft.com/office/powerpoint/2010/main" val="52400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5716D-E986-4253-A044-E7B73CA0E190}"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392755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5716D-E986-4253-A044-E7B73CA0E190}"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161059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5716D-E986-4253-A044-E7B73CA0E190}" type="datetimeFigureOut">
              <a:rPr lang="en-ID" smtClean="0"/>
              <a:t>03/03/2021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361235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4E5716D-E986-4253-A044-E7B73CA0E190}" type="datetimeFigureOut">
              <a:rPr lang="en-ID" smtClean="0"/>
              <a:t>03/03/2021</a:t>
            </a:fld>
            <a:endParaRPr lang="en-ID"/>
          </a:p>
        </p:txBody>
      </p:sp>
      <p:sp>
        <p:nvSpPr>
          <p:cNvPr id="5" name="Footer Placeholder 4"/>
          <p:cNvSpPr>
            <a:spLocks noGrp="1"/>
          </p:cNvSpPr>
          <p:nvPr>
            <p:ph type="ftr" sz="quarter" idx="11"/>
          </p:nvPr>
        </p:nvSpPr>
        <p:spPr>
          <a:xfrm>
            <a:off x="2182708" y="6272784"/>
            <a:ext cx="6327648" cy="365125"/>
          </a:xfrm>
        </p:spPr>
        <p:txBody>
          <a:bodyPr/>
          <a:lstStyle/>
          <a:p>
            <a:endParaRPr lang="en-ID"/>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F19E68A-F467-4596-990A-6A918C7E75B2}" type="slidenum">
              <a:rPr lang="en-ID" smtClean="0"/>
              <a:t>‹#›</a:t>
            </a:fld>
            <a:endParaRPr lang="en-ID"/>
          </a:p>
        </p:txBody>
      </p:sp>
    </p:spTree>
    <p:extLst>
      <p:ext uri="{BB962C8B-B14F-4D97-AF65-F5344CB8AC3E}">
        <p14:creationId xmlns:p14="http://schemas.microsoft.com/office/powerpoint/2010/main" val="313952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5716D-E986-4253-A044-E7B73CA0E190}" type="datetimeFigureOut">
              <a:rPr lang="en-ID" smtClean="0"/>
              <a:t>03/03/2021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407097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5716D-E986-4253-A044-E7B73CA0E190}" type="datetimeFigureOut">
              <a:rPr lang="en-ID" smtClean="0"/>
              <a:t>03/03/2021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310345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5716D-E986-4253-A044-E7B73CA0E190}" type="datetimeFigureOut">
              <a:rPr lang="en-ID" smtClean="0"/>
              <a:t>03/03/2021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2060630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5716D-E986-4253-A044-E7B73CA0E190}" type="datetimeFigureOut">
              <a:rPr lang="en-ID" smtClean="0"/>
              <a:t>03/03/2021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232995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5716D-E986-4253-A044-E7B73CA0E190}" type="datetimeFigureOut">
              <a:rPr lang="en-ID" smtClean="0"/>
              <a:t>03/03/2021</a:t>
            </a:fld>
            <a:endParaRPr lang="en-ID"/>
          </a:p>
        </p:txBody>
      </p:sp>
      <p:sp>
        <p:nvSpPr>
          <p:cNvPr id="6" name="Footer Placeholder 5"/>
          <p:cNvSpPr>
            <a:spLocks noGrp="1"/>
          </p:cNvSpPr>
          <p:nvPr>
            <p:ph type="ftr" sz="quarter" idx="11"/>
          </p:nvPr>
        </p:nvSpPr>
        <p:spPr/>
        <p:txBody>
          <a:bodyPr/>
          <a:lstStyle/>
          <a:p>
            <a:endParaRPr lang="en-ID"/>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3597576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5716D-E986-4253-A044-E7B73CA0E190}" type="datetimeFigureOut">
              <a:rPr lang="en-ID" smtClean="0"/>
              <a:t>03/03/2021</a:t>
            </a:fld>
            <a:endParaRPr lang="en-ID"/>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F19E68A-F467-4596-990A-6A918C7E75B2}" type="slidenum">
              <a:rPr lang="en-ID" smtClean="0"/>
              <a:t>‹#›</a:t>
            </a:fld>
            <a:endParaRPr lang="en-ID"/>
          </a:p>
        </p:txBody>
      </p:sp>
    </p:spTree>
    <p:extLst>
      <p:ext uri="{BB962C8B-B14F-4D97-AF65-F5344CB8AC3E}">
        <p14:creationId xmlns:p14="http://schemas.microsoft.com/office/powerpoint/2010/main" val="2850259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4E5716D-E986-4253-A044-E7B73CA0E190}" type="datetimeFigureOut">
              <a:rPr lang="en-ID" smtClean="0"/>
              <a:t>03/03/2021</a:t>
            </a:fld>
            <a:endParaRPr lang="en-ID"/>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D"/>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F19E68A-F467-4596-990A-6A918C7E75B2}" type="slidenum">
              <a:rPr lang="en-ID" smtClean="0"/>
              <a:t>‹#›</a:t>
            </a:fld>
            <a:endParaRPr lang="en-ID"/>
          </a:p>
        </p:txBody>
      </p:sp>
    </p:spTree>
    <p:extLst>
      <p:ext uri="{BB962C8B-B14F-4D97-AF65-F5344CB8AC3E}">
        <p14:creationId xmlns:p14="http://schemas.microsoft.com/office/powerpoint/2010/main" val="31494272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1C95-A59D-4F3D-8D5A-0EFEE8EA9A04}"/>
              </a:ext>
            </a:extLst>
          </p:cNvPr>
          <p:cNvSpPr>
            <a:spLocks noGrp="1"/>
          </p:cNvSpPr>
          <p:nvPr>
            <p:ph type="ctrTitle"/>
          </p:nvPr>
        </p:nvSpPr>
        <p:spPr/>
        <p:txBody>
          <a:bodyPr/>
          <a:lstStyle/>
          <a:p>
            <a:r>
              <a:rPr lang="en-US" dirty="0"/>
              <a:t>QUIZ</a:t>
            </a:r>
            <a:endParaRPr lang="en-ID" dirty="0"/>
          </a:p>
        </p:txBody>
      </p:sp>
    </p:spTree>
    <p:extLst>
      <p:ext uri="{BB962C8B-B14F-4D97-AF65-F5344CB8AC3E}">
        <p14:creationId xmlns:p14="http://schemas.microsoft.com/office/powerpoint/2010/main" val="329232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944" y="523087"/>
            <a:ext cx="12151056" cy="6022418"/>
          </a:xfrm>
          <a:prstGeom prst="rect">
            <a:avLst/>
          </a:prstGeom>
        </p:spPr>
        <p:txBody>
          <a:bodyPr wrap="square">
            <a:spAutoFit/>
          </a:bodyPr>
          <a:lstStyle/>
          <a:p>
            <a:pPr>
              <a:lnSpc>
                <a:spcPct val="115000"/>
              </a:lnSpc>
              <a:spcAft>
                <a:spcPts val="0"/>
              </a:spcAft>
            </a:pPr>
            <a:r>
              <a:rPr lang="en-US" sz="1600"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rPr>
              <a:t>I. </a:t>
            </a:r>
            <a:r>
              <a:rPr lang="en-US" sz="1600" i="1"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rPr>
              <a:t>Read the text and answer the questions</a:t>
            </a:r>
            <a:r>
              <a:rPr lang="en-US" sz="1600"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rPr>
              <a:t> </a:t>
            </a:r>
            <a:endParaRPr lang="en-US" sz="1600"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endParaRPr>
          </a:p>
          <a:p>
            <a:pPr algn="ctr">
              <a:lnSpc>
                <a:spcPct val="115000"/>
              </a:lnSpc>
              <a:spcAft>
                <a:spcPts val="0"/>
              </a:spcAft>
            </a:pPr>
            <a:r>
              <a:rPr lang="en-US" sz="1600" b="1" dirty="0">
                <a:latin typeface="Adobe Caslon Pro Bold" panose="0205070206050A020403" pitchFamily="18" charset="0"/>
                <a:ea typeface="Times New Roman" panose="02020603050405020304" pitchFamily="18" charset="0"/>
                <a:cs typeface="Times New Roman" panose="02020603050405020304" pitchFamily="18" charset="0"/>
              </a:rPr>
              <a:t> UAE Will Train A Million People In Coding</a:t>
            </a:r>
            <a:endParaRPr lang="en-US" sz="1600" dirty="0">
              <a:latin typeface="Adobe Caslon Pro Bold" panose="0205070206050A020403" pitchFamily="18" charset="0"/>
              <a:ea typeface="Calibri" panose="020F0502020204030204" pitchFamily="34" charset="0"/>
              <a:cs typeface="Times New Roman" panose="02020603050405020304" pitchFamily="18" charset="0"/>
            </a:endParaRPr>
          </a:p>
          <a:p>
            <a:pPr indent="457200"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A new project in the UAE will teach computer coding for free to one million people. People will learn how to code apps and software. The UAE's Prime Minister Sheikh Mohammad Bin Rashid Al </a:t>
            </a:r>
            <a:r>
              <a:rPr lang="en-US" sz="1600" dirty="0" err="1">
                <a:latin typeface="Adobe Caslon Pro Bold" panose="0205070206050A020403" pitchFamily="18" charset="0"/>
                <a:ea typeface="Calibri" panose="020F0502020204030204" pitchFamily="34" charset="0"/>
                <a:cs typeface="Times New Roman" panose="02020603050405020304" pitchFamily="18" charset="0"/>
              </a:rPr>
              <a:t>Maktoum</a:t>
            </a:r>
            <a:r>
              <a:rPr lang="en-US" sz="1600" dirty="0">
                <a:latin typeface="Adobe Caslon Pro Bold" panose="0205070206050A020403" pitchFamily="18" charset="0"/>
                <a:ea typeface="Calibri" panose="020F0502020204030204" pitchFamily="34" charset="0"/>
                <a:cs typeface="Times New Roman" panose="02020603050405020304" pitchFamily="18" charset="0"/>
              </a:rPr>
              <a:t> launched the project that is called the One Million Arab Coders initiative. It will give young Arabs the skills to develop the digital economy. Sheikh Mohammad said it would create many jobs and let young people work in the global economy online, from their home.</a:t>
            </a:r>
          </a:p>
          <a:p>
            <a:pPr indent="457200"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The project will encourage young people in the Middle East to get into coding. Around 50 per cent of the Arab population is under 25 years old. Many want to start their own business. Sheikh Mohammad said the project will spread hope, create jobs and let young people, "successfully lead our region into the future". He added that: "Programming is the future." The top ten students will get $50,000 each. The top student will win $1 million.  Edited from breakingnewsenglish.com</a:t>
            </a:r>
          </a:p>
          <a:p>
            <a:pPr indent="457200" algn="just">
              <a:lnSpc>
                <a:spcPct val="115000"/>
              </a:lnSpc>
              <a:spcAft>
                <a:spcPts val="0"/>
              </a:spcAft>
            </a:pPr>
            <a:endParaRPr lang="en-US" sz="1600" dirty="0">
              <a:latin typeface="Adobe Caslon Pro Bold" panose="0205070206050A020403" pitchFamily="18" charset="0"/>
              <a:ea typeface="Calibri" panose="020F0502020204030204" pitchFamily="34" charset="0"/>
              <a:cs typeface="Times New Roman" panose="02020603050405020304" pitchFamily="18" charset="0"/>
            </a:endParaRP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1. What will a new project in the UAE teach?</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2. Who is the Prime Minister of UAE?</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3. What is the project called?</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4. What will the project give to young Arabs?</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5. How much will the top ten students get?</a:t>
            </a:r>
          </a:p>
          <a:p>
            <a:pPr algn="just">
              <a:lnSpc>
                <a:spcPct val="115000"/>
              </a:lnSpc>
              <a:spcAft>
                <a:spcPts val="0"/>
              </a:spcAft>
            </a:pPr>
            <a:r>
              <a:rPr lang="en-US" sz="1600"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a:t>
            </a:r>
            <a:endParaRPr lang="en-US" sz="1600" dirty="0">
              <a:effectLst/>
              <a:latin typeface="Adobe Caslon Pro Bold" panose="0205070206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468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77" y="533441"/>
            <a:ext cx="11950895" cy="5189113"/>
          </a:xfrm>
          <a:prstGeom prst="rect">
            <a:avLst/>
          </a:prstGeom>
        </p:spPr>
        <p:txBody>
          <a:bodyPr wrap="square">
            <a:spAutoFit/>
          </a:bodyPr>
          <a:lstStyle/>
          <a:p>
            <a:pPr>
              <a:lnSpc>
                <a:spcPct val="115000"/>
              </a:lnSpc>
              <a:spcAft>
                <a:spcPts val="0"/>
              </a:spcAft>
            </a:pPr>
            <a:r>
              <a:rPr lang="en-US"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II. </a:t>
            </a:r>
            <a:r>
              <a:rPr lang="en-US"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Change the sentences to passive voices</a:t>
            </a:r>
            <a:endParaRPr lang="en-US"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 The police had arrested the thieves.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2. Eric will open the window.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3. Waiters are serving customers.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4. Alex took the documents.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5. My sister was making the cookies.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6. The men play basketball.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7. The students had written the papers.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8. David will help Lucy.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9. The women have sung a classic song.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10. Jerry was wearing a blue shirt.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11. The man must read the magazine.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12. The workers are preparing that report._____________________________________.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13. Ms. Anne is teaching English.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14. My friend has suggested a new idea. 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15. Our manager has signed all contracts.______________________________________.</a:t>
            </a:r>
            <a:endParaRPr lang="en-US" dirty="0">
              <a:effectLst/>
              <a:latin typeface="Adobe Caslon Pro Bold" panose="0205070206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329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4860"/>
            <a:ext cx="12023676" cy="3965509"/>
          </a:xfrm>
          <a:prstGeom prst="rect">
            <a:avLst/>
          </a:prstGeom>
        </p:spPr>
        <p:txBody>
          <a:bodyPr wrap="square">
            <a:spAutoFit/>
          </a:bodyPr>
          <a:lstStyle/>
          <a:p>
            <a:pPr>
              <a:lnSpc>
                <a:spcPct val="115000"/>
              </a:lnSpc>
              <a:spcBef>
                <a:spcPts val="2400"/>
              </a:spcBef>
              <a:spcAft>
                <a:spcPts val="0"/>
              </a:spcAft>
            </a:pPr>
            <a:r>
              <a:rPr lang="en-US" sz="2000" kern="0"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rPr>
              <a:t>III. </a:t>
            </a:r>
            <a:r>
              <a:rPr lang="en-US" sz="2000" i="1" kern="0"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rPr>
              <a:t>Choose the correct modal</a:t>
            </a:r>
            <a:endParaRPr lang="en-US" sz="2000" b="1" kern="0" dirty="0">
              <a:solidFill>
                <a:srgbClr val="FF0000"/>
              </a:solidFill>
              <a:latin typeface="Adobe Caslon Pro Bold" panose="0205070206050A020403" pitchFamily="18" charset="0"/>
              <a:ea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Times-Roman"/>
                <a:cs typeface="Times New Roman" panose="02020603050405020304" pitchFamily="18" charset="0"/>
              </a:rPr>
              <a:t>Ray </a:t>
            </a:r>
            <a:r>
              <a:rPr lang="en-US" sz="2000" b="1" dirty="0">
                <a:latin typeface="Adobe Caslon Pro Bold" panose="0205070206050A020403" pitchFamily="18" charset="0"/>
                <a:ea typeface="Calibri" panose="020F0502020204030204" pitchFamily="34" charset="0"/>
                <a:cs typeface="Times New Roman" panose="02020603050405020304" pitchFamily="18" charset="0"/>
              </a:rPr>
              <a:t>__________</a:t>
            </a:r>
            <a:r>
              <a:rPr lang="en-US" sz="2000" b="1" dirty="0">
                <a:latin typeface="Adobe Caslon Pro Bold" panose="0205070206050A020403" pitchFamily="18" charset="0"/>
                <a:ea typeface="Times-Bold"/>
                <a:cs typeface="Times New Roman" panose="02020603050405020304" pitchFamily="18" charset="0"/>
              </a:rPr>
              <a:t> </a:t>
            </a:r>
            <a:r>
              <a:rPr lang="en-US" sz="2000" dirty="0">
                <a:latin typeface="Adobe Caslon Pro Bold" panose="0205070206050A020403" pitchFamily="18" charset="0"/>
                <a:ea typeface="Times-Roman"/>
                <a:cs typeface="Times New Roman" panose="02020603050405020304" pitchFamily="18" charset="0"/>
              </a:rPr>
              <a:t>speak four languages when he was seven. (can/could)  </a:t>
            </a:r>
            <a:endParaRPr lang="en-US" sz="2000" dirty="0">
              <a:latin typeface="Adobe Caslon Pro Bold" panose="0205070206050A020403"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mj-lt"/>
              <a:buAutoNum type="arabicPeriod"/>
            </a:pPr>
            <a:r>
              <a:rPr lang="en-US" sz="2000" b="1" dirty="0">
                <a:latin typeface="Adobe Caslon Pro Bold" panose="0205070206050A020403" pitchFamily="18" charset="0"/>
                <a:ea typeface="Calibri" panose="020F0502020204030204" pitchFamily="34" charset="0"/>
                <a:cs typeface="Times New Roman" panose="02020603050405020304" pitchFamily="18" charset="0"/>
              </a:rPr>
              <a:t>__________</a:t>
            </a:r>
            <a:r>
              <a:rPr lang="en-US" sz="2000" b="1" i="1" dirty="0">
                <a:latin typeface="Adobe Caslon Pro Bold" panose="0205070206050A020403" pitchFamily="18" charset="0"/>
                <a:ea typeface="Calibri" panose="020F0502020204030204" pitchFamily="34" charset="0"/>
                <a:cs typeface="Times New Roman" panose="02020603050405020304" pitchFamily="18" charset="0"/>
              </a:rPr>
              <a:t> </a:t>
            </a:r>
            <a:r>
              <a:rPr lang="en-US" sz="2000" dirty="0">
                <a:latin typeface="Adobe Caslon Pro Bold" panose="0205070206050A020403" pitchFamily="18" charset="0"/>
                <a:ea typeface="Calibri" panose="020F0502020204030204" pitchFamily="34" charset="0"/>
                <a:cs typeface="Times New Roman" panose="02020603050405020304" pitchFamily="18" charset="0"/>
              </a:rPr>
              <a:t>you please close the window? (would/must)</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Lisa has a toothache. She __________ go to a dentist. (ought/should)</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You __________ to exercise more often. (ought/should)</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Where __________we go for next vacation? (shall/could)</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She __________ tell him about this very important news. (must/shall)</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Alex __________ play the drum very well (can/could)</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They __________ visit the park tomorrow. (will/would)</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__________ I have some cake, ma’am? (may/must)</a:t>
            </a:r>
          </a:p>
          <a:p>
            <a:pPr marL="342900" lvl="0" indent="-342900" algn="just">
              <a:lnSpc>
                <a:spcPct val="115000"/>
              </a:lnSpc>
              <a:spcAft>
                <a:spcPts val="0"/>
              </a:spcAft>
              <a:buFont typeface="+mj-lt"/>
              <a:buAutoNum type="arabicPeriod"/>
            </a:pPr>
            <a:r>
              <a:rPr lang="en-US" sz="2000" dirty="0">
                <a:latin typeface="Adobe Caslon Pro Bold" panose="0205070206050A020403" pitchFamily="18" charset="0"/>
                <a:ea typeface="Calibri" panose="020F0502020204030204" pitchFamily="34" charset="0"/>
                <a:cs typeface="Times New Roman" panose="02020603050405020304" pitchFamily="18" charset="0"/>
              </a:rPr>
              <a:t>You __________  help her with this problem. (might/shall)</a:t>
            </a:r>
            <a:endParaRPr lang="en-US" sz="2000" dirty="0">
              <a:effectLst/>
              <a:latin typeface="Adobe Caslon Pro Bold" panose="0205070206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4301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95974"/>
            <a:ext cx="371338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286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Adobe Caslon Pro Bold" panose="0205070206050A020403" pitchFamily="18" charset="0"/>
                <a:ea typeface="Times-Italic"/>
                <a:cs typeface="Times New Roman" panose="02020603050405020304" pitchFamily="18" charset="0"/>
              </a:rPr>
              <a:t>IV. </a:t>
            </a:r>
            <a:r>
              <a:rPr kumimoji="0" lang="en-US" altLang="en-US" sz="2000" b="0" i="1"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Change </a:t>
            </a:r>
            <a:r>
              <a:rPr kumimoji="0" lang="id-ID" altLang="en-US" sz="2000" b="0" i="0"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will</a:t>
            </a:r>
            <a:r>
              <a:rPr kumimoji="0" lang="id-ID" altLang="en-US" sz="2000" b="1" i="1"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sz="2000" b="0" i="1"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into</a:t>
            </a:r>
            <a:r>
              <a:rPr kumimoji="0" lang="id-ID" altLang="en-US" sz="2000" b="1" i="1"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id-ID" altLang="en-US" sz="2000" b="0" i="0" u="none" strike="noStrike" cap="none" normalizeH="0" baseline="0" dirty="0">
                <a:ln>
                  <a:noFill/>
                </a:ln>
                <a:solidFill>
                  <a:srgbClr val="FF0000"/>
                </a:solidFill>
                <a:effectLst/>
                <a:latin typeface="Adobe Caslon Pro Bold" panose="0205070206050A020403" pitchFamily="18" charset="0"/>
                <a:ea typeface="Calibri" panose="020F0502020204030204" pitchFamily="34" charset="0"/>
                <a:cs typeface="Times New Roman" panose="02020603050405020304" pitchFamily="18" charset="0"/>
              </a:rPr>
              <a:t>be going to</a:t>
            </a:r>
            <a:endParaRPr kumimoji="0" lang="en-US" altLang="en-US" sz="2000" b="0" i="0" u="none" strike="noStrike" cap="none" normalizeH="0" baseline="0" dirty="0">
              <a:ln>
                <a:noFill/>
              </a:ln>
              <a:solidFill>
                <a:srgbClr val="FF0000"/>
              </a:solidFill>
              <a:effectLst/>
              <a:latin typeface="Adobe Caslon Pro Bold" panose="0205070206050A020403"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FF0000"/>
              </a:solidFill>
              <a:effectLst/>
              <a:latin typeface="Adobe Caslon Pro Bold" panose="0205070206050A020403" pitchFamily="18" charset="0"/>
            </a:endParaRPr>
          </a:p>
        </p:txBody>
      </p:sp>
      <p:cxnSp>
        <p:nvCxnSpPr>
          <p:cNvPr id="5" name="Straight Arrow Connector 4"/>
          <p:cNvCxnSpPr/>
          <p:nvPr/>
        </p:nvCxnSpPr>
        <p:spPr>
          <a:xfrm>
            <a:off x="3438885" y="5704016"/>
            <a:ext cx="272415" cy="0"/>
          </a:xfrm>
          <a:prstGeom prst="straightConnector1">
            <a:avLst/>
          </a:prstGeom>
          <a:noFill/>
          <a:ln w="6350" cap="flat" cmpd="sng" algn="ctr">
            <a:solidFill>
              <a:sysClr val="windowText" lastClr="000000"/>
            </a:solidFill>
            <a:prstDash val="solid"/>
            <a:tailEnd type="arrow"/>
          </a:ln>
          <a:effectLst/>
        </p:spPr>
      </p:cxnSp>
      <p:sp>
        <p:nvSpPr>
          <p:cNvPr id="6" name="Rectangle 3"/>
          <p:cNvSpPr>
            <a:spLocks noChangeArrowheads="1"/>
          </p:cNvSpPr>
          <p:nvPr/>
        </p:nvSpPr>
        <p:spPr bwMode="auto">
          <a:xfrm>
            <a:off x="303157" y="1003860"/>
            <a:ext cx="122646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0975" algn="l"/>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Lst>
              <a:defRPr>
                <a:solidFill>
                  <a:schemeClr val="tx1"/>
                </a:solidFill>
                <a:latin typeface="Arial" panose="020B0604020202020204" pitchFamily="34" charset="0"/>
              </a:defRPr>
            </a:lvl9pPr>
          </a:lstStyle>
          <a:p>
            <a:pPr marL="0" marR="0" lvl="0" indent="228600" algn="l" defTabSz="914400" rtl="0" eaLnBrk="0" fontAlgn="base" latinLnBrk="0" hangingPunct="0">
              <a:lnSpc>
                <a:spcPct val="100000"/>
              </a:lnSpc>
              <a:spcBef>
                <a:spcPct val="0"/>
              </a:spcBef>
              <a:spcAft>
                <a:spcPct val="0"/>
              </a:spcAft>
              <a:buClrTx/>
              <a:buSzTx/>
              <a:buFontTx/>
              <a:buNone/>
              <a:tabLst>
                <a:tab pos="180975" algn="l"/>
              </a:tabLst>
            </a:pP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Example: She </a:t>
            </a:r>
            <a:r>
              <a:rPr kumimoji="0" lang="en-US" altLang="en-US" b="0" i="1"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will</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come to my party           she </a:t>
            </a:r>
            <a:r>
              <a:rPr kumimoji="0" lang="en-US" altLang="en-US" b="0" i="1"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is going to</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come to my party</a:t>
            </a:r>
          </a:p>
          <a:p>
            <a:pPr marL="0" marR="0" lvl="0" indent="228600" algn="l" defTabSz="914400" rtl="0" eaLnBrk="0" fontAlgn="base" latinLnBrk="0" hangingPunct="0">
              <a:lnSpc>
                <a:spcPct val="100000"/>
              </a:lnSpc>
              <a:spcBef>
                <a:spcPct val="0"/>
              </a:spcBef>
              <a:spcAft>
                <a:spcPct val="0"/>
              </a:spcAft>
              <a:buClrTx/>
              <a:buSzTx/>
              <a:buFontTx/>
              <a:buNone/>
              <a:tabLst>
                <a:tab pos="180975" algn="l"/>
              </a:tabLst>
            </a:pPr>
            <a:endParaRPr kumimoji="0" lang="en-US" altLang="en-US" b="0" i="0" u="none" strike="noStrike" cap="none" normalizeH="0" baseline="0" dirty="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tab pos="180975" algn="l"/>
              </a:tabLst>
            </a:pP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1. She</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will</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visit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his uncle</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_____________________</a:t>
            </a:r>
            <a:endParaRPr kumimoji="0" lang="en-US" altLang="en-US" b="0" i="0" u="none" strike="noStrike" cap="none" normalizeH="0" baseline="0" dirty="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tab pos="180975" algn="l"/>
              </a:tabLst>
            </a:pP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2. </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I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will</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not </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work in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the company soon</a:t>
            </a:r>
            <a:r>
              <a:rPr kumimoji="0" lang="id-ID"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	_____________________</a:t>
            </a:r>
            <a:endParaRPr kumimoji="0" lang="en-US" altLang="en-US" b="0" i="0" u="none" strike="noStrike" cap="none" normalizeH="0" baseline="0" dirty="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tab pos="180975" algn="l"/>
              </a:tabLst>
            </a:pP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3. You</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will </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wash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motorcycle</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a:t>
            </a:r>
            <a:r>
              <a:rPr lang="en-US" altLang="en-US" dirty="0">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_____________________</a:t>
            </a:r>
            <a:endParaRPr kumimoji="0" lang="en-US" altLang="en-US" b="0" i="0" u="none" strike="noStrike" cap="none" normalizeH="0" baseline="0" dirty="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tab pos="180975" algn="l"/>
              </a:tabLst>
            </a:pP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4. We</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will</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go to the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supermarket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_____________________</a:t>
            </a:r>
            <a:endParaRPr kumimoji="0" lang="en-US" altLang="en-US" b="0" i="0" u="none" strike="noStrike" cap="none" normalizeH="0" baseline="0" dirty="0">
              <a:ln>
                <a:noFill/>
              </a:ln>
              <a:effectLst/>
              <a:latin typeface="Adobe Caslon Pro Bold" panose="0205070206050A020403" pitchFamily="18" charset="0"/>
            </a:endParaRPr>
          </a:p>
          <a:p>
            <a:pPr marL="0" marR="0" lvl="0" indent="0" algn="l" defTabSz="914400" rtl="0" eaLnBrk="0" fontAlgn="base" latinLnBrk="0" hangingPunct="0">
              <a:lnSpc>
                <a:spcPct val="100000"/>
              </a:lnSpc>
              <a:spcBef>
                <a:spcPct val="0"/>
              </a:spcBef>
              <a:spcAft>
                <a:spcPct val="0"/>
              </a:spcAft>
              <a:buClrTx/>
              <a:buSzTx/>
              <a:tabLst>
                <a:tab pos="180975" algn="l"/>
              </a:tabLst>
            </a:pP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5. They</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will </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spend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a</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week in </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Boston</a:t>
            </a:r>
            <a:r>
              <a:rPr kumimoji="0" lang="id-ID"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effectLst/>
                <a:latin typeface="Adobe Caslon Pro Bold" panose="0205070206050A020403" pitchFamily="18"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effectLst/>
                <a:latin typeface="Adobe Caslon Pro Bold" panose="0205070206050A020403" pitchFamily="18" charset="0"/>
                <a:ea typeface="Times New Roman" panose="02020603050405020304" pitchFamily="18" charset="0"/>
                <a:cs typeface="Times New Roman" panose="02020603050405020304" pitchFamily="18" charset="0"/>
              </a:rPr>
              <a:t>_____________________</a:t>
            </a:r>
            <a:endParaRPr kumimoji="0" lang="en-US" altLang="en-US" b="0" i="0" u="none" strike="noStrike" cap="none" normalizeH="0" baseline="0" dirty="0">
              <a:ln>
                <a:noFill/>
              </a:ln>
              <a:effectLst/>
              <a:latin typeface="Adobe Caslon Pro Bold" panose="0205070206050A020403" pitchFamily="18" charset="0"/>
            </a:endParaRPr>
          </a:p>
        </p:txBody>
      </p:sp>
      <p:sp>
        <p:nvSpPr>
          <p:cNvPr id="7" name="Rectangle 6"/>
          <p:cNvSpPr/>
          <p:nvPr/>
        </p:nvSpPr>
        <p:spPr>
          <a:xfrm>
            <a:off x="176821" y="3035185"/>
            <a:ext cx="12138006" cy="3914918"/>
          </a:xfrm>
          <a:prstGeom prst="rect">
            <a:avLst/>
          </a:prstGeom>
        </p:spPr>
        <p:txBody>
          <a:bodyPr wrap="square">
            <a:spAutoFit/>
          </a:bodyPr>
          <a:lstStyle/>
          <a:p>
            <a:pPr>
              <a:lnSpc>
                <a:spcPct val="115000"/>
              </a:lnSpc>
              <a:spcAft>
                <a:spcPts val="0"/>
              </a:spcAft>
            </a:pPr>
            <a:r>
              <a:rPr lang="en-US"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V. </a:t>
            </a:r>
            <a:r>
              <a:rPr lang="en-US" i="1" dirty="0">
                <a:solidFill>
                  <a:srgbClr val="FF0000"/>
                </a:solidFill>
                <a:latin typeface="Adobe Caslon Pro Bold" panose="0205070206050A020403" pitchFamily="18" charset="0"/>
                <a:ea typeface="Calibri" panose="020F0502020204030204" pitchFamily="34" charset="0"/>
                <a:cs typeface="Times New Roman" panose="02020603050405020304" pitchFamily="18" charset="0"/>
              </a:rPr>
              <a:t>Make sentences using the words below</a:t>
            </a:r>
          </a:p>
          <a:p>
            <a:pPr>
              <a:lnSpc>
                <a:spcPct val="115000"/>
              </a:lnSpc>
              <a:spcAft>
                <a:spcPts val="0"/>
              </a:spcAft>
            </a:pPr>
            <a:endParaRPr lang="en-US" dirty="0">
              <a:latin typeface="Adobe Caslon Pro Bold" panose="0205070206050A020403" pitchFamily="18" charset="0"/>
              <a:ea typeface="Calibri" panose="020F0502020204030204" pitchFamily="34" charset="0"/>
              <a:cs typeface="Times New Roman" panose="02020603050405020304" pitchFamily="18" charset="0"/>
            </a:endParaRP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1.	must</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2.	can</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3.	has to</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4.	could</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__________________________________________</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5.	is going to </a:t>
            </a:r>
          </a:p>
          <a:p>
            <a:pPr>
              <a:lnSpc>
                <a:spcPct val="115000"/>
              </a:lnSpc>
              <a:spcAft>
                <a:spcPts val="0"/>
              </a:spcAft>
            </a:pPr>
            <a:r>
              <a:rPr lang="en-US" dirty="0">
                <a:latin typeface="Adobe Caslon Pro Bold" panose="0205070206050A020403" pitchFamily="18" charset="0"/>
                <a:ea typeface="Calibri" panose="020F0502020204030204" pitchFamily="34" charset="0"/>
                <a:cs typeface="Times New Roman" panose="02020603050405020304" pitchFamily="18" charset="0"/>
              </a:rPr>
              <a:t>__________________________________________</a:t>
            </a:r>
            <a:endParaRPr lang="en-US" dirty="0">
              <a:effectLst/>
              <a:latin typeface="Adobe Caslon Pro Bold" panose="0205070206050A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267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TotalTime>
  <Words>669</Words>
  <Application>Microsoft Office PowerPoint</Application>
  <PresentationFormat>Widescreen</PresentationFormat>
  <Paragraphs>65</Paragraphs>
  <Slides>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Adobe Caslon Pro Bold</vt:lpstr>
      <vt:lpstr>Calibri</vt:lpstr>
      <vt:lpstr>Rockwell</vt:lpstr>
      <vt:lpstr>Rockwell Condensed</vt:lpstr>
      <vt:lpstr>Wingdings</vt:lpstr>
      <vt:lpstr>Wood Type</vt:lpstr>
      <vt:lpstr>QUIZ</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dc:title>
  <dc:creator>DA - VI</dc:creator>
  <cp:lastModifiedBy>DA - VI</cp:lastModifiedBy>
  <cp:revision>2</cp:revision>
  <dcterms:created xsi:type="dcterms:W3CDTF">2021-03-03T08:53:44Z</dcterms:created>
  <dcterms:modified xsi:type="dcterms:W3CDTF">2021-03-03T12:21:40Z</dcterms:modified>
</cp:coreProperties>
</file>