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57" r:id="rId20"/>
    <p:sldId id="258" r:id="rId21"/>
    <p:sldId id="259" r:id="rId22"/>
    <p:sldId id="260" r:id="rId23"/>
    <p:sldId id="261" r:id="rId24"/>
    <p:sldId id="262" r:id="rId25"/>
    <p:sldId id="263" r:id="rId26"/>
    <p:sldId id="264" r:id="rId27"/>
    <p:sldId id="265" r:id="rId28"/>
    <p:sldId id="26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22.png"/><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0.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a:t>讨论</a:t>
            </a:r>
            <a:r>
              <a:rPr lang="en-US" altLang="zh-CN"/>
              <a:t>_0811</a:t>
            </a:r>
            <a:endParaRPr lang="zh-CN" altLang="en-US"/>
          </a:p>
        </p:txBody>
      </p:sp>
      <p:sp>
        <p:nvSpPr>
          <p:cNvPr id="3" name="副标题 2"/>
          <p:cNvSpPr>
            <a:spLocks noGrp="1"/>
          </p:cNvSpPr>
          <p:nvPr>
            <p:ph type="subTitle" idx="1"/>
            <p:custDataLst>
              <p:tags r:id="rId2"/>
            </p:custDataLst>
          </p:nvPr>
        </p:nvSpPr>
        <p:spPr/>
        <p:txBody>
          <a:bodyPr/>
          <a:p>
            <a:r>
              <a:rPr lang="zh-CN" altLang="en-US"/>
              <a:t>刘拓</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endParaRPr lang="zh-CN" altLang="en-US"/>
          </a:p>
        </p:txBody>
      </p:sp>
      <p:sp>
        <p:nvSpPr>
          <p:cNvPr id="3" name="内容占位符 2"/>
          <p:cNvSpPr>
            <a:spLocks noGrp="1"/>
          </p:cNvSpPr>
          <p:nvPr>
            <p:ph idx="1"/>
          </p:nvPr>
        </p:nvSpPr>
        <p:spPr/>
        <p:txBody>
          <a:bodyPr/>
          <a:p>
            <a:r>
              <a:rPr lang="zh-CN" altLang="en-US"/>
              <a:t>生成</a:t>
            </a:r>
            <a:r>
              <a:rPr lang="zh-CN" altLang="en-US"/>
              <a:t>锚图</a:t>
            </a:r>
            <a:endParaRPr lang="zh-CN" altLang="en-US"/>
          </a:p>
          <a:p>
            <a:r>
              <a:rPr lang="en-US" altLang="zh-CN"/>
              <a:t>item-item </a:t>
            </a:r>
            <a:r>
              <a:rPr lang="zh-CN" altLang="en-US"/>
              <a:t>推荐</a:t>
            </a:r>
            <a:endParaRPr lang="zh-CN" altLang="en-US"/>
          </a:p>
          <a:p>
            <a:r>
              <a:rPr lang="zh-CN" altLang="en-US"/>
              <a:t>训练（</a:t>
            </a:r>
            <a:r>
              <a:rPr lang="en-US" altLang="zh-CN"/>
              <a:t>actor-critic</a:t>
            </a:r>
            <a:r>
              <a:rPr lang="zh-CN" altLang="en-US"/>
              <a:t>网络）</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生成</a:t>
            </a:r>
            <a:r>
              <a:rPr lang="zh-CN" altLang="en-US"/>
              <a:t>锚图</a:t>
            </a:r>
            <a:endParaRPr lang="zh-CN" altLang="en-US"/>
          </a:p>
        </p:txBody>
      </p:sp>
      <p:sp>
        <p:nvSpPr>
          <p:cNvPr id="3" name="内容占位符 2"/>
          <p:cNvSpPr>
            <a:spLocks noGrp="1"/>
          </p:cNvSpPr>
          <p:nvPr>
            <p:ph idx="1"/>
          </p:nvPr>
        </p:nvSpPr>
        <p:spPr/>
        <p:txBody>
          <a:bodyPr/>
          <a:p>
            <a:r>
              <a:rPr lang="zh-CN" altLang="en-US"/>
              <a:t>使用</a:t>
            </a:r>
            <a:r>
              <a:rPr lang="en-US" altLang="zh-CN"/>
              <a:t> RL </a:t>
            </a:r>
            <a:r>
              <a:rPr lang="zh-CN" altLang="en-US"/>
              <a:t>方法</a:t>
            </a:r>
            <a:endParaRPr lang="zh-CN" altLang="en-US"/>
          </a:p>
          <a:p>
            <a:r>
              <a:rPr lang="en-US" altLang="zh-CN"/>
              <a:t>agent</a:t>
            </a:r>
            <a:r>
              <a:rPr lang="zh-CN" altLang="en-US"/>
              <a:t>从虚拟节点出发（此节点连接</a:t>
            </a:r>
            <a:r>
              <a:rPr lang="en-US" altLang="zh-CN"/>
              <a:t>KG</a:t>
            </a:r>
            <a:r>
              <a:rPr lang="zh-CN" altLang="en-US"/>
              <a:t>中的</a:t>
            </a:r>
            <a:r>
              <a:rPr lang="zh-CN" altLang="en-US"/>
              <a:t>所有节点）</a:t>
            </a:r>
            <a:endParaRPr lang="zh-CN" altLang="en-US"/>
          </a:p>
          <a:p>
            <a:r>
              <a:rPr lang="zh-CN" altLang="en-US"/>
              <a:t>每一步都判断是否应该像这条路</a:t>
            </a:r>
            <a:r>
              <a:rPr lang="zh-CN" altLang="en-US"/>
              <a:t>延展</a:t>
            </a:r>
            <a:endParaRPr lang="zh-CN" altLang="en-US"/>
          </a:p>
          <a:p>
            <a:r>
              <a:rPr lang="zh-CN" altLang="en-US"/>
              <a:t>直到到达结束跳数</a:t>
            </a:r>
            <a:r>
              <a:rPr lang="zh-CN" altLang="en-US"/>
              <a:t>为止</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MDP</a:t>
            </a:r>
            <a:endParaRPr lang="en-US" altLang="zh-CN"/>
          </a:p>
        </p:txBody>
      </p:sp>
      <p:sp>
        <p:nvSpPr>
          <p:cNvPr id="3" name="内容占位符 2"/>
          <p:cNvSpPr>
            <a:spLocks noGrp="1"/>
          </p:cNvSpPr>
          <p:nvPr>
            <p:ph idx="1"/>
          </p:nvPr>
        </p:nvSpPr>
        <p:spPr/>
        <p:txBody>
          <a:bodyPr/>
          <a:p>
            <a:r>
              <a:rPr lang="en-US" altLang="zh-CN"/>
              <a:t>state:</a:t>
            </a:r>
            <a:endParaRPr lang="en-US" altLang="zh-CN"/>
          </a:p>
          <a:p>
            <a:r>
              <a:rPr lang="en-US" altLang="zh-CN"/>
              <a:t>action: (r, e)</a:t>
            </a:r>
            <a:r>
              <a:rPr lang="zh-CN" altLang="en-US"/>
              <a:t>，但不能是回头路</a:t>
            </a:r>
            <a:endParaRPr lang="zh-CN" altLang="en-US"/>
          </a:p>
          <a:p>
            <a:r>
              <a:rPr lang="en-US" altLang="zh-CN"/>
              <a:t>reward</a:t>
            </a:r>
            <a:r>
              <a:rPr lang="zh-CN" altLang="en-US"/>
              <a:t>：分为</a:t>
            </a:r>
            <a:r>
              <a:rPr lang="en-US" altLang="zh-CN"/>
              <a:t> immediate </a:t>
            </a:r>
            <a:r>
              <a:rPr lang="zh-CN" altLang="en-US"/>
              <a:t>和</a:t>
            </a:r>
            <a:r>
              <a:rPr lang="en-US" altLang="zh-CN"/>
              <a:t> terminal </a:t>
            </a:r>
            <a:r>
              <a:rPr lang="zh-CN" altLang="en-US"/>
              <a:t>两种</a:t>
            </a:r>
            <a:endParaRPr lang="zh-CN" altLang="en-US"/>
          </a:p>
          <a:p>
            <a:r>
              <a:rPr lang="zh-CN" altLang="en-US"/>
              <a:t>基于策略的学习，求出策略梯度再梯度下降，和之前那篇</a:t>
            </a:r>
            <a:r>
              <a:rPr lang="zh-CN" altLang="en-US"/>
              <a:t>一样</a:t>
            </a:r>
            <a:endParaRPr lang="zh-CN" altLang="en-US"/>
          </a:p>
        </p:txBody>
      </p:sp>
      <p:pic>
        <p:nvPicPr>
          <p:cNvPr id="4" name="图片 3"/>
          <p:cNvPicPr>
            <a:picLocks noChangeAspect="1"/>
          </p:cNvPicPr>
          <p:nvPr/>
        </p:nvPicPr>
        <p:blipFill>
          <a:blip r:embed="rId1"/>
          <a:stretch>
            <a:fillRect/>
          </a:stretch>
        </p:blipFill>
        <p:spPr>
          <a:xfrm>
            <a:off x="1746885" y="1490345"/>
            <a:ext cx="2065020" cy="44196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Reward</a:t>
            </a:r>
            <a:endParaRPr lang="en-US" altLang="zh-CN"/>
          </a:p>
        </p:txBody>
      </p:sp>
      <p:sp>
        <p:nvSpPr>
          <p:cNvPr id="3" name="内容占位符 2"/>
          <p:cNvSpPr>
            <a:spLocks noGrp="1"/>
          </p:cNvSpPr>
          <p:nvPr>
            <p:ph idx="1"/>
          </p:nvPr>
        </p:nvSpPr>
        <p:spPr/>
        <p:txBody>
          <a:bodyPr/>
          <a:p>
            <a:r>
              <a:rPr lang="en-US" altLang="zh-CN"/>
              <a:t>Terminal</a:t>
            </a:r>
            <a:r>
              <a:rPr lang="zh-CN" altLang="en-US"/>
              <a:t>：</a:t>
            </a:r>
            <a:r>
              <a:rPr lang="en-US" altLang="zh-CN"/>
              <a:t>Recommendation + Reasoning</a:t>
            </a:r>
            <a:endParaRPr lang="en-US" altLang="zh-CN"/>
          </a:p>
          <a:p>
            <a:pPr lvl="1"/>
            <a:r>
              <a:rPr lang="en-US" altLang="zh-CN"/>
              <a:t>Recommdendation: </a:t>
            </a:r>
            <a:r>
              <a:rPr lang="zh-CN" altLang="en-US"/>
              <a:t>希望相关的文章能够更接近，不相关的离得</a:t>
            </a:r>
            <a:r>
              <a:rPr lang="zh-CN" altLang="en-US"/>
              <a:t>更远</a:t>
            </a:r>
            <a:endParaRPr lang="zh-CN" altLang="en-US"/>
          </a:p>
          <a:p>
            <a:pPr lvl="1"/>
            <a:endParaRPr lang="zh-CN" altLang="en-US"/>
          </a:p>
          <a:p>
            <a:pPr lvl="1"/>
            <a:r>
              <a:rPr lang="en-US" altLang="zh-CN"/>
              <a:t>Reasoning: </a:t>
            </a:r>
            <a:r>
              <a:rPr lang="zh-CN" altLang="en-US"/>
              <a:t>希望相关</a:t>
            </a:r>
            <a:r>
              <a:rPr lang="en-US" altLang="zh-CN"/>
              <a:t>item</a:t>
            </a:r>
            <a:r>
              <a:rPr lang="zh-CN" altLang="en-US"/>
              <a:t>的锚图可以有更多重叠的元素，不相关的则重叠</a:t>
            </a:r>
            <a:r>
              <a:rPr lang="zh-CN" altLang="en-US"/>
              <a:t>较少</a:t>
            </a:r>
            <a:endParaRPr lang="zh-CN" altLang="en-US"/>
          </a:p>
          <a:p>
            <a:pPr lvl="1"/>
            <a:endParaRPr lang="zh-CN" altLang="en-US"/>
          </a:p>
          <a:p>
            <a:pPr lvl="1"/>
            <a:endParaRPr lang="zh-CN" altLang="en-US"/>
          </a:p>
          <a:p>
            <a:pPr lvl="1"/>
            <a:endParaRPr lang="zh-CN" altLang="en-US"/>
          </a:p>
          <a:p>
            <a:pPr lvl="1"/>
            <a:endParaRPr lang="zh-CN" altLang="en-US"/>
          </a:p>
          <a:p>
            <a:pPr lvl="1"/>
            <a:r>
              <a:rPr lang="zh-CN" altLang="en-US"/>
              <a:t>综合：</a:t>
            </a:r>
            <a:endParaRPr lang="zh-CN" altLang="en-US"/>
          </a:p>
          <a:p>
            <a:pPr lvl="1"/>
            <a:endParaRPr lang="zh-CN" altLang="en-US"/>
          </a:p>
          <a:p>
            <a:pPr lvl="1"/>
            <a:r>
              <a:rPr lang="en-US" altLang="zh-CN"/>
              <a:t>alpha</a:t>
            </a:r>
            <a:r>
              <a:rPr lang="zh-CN" altLang="en-US"/>
              <a:t>是</a:t>
            </a:r>
            <a:r>
              <a:rPr lang="zh-CN" altLang="en-US"/>
              <a:t>超参数</a:t>
            </a:r>
            <a:endParaRPr lang="zh-CN" altLang="en-US"/>
          </a:p>
        </p:txBody>
      </p:sp>
      <p:pic>
        <p:nvPicPr>
          <p:cNvPr id="4" name="图片 3"/>
          <p:cNvPicPr>
            <a:picLocks noChangeAspect="1"/>
          </p:cNvPicPr>
          <p:nvPr/>
        </p:nvPicPr>
        <p:blipFill>
          <a:blip r:embed="rId1"/>
          <a:stretch>
            <a:fillRect/>
          </a:stretch>
        </p:blipFill>
        <p:spPr>
          <a:xfrm>
            <a:off x="2613025" y="2318385"/>
            <a:ext cx="4840605" cy="415925"/>
          </a:xfrm>
          <a:prstGeom prst="rect">
            <a:avLst/>
          </a:prstGeom>
        </p:spPr>
      </p:pic>
      <p:pic>
        <p:nvPicPr>
          <p:cNvPr id="5" name="图片 4"/>
          <p:cNvPicPr>
            <a:picLocks noChangeAspect="1"/>
          </p:cNvPicPr>
          <p:nvPr/>
        </p:nvPicPr>
        <p:blipFill>
          <a:blip r:embed="rId2"/>
          <a:stretch>
            <a:fillRect/>
          </a:stretch>
        </p:blipFill>
        <p:spPr>
          <a:xfrm>
            <a:off x="2613025" y="3146425"/>
            <a:ext cx="5537835" cy="1304290"/>
          </a:xfrm>
          <a:prstGeom prst="rect">
            <a:avLst/>
          </a:prstGeom>
        </p:spPr>
      </p:pic>
      <p:pic>
        <p:nvPicPr>
          <p:cNvPr id="6" name="图片 5"/>
          <p:cNvPicPr>
            <a:picLocks noChangeAspect="1"/>
          </p:cNvPicPr>
          <p:nvPr/>
        </p:nvPicPr>
        <p:blipFill>
          <a:blip r:embed="rId3"/>
          <a:stretch>
            <a:fillRect/>
          </a:stretch>
        </p:blipFill>
        <p:spPr>
          <a:xfrm>
            <a:off x="3290570" y="4450715"/>
            <a:ext cx="3966845" cy="59880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Reward</a:t>
            </a:r>
            <a:endParaRPr lang="en-US" altLang="zh-CN"/>
          </a:p>
        </p:txBody>
      </p:sp>
      <p:sp>
        <p:nvSpPr>
          <p:cNvPr id="3" name="内容占位符 2"/>
          <p:cNvSpPr>
            <a:spLocks noGrp="1"/>
          </p:cNvSpPr>
          <p:nvPr>
            <p:ph idx="1"/>
          </p:nvPr>
        </p:nvSpPr>
        <p:spPr/>
        <p:txBody>
          <a:bodyPr/>
          <a:p>
            <a:r>
              <a:rPr lang="en-US" altLang="zh-CN"/>
              <a:t>Immediate</a:t>
            </a:r>
            <a:r>
              <a:rPr lang="zh-CN" altLang="en-US"/>
              <a:t>：</a:t>
            </a:r>
            <a:r>
              <a:rPr lang="en-US" altLang="zh-CN"/>
              <a:t>Coherence + </a:t>
            </a:r>
            <a:r>
              <a:rPr lang="en-US" altLang="zh-CN"/>
              <a:t>Hit</a:t>
            </a:r>
            <a:endParaRPr lang="en-US" altLang="zh-CN"/>
          </a:p>
          <a:p>
            <a:pPr lvl="1"/>
            <a:r>
              <a:rPr lang="en-US" altLang="zh-CN"/>
              <a:t>Coherence</a:t>
            </a:r>
            <a:r>
              <a:rPr lang="zh-CN" altLang="en-US"/>
              <a:t>（一致性）：希望延申的</a:t>
            </a:r>
            <a:r>
              <a:rPr lang="en-US" altLang="zh-CN"/>
              <a:t> entity </a:t>
            </a:r>
            <a:r>
              <a:rPr lang="zh-CN" altLang="en-US"/>
              <a:t>与文章拥有相近的</a:t>
            </a:r>
            <a:r>
              <a:rPr lang="zh-CN" altLang="en-US"/>
              <a:t>语义信息</a:t>
            </a:r>
            <a:endParaRPr lang="zh-CN" altLang="en-US"/>
          </a:p>
          <a:p>
            <a:pPr lvl="1"/>
            <a:endParaRPr lang="zh-CN" altLang="en-US"/>
          </a:p>
          <a:p>
            <a:pPr lvl="1"/>
            <a:endParaRPr lang="zh-CN" altLang="en-US"/>
          </a:p>
          <a:p>
            <a:pPr lvl="1"/>
            <a:r>
              <a:rPr lang="en-US" altLang="zh-CN"/>
              <a:t>Hit</a:t>
            </a:r>
            <a:r>
              <a:rPr lang="zh-CN" altLang="en-US"/>
              <a:t>：希望延申的</a:t>
            </a:r>
            <a:r>
              <a:rPr lang="en-US" altLang="zh-CN"/>
              <a:t> entity </a:t>
            </a:r>
            <a:r>
              <a:rPr lang="zh-CN" altLang="en-US"/>
              <a:t>被</a:t>
            </a:r>
            <a:r>
              <a:rPr lang="en-US" altLang="zh-CN"/>
              <a:t> positive label </a:t>
            </a:r>
            <a:r>
              <a:rPr lang="zh-CN" altLang="en-US"/>
              <a:t>的文章</a:t>
            </a:r>
            <a:r>
              <a:rPr lang="zh-CN" altLang="en-US"/>
              <a:t>提到过</a:t>
            </a:r>
            <a:endParaRPr lang="zh-CN" altLang="en-US"/>
          </a:p>
          <a:p>
            <a:pPr lvl="1"/>
            <a:endParaRPr lang="zh-CN" altLang="en-US"/>
          </a:p>
          <a:p>
            <a:pPr lvl="1"/>
            <a:endParaRPr lang="zh-CN" altLang="en-US"/>
          </a:p>
          <a:p>
            <a:pPr lvl="1"/>
            <a:r>
              <a:rPr lang="zh-CN" altLang="en-US"/>
              <a:t>综合：</a:t>
            </a:r>
            <a:endParaRPr lang="zh-CN" altLang="en-US"/>
          </a:p>
        </p:txBody>
      </p:sp>
      <p:pic>
        <p:nvPicPr>
          <p:cNvPr id="4" name="图片 3"/>
          <p:cNvPicPr>
            <a:picLocks noChangeAspect="1"/>
          </p:cNvPicPr>
          <p:nvPr/>
        </p:nvPicPr>
        <p:blipFill>
          <a:blip r:embed="rId1"/>
          <a:stretch>
            <a:fillRect/>
          </a:stretch>
        </p:blipFill>
        <p:spPr>
          <a:xfrm>
            <a:off x="3374390" y="2382520"/>
            <a:ext cx="3072765" cy="590550"/>
          </a:xfrm>
          <a:prstGeom prst="rect">
            <a:avLst/>
          </a:prstGeom>
        </p:spPr>
      </p:pic>
      <p:pic>
        <p:nvPicPr>
          <p:cNvPr id="5" name="图片 4"/>
          <p:cNvPicPr>
            <a:picLocks noChangeAspect="1"/>
          </p:cNvPicPr>
          <p:nvPr/>
        </p:nvPicPr>
        <p:blipFill>
          <a:blip r:embed="rId2"/>
          <a:stretch>
            <a:fillRect/>
          </a:stretch>
        </p:blipFill>
        <p:spPr>
          <a:xfrm>
            <a:off x="3374390" y="3478530"/>
            <a:ext cx="4643755" cy="590550"/>
          </a:xfrm>
          <a:prstGeom prst="rect">
            <a:avLst/>
          </a:prstGeom>
        </p:spPr>
      </p:pic>
      <p:pic>
        <p:nvPicPr>
          <p:cNvPr id="6" name="图片 5"/>
          <p:cNvPicPr>
            <a:picLocks noChangeAspect="1"/>
          </p:cNvPicPr>
          <p:nvPr/>
        </p:nvPicPr>
        <p:blipFill>
          <a:blip r:embed="rId3"/>
          <a:stretch>
            <a:fillRect/>
          </a:stretch>
        </p:blipFill>
        <p:spPr>
          <a:xfrm>
            <a:off x="3475990" y="4574540"/>
            <a:ext cx="3275965" cy="54229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item-</a:t>
            </a:r>
            <a:r>
              <a:rPr lang="en-US" altLang="zh-CN"/>
              <a:t>item</a:t>
            </a:r>
            <a:endParaRPr lang="en-US" altLang="zh-CN"/>
          </a:p>
        </p:txBody>
      </p:sp>
      <p:sp>
        <p:nvSpPr>
          <p:cNvPr id="3" name="内容占位符 2"/>
          <p:cNvSpPr>
            <a:spLocks noGrp="1"/>
          </p:cNvSpPr>
          <p:nvPr>
            <p:ph idx="1"/>
          </p:nvPr>
        </p:nvSpPr>
        <p:spPr/>
        <p:txBody>
          <a:bodyPr/>
          <a:p>
            <a:r>
              <a:rPr lang="zh-CN" altLang="en-US"/>
              <a:t>将锚图编码为隐空间</a:t>
            </a:r>
            <a:r>
              <a:rPr lang="zh-CN" altLang="en-US"/>
              <a:t>向量</a:t>
            </a:r>
            <a:endParaRPr lang="zh-CN" altLang="en-US"/>
          </a:p>
          <a:p>
            <a:r>
              <a:rPr lang="zh-CN" altLang="en-US"/>
              <a:t>用</a:t>
            </a:r>
            <a:r>
              <a:rPr lang="en-US" altLang="zh-CN"/>
              <a:t>cosine</a:t>
            </a:r>
            <a:r>
              <a:rPr lang="zh-CN" altLang="en-US"/>
              <a:t>衡量</a:t>
            </a:r>
            <a:r>
              <a:rPr lang="zh-CN" altLang="en-US"/>
              <a:t>相似度</a:t>
            </a:r>
            <a:endParaRPr lang="zh-CN" altLang="en-US"/>
          </a:p>
          <a:p>
            <a:r>
              <a:rPr lang="zh-CN" altLang="en-US"/>
              <a:t>最终，设计</a:t>
            </a:r>
            <a:r>
              <a:rPr lang="zh-CN" altLang="en-US"/>
              <a:t>出评分函数：</a:t>
            </a:r>
            <a:endParaRPr lang="zh-CN" altLang="en-US"/>
          </a:p>
          <a:p>
            <a:endParaRPr lang="zh-CN" altLang="en-US"/>
          </a:p>
          <a:p>
            <a:endParaRPr lang="zh-CN" altLang="en-US"/>
          </a:p>
          <a:p>
            <a:endParaRPr lang="zh-CN" altLang="en-US"/>
          </a:p>
          <a:p>
            <a:r>
              <a:rPr lang="zh-CN" altLang="en-US"/>
              <a:t>希望</a:t>
            </a:r>
            <a:r>
              <a:rPr lang="en-US" altLang="zh-CN"/>
              <a:t>positive-&gt;1</a:t>
            </a:r>
            <a:r>
              <a:rPr lang="zh-CN" altLang="en-US"/>
              <a:t>，</a:t>
            </a:r>
            <a:r>
              <a:rPr lang="en-US" altLang="zh-CN"/>
              <a:t>negative-&gt;0</a:t>
            </a:r>
            <a:endParaRPr lang="en-US" altLang="zh-CN"/>
          </a:p>
        </p:txBody>
      </p:sp>
      <p:pic>
        <p:nvPicPr>
          <p:cNvPr id="4" name="图片 3"/>
          <p:cNvPicPr>
            <a:picLocks noChangeAspect="1"/>
          </p:cNvPicPr>
          <p:nvPr/>
        </p:nvPicPr>
        <p:blipFill>
          <a:blip r:embed="rId1"/>
          <a:stretch>
            <a:fillRect/>
          </a:stretch>
        </p:blipFill>
        <p:spPr>
          <a:xfrm>
            <a:off x="2238375" y="3171190"/>
            <a:ext cx="6812915" cy="78295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a:t>
            </a:r>
            <a:r>
              <a:rPr lang="zh-CN" altLang="en-US"/>
              <a:t>过程</a:t>
            </a:r>
            <a:endParaRPr lang="zh-CN" altLang="en-US"/>
          </a:p>
        </p:txBody>
      </p:sp>
      <p:sp>
        <p:nvSpPr>
          <p:cNvPr id="3" name="内容占位符 2"/>
          <p:cNvSpPr>
            <a:spLocks noGrp="1"/>
          </p:cNvSpPr>
          <p:nvPr>
            <p:ph idx="1"/>
          </p:nvPr>
        </p:nvSpPr>
        <p:spPr/>
        <p:txBody>
          <a:bodyPr/>
          <a:p>
            <a:r>
              <a:rPr lang="en-US" altLang="zh-CN"/>
              <a:t>Actor-Critic </a:t>
            </a:r>
            <a:r>
              <a:rPr lang="zh-CN" altLang="en-US"/>
              <a:t>框架</a:t>
            </a:r>
            <a:endParaRPr lang="zh-CN" altLang="en-US"/>
          </a:p>
          <a:p>
            <a:r>
              <a:rPr lang="en-US" altLang="zh-CN"/>
              <a:t>Critic</a:t>
            </a:r>
            <a:r>
              <a:rPr lang="zh-CN" altLang="en-US"/>
              <a:t>：</a:t>
            </a:r>
            <a:endParaRPr lang="zh-CN" altLang="en-US"/>
          </a:p>
          <a:p>
            <a:pPr lvl="1"/>
            <a:r>
              <a:rPr lang="zh-CN" altLang="en-US"/>
              <a:t>通过</a:t>
            </a:r>
            <a:r>
              <a:rPr lang="en-US" altLang="zh-CN"/>
              <a:t> Q </a:t>
            </a:r>
            <a:r>
              <a:rPr lang="zh-CN" altLang="en-US"/>
              <a:t>函数对</a:t>
            </a:r>
            <a:r>
              <a:rPr lang="en-US" altLang="zh-CN"/>
              <a:t> action </a:t>
            </a:r>
            <a:r>
              <a:rPr lang="zh-CN" altLang="en-US"/>
              <a:t>进行</a:t>
            </a:r>
            <a:r>
              <a:rPr lang="zh-CN" altLang="en-US"/>
              <a:t>评估</a:t>
            </a:r>
            <a:endParaRPr lang="zh-CN" altLang="en-US"/>
          </a:p>
          <a:p>
            <a:pPr lvl="1"/>
            <a:r>
              <a:rPr lang="zh-CN" altLang="en-US"/>
              <a:t>用时间差分（</a:t>
            </a:r>
            <a:r>
              <a:rPr lang="en-US" altLang="zh-CN"/>
              <a:t>TD</a:t>
            </a:r>
            <a:r>
              <a:rPr lang="zh-CN" altLang="en-US"/>
              <a:t>）方法</a:t>
            </a:r>
            <a:r>
              <a:rPr lang="zh-CN" altLang="en-US"/>
              <a:t>训练</a:t>
            </a:r>
            <a:endParaRPr lang="zh-CN" altLang="en-US"/>
          </a:p>
          <a:p>
            <a:pPr lvl="1"/>
            <a:r>
              <a:rPr lang="zh-CN" altLang="en-US"/>
              <a:t>首先通过贝尔曼方程算出目标</a:t>
            </a:r>
            <a:r>
              <a:rPr lang="en-US" altLang="zh-CN"/>
              <a:t> q_t</a:t>
            </a:r>
            <a:endParaRPr lang="en-US" altLang="zh-CN"/>
          </a:p>
          <a:p>
            <a:pPr lvl="1"/>
            <a:r>
              <a:rPr lang="zh-CN" altLang="en-US"/>
              <a:t>最小化</a:t>
            </a:r>
            <a:r>
              <a:rPr lang="en-US" altLang="zh-CN"/>
              <a:t> TD </a:t>
            </a:r>
            <a:r>
              <a:rPr lang="zh-CN" altLang="en-US"/>
              <a:t>误差对</a:t>
            </a:r>
            <a:r>
              <a:rPr lang="en-US" altLang="zh-CN"/>
              <a:t> critic </a:t>
            </a:r>
            <a:r>
              <a:rPr lang="zh-CN" altLang="en-US"/>
              <a:t>网络进行</a:t>
            </a:r>
            <a:r>
              <a:rPr lang="zh-CN" altLang="en-US"/>
              <a:t>训练</a:t>
            </a:r>
            <a:endParaRPr lang="zh-CN" altLang="en-US"/>
          </a:p>
          <a:p>
            <a:pPr lvl="0"/>
            <a:r>
              <a:rPr lang="en-US" altLang="zh-CN"/>
              <a:t>Actor</a:t>
            </a:r>
            <a:r>
              <a:rPr lang="zh-CN" altLang="en-US"/>
              <a:t>：</a:t>
            </a:r>
            <a:endParaRPr lang="zh-CN" altLang="en-US"/>
          </a:p>
          <a:p>
            <a:pPr lvl="1"/>
            <a:r>
              <a:rPr lang="zh-CN" altLang="en-US"/>
              <a:t>目标是最大化</a:t>
            </a:r>
            <a:r>
              <a:rPr lang="en-US" altLang="zh-CN"/>
              <a:t> Q </a:t>
            </a:r>
            <a:r>
              <a:rPr lang="zh-CN" altLang="en-US"/>
              <a:t>函数每个步骤的</a:t>
            </a:r>
            <a:r>
              <a:rPr lang="zh-CN" altLang="en-US"/>
              <a:t>收益</a:t>
            </a:r>
            <a:endParaRPr lang="zh-CN" altLang="en-US"/>
          </a:p>
          <a:p>
            <a:pPr lvl="1"/>
            <a:r>
              <a:rPr lang="zh-CN" altLang="en-US"/>
              <a:t>使用</a:t>
            </a:r>
            <a:r>
              <a:rPr lang="zh-CN" altLang="en-US"/>
              <a:t>策略梯度</a:t>
            </a:r>
            <a:endParaRPr lang="zh-CN" altLang="en-US"/>
          </a:p>
        </p:txBody>
      </p:sp>
      <p:pic>
        <p:nvPicPr>
          <p:cNvPr id="4" name="图片 3"/>
          <p:cNvPicPr>
            <a:picLocks noChangeAspect="1"/>
          </p:cNvPicPr>
          <p:nvPr/>
        </p:nvPicPr>
        <p:blipFill>
          <a:blip r:embed="rId1"/>
          <a:stretch>
            <a:fillRect/>
          </a:stretch>
        </p:blipFill>
        <p:spPr>
          <a:xfrm>
            <a:off x="5043170" y="3239770"/>
            <a:ext cx="2707005" cy="378460"/>
          </a:xfrm>
          <a:prstGeom prst="rect">
            <a:avLst/>
          </a:prstGeom>
        </p:spPr>
      </p:pic>
      <p:pic>
        <p:nvPicPr>
          <p:cNvPr id="5" name="图片 4"/>
          <p:cNvPicPr>
            <a:picLocks noChangeAspect="1"/>
          </p:cNvPicPr>
          <p:nvPr/>
        </p:nvPicPr>
        <p:blipFill>
          <a:blip r:embed="rId2"/>
          <a:stretch>
            <a:fillRect/>
          </a:stretch>
        </p:blipFill>
        <p:spPr>
          <a:xfrm>
            <a:off x="5291455" y="3618230"/>
            <a:ext cx="2287270" cy="320040"/>
          </a:xfrm>
          <a:prstGeom prst="rect">
            <a:avLst/>
          </a:prstGeom>
        </p:spPr>
      </p:pic>
      <p:pic>
        <p:nvPicPr>
          <p:cNvPr id="6" name="图片 5"/>
          <p:cNvPicPr>
            <a:picLocks noChangeAspect="1"/>
          </p:cNvPicPr>
          <p:nvPr/>
        </p:nvPicPr>
        <p:blipFill>
          <a:blip r:embed="rId3"/>
          <a:stretch>
            <a:fillRect/>
          </a:stretch>
        </p:blipFill>
        <p:spPr>
          <a:xfrm>
            <a:off x="5291455" y="4402455"/>
            <a:ext cx="2265680" cy="379095"/>
          </a:xfrm>
          <a:prstGeom prst="rect">
            <a:avLst/>
          </a:prstGeom>
        </p:spPr>
      </p:pic>
      <p:pic>
        <p:nvPicPr>
          <p:cNvPr id="7" name="图片 6"/>
          <p:cNvPicPr>
            <a:picLocks noChangeAspect="1"/>
          </p:cNvPicPr>
          <p:nvPr/>
        </p:nvPicPr>
        <p:blipFill>
          <a:blip r:embed="rId4"/>
          <a:stretch>
            <a:fillRect/>
          </a:stretch>
        </p:blipFill>
        <p:spPr>
          <a:xfrm>
            <a:off x="2903855" y="4781550"/>
            <a:ext cx="3204210" cy="38608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训练过程</a:t>
            </a:r>
            <a:endParaRPr lang="zh-CN" altLang="en-US"/>
          </a:p>
        </p:txBody>
      </p:sp>
      <p:sp>
        <p:nvSpPr>
          <p:cNvPr id="3" name="内容占位符 2"/>
          <p:cNvSpPr>
            <a:spLocks noGrp="1"/>
          </p:cNvSpPr>
          <p:nvPr>
            <p:ph idx="1"/>
          </p:nvPr>
        </p:nvSpPr>
        <p:spPr/>
        <p:txBody>
          <a:bodyPr/>
          <a:p>
            <a:r>
              <a:rPr lang="zh-CN" altLang="en-US"/>
              <a:t>热启动：</a:t>
            </a:r>
            <a:endParaRPr lang="zh-CN" altLang="en-US"/>
          </a:p>
          <a:p>
            <a:pPr lvl="1"/>
            <a:r>
              <a:rPr lang="zh-CN" altLang="en-US"/>
              <a:t>由于动作空间巨大，导致</a:t>
            </a:r>
            <a:r>
              <a:rPr lang="zh-CN" altLang="en-US"/>
              <a:t>收敛很差</a:t>
            </a:r>
            <a:endParaRPr lang="zh-CN" altLang="en-US"/>
          </a:p>
          <a:p>
            <a:pPr lvl="1"/>
            <a:r>
              <a:rPr lang="zh-CN" altLang="en-US"/>
              <a:t>采用行为克隆的</a:t>
            </a:r>
            <a:r>
              <a:rPr lang="zh-CN" altLang="en-US"/>
              <a:t>思想</a:t>
            </a:r>
            <a:endParaRPr lang="zh-CN" altLang="en-US"/>
          </a:p>
          <a:p>
            <a:pPr lvl="1"/>
            <a:r>
              <a:rPr lang="zh-CN" altLang="en-US"/>
              <a:t>在小型数据集上训练</a:t>
            </a:r>
            <a:r>
              <a:rPr lang="en-US" altLang="zh-CN"/>
              <a:t> KPRN </a:t>
            </a:r>
            <a:r>
              <a:rPr lang="zh-CN" altLang="en-US"/>
              <a:t>生成一些高质量的</a:t>
            </a:r>
            <a:r>
              <a:rPr lang="zh-CN" altLang="en-US"/>
              <a:t>路径</a:t>
            </a:r>
            <a:endParaRPr lang="zh-CN" altLang="en-US"/>
          </a:p>
          <a:p>
            <a:pPr lvl="1"/>
            <a:r>
              <a:rPr lang="zh-CN" altLang="en-US"/>
              <a:t>鼓励我们的网络生成</a:t>
            </a:r>
            <a:r>
              <a:rPr lang="zh-CN" altLang="en-US"/>
              <a:t>相同的</a:t>
            </a:r>
            <a:r>
              <a:rPr lang="zh-CN" altLang="en-US"/>
              <a:t>路径</a:t>
            </a:r>
            <a:endParaRPr lang="zh-CN" altLang="en-US"/>
          </a:p>
          <a:p>
            <a:pPr lvl="0"/>
            <a:r>
              <a:rPr lang="zh-CN" altLang="en-US"/>
              <a:t>负采样</a:t>
            </a:r>
            <a:r>
              <a:rPr lang="zh-CN" altLang="en-US"/>
              <a:t>方法：</a:t>
            </a:r>
            <a:endParaRPr lang="zh-CN" altLang="en-US"/>
          </a:p>
          <a:p>
            <a:pPr lvl="1"/>
            <a:r>
              <a:rPr lang="zh-CN" altLang="en-US"/>
              <a:t>由于新闻数量很多，</a:t>
            </a:r>
            <a:r>
              <a:rPr lang="en-US" altLang="zh-CN"/>
              <a:t>KG</a:t>
            </a:r>
            <a:r>
              <a:rPr lang="zh-CN" altLang="en-US"/>
              <a:t>很大，两个锚图之间可能毫无重叠，会对</a:t>
            </a:r>
            <a:r>
              <a:rPr lang="en-US" altLang="zh-CN"/>
              <a:t>reward</a:t>
            </a:r>
            <a:r>
              <a:rPr lang="zh-CN" altLang="en-US"/>
              <a:t>造成不好的</a:t>
            </a:r>
            <a:r>
              <a:rPr lang="zh-CN" altLang="en-US"/>
              <a:t>影响</a:t>
            </a:r>
            <a:endParaRPr lang="zh-CN" altLang="en-US"/>
          </a:p>
          <a:p>
            <a:pPr lvl="1"/>
            <a:r>
              <a:rPr lang="zh-CN" altLang="en-US"/>
              <a:t>不能用传统的负采样</a:t>
            </a:r>
            <a:r>
              <a:rPr lang="zh-CN" altLang="en-US"/>
              <a:t>方法</a:t>
            </a:r>
            <a:endParaRPr lang="zh-CN" altLang="en-US"/>
          </a:p>
          <a:p>
            <a:pPr lvl="1"/>
            <a:r>
              <a:rPr lang="zh-CN" altLang="en-US"/>
              <a:t>论文中设计了一种方法，但是</a:t>
            </a:r>
            <a:r>
              <a:rPr lang="zh-CN" altLang="en-US"/>
              <a:t>没太看明白</a:t>
            </a:r>
            <a:endParaRPr lang="zh-CN" altLang="en-US"/>
          </a:p>
          <a:p>
            <a:pPr lvl="0"/>
            <a:r>
              <a:rPr lang="zh-CN" altLang="en-US"/>
              <a:t>多任务</a:t>
            </a:r>
            <a:r>
              <a:rPr lang="zh-CN" altLang="en-US"/>
              <a:t>学习</a:t>
            </a:r>
            <a:endParaRPr lang="zh-CN" altLang="en-US"/>
          </a:p>
          <a:p>
            <a:pPr lvl="1"/>
            <a:r>
              <a:rPr lang="zh-CN" altLang="en-US"/>
              <a:t>生成器和推荐器交叉训练，冻结一个的参数训练</a:t>
            </a:r>
            <a:r>
              <a:rPr lang="zh-CN" altLang="en-US"/>
              <a:t>另一个</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198800" y="1901070"/>
            <a:ext cx="9799200" cy="1018800"/>
          </a:xfrm>
        </p:spPr>
        <p:txBody>
          <a:bodyPr>
            <a:normAutofit fontScale="90000"/>
          </a:bodyPr>
          <a:p>
            <a:r>
              <a:rPr lang="zh-CN" altLang="en-US" sz="3110"/>
              <a:t>Jointly Non-Sampling Learning for Knowledge Graph Enhanced</a:t>
            </a:r>
            <a:br>
              <a:rPr lang="zh-CN" altLang="en-US" sz="3110"/>
            </a:br>
            <a:r>
              <a:rPr lang="zh-CN" altLang="en-US" sz="3110"/>
              <a:t>Recommendation</a:t>
            </a:r>
            <a:endParaRPr lang="zh-CN" altLang="en-US" sz="3110"/>
          </a:p>
        </p:txBody>
      </p:sp>
      <p:sp>
        <p:nvSpPr>
          <p:cNvPr id="5" name="文本占位符 4"/>
          <p:cNvSpPr>
            <a:spLocks noGrp="1"/>
          </p:cNvSpPr>
          <p:nvPr>
            <p:ph type="body" sz="quarter" idx="13"/>
          </p:nvPr>
        </p:nvSpPr>
        <p:spPr/>
        <p:txBody>
          <a:bodyPr>
            <a:normAutofit lnSpcReduction="10000"/>
          </a:bodyPr>
          <a:p>
            <a:r>
              <a:rPr lang="en-US" altLang="zh-CN"/>
              <a:t>SIGIR 2020</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创新点</a:t>
            </a:r>
            <a:endParaRPr lang="zh-CN" altLang="en-US"/>
          </a:p>
        </p:txBody>
      </p:sp>
      <p:sp>
        <p:nvSpPr>
          <p:cNvPr id="6" name="内容占位符 5"/>
          <p:cNvSpPr>
            <a:spLocks noGrp="1"/>
          </p:cNvSpPr>
          <p:nvPr>
            <p:ph idx="1"/>
          </p:nvPr>
        </p:nvSpPr>
        <p:spPr/>
        <p:txBody>
          <a:bodyPr/>
          <a:p>
            <a:r>
              <a:rPr lang="zh-CN" altLang="en-US"/>
              <a:t>非采样方法用于</a:t>
            </a:r>
            <a:r>
              <a:rPr lang="en-US" altLang="zh-CN"/>
              <a:t>KG</a:t>
            </a:r>
            <a:r>
              <a:rPr lang="zh-CN" altLang="en-US"/>
              <a:t>（</a:t>
            </a:r>
            <a:r>
              <a:rPr lang="zh-CN" altLang="en-US"/>
              <a:t>第一个）</a:t>
            </a:r>
            <a:endParaRPr lang="zh-CN" altLang="en-US"/>
          </a:p>
          <a:p>
            <a:r>
              <a:rPr lang="en-US" altLang="zh-CN"/>
              <a:t>KG</a:t>
            </a:r>
            <a:r>
              <a:rPr lang="zh-CN" altLang="en-US"/>
              <a:t>和</a:t>
            </a:r>
            <a:r>
              <a:rPr lang="en-US" altLang="zh-CN"/>
              <a:t>CF</a:t>
            </a:r>
            <a:r>
              <a:rPr lang="zh-CN" altLang="en-US"/>
              <a:t>联合学习</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a:bodyPr>
          <a:p>
            <a:r>
              <a:rPr lang="zh-CN" altLang="en-US" sz="3110"/>
              <a:t>Reinforcement Knowledge Graph Reasoning for Explainable</a:t>
            </a:r>
            <a:br>
              <a:rPr lang="zh-CN" altLang="en-US" sz="3110"/>
            </a:br>
            <a:r>
              <a:rPr lang="zh-CN" altLang="en-US" sz="3110"/>
              <a:t>Recommendation</a:t>
            </a:r>
            <a:endParaRPr lang="zh-CN" altLang="en-US" sz="3110"/>
          </a:p>
        </p:txBody>
      </p:sp>
      <p:sp>
        <p:nvSpPr>
          <p:cNvPr id="5" name="副标题 4"/>
          <p:cNvSpPr>
            <a:spLocks noGrp="1"/>
          </p:cNvSpPr>
          <p:nvPr>
            <p:ph type="subTitle" idx="1"/>
          </p:nvPr>
        </p:nvSpPr>
        <p:spPr/>
        <p:txBody>
          <a:bodyPr/>
          <a:p>
            <a:r>
              <a:rPr lang="en-US" altLang="zh-CN"/>
              <a:t>SIGIR 2019</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endParaRPr lang="zh-CN" altLang="en-US"/>
          </a:p>
        </p:txBody>
      </p:sp>
      <p:sp>
        <p:nvSpPr>
          <p:cNvPr id="3" name="内容占位符 2"/>
          <p:cNvSpPr>
            <a:spLocks noGrp="1"/>
          </p:cNvSpPr>
          <p:nvPr>
            <p:ph idx="1"/>
          </p:nvPr>
        </p:nvSpPr>
        <p:spPr/>
        <p:txBody>
          <a:bodyPr/>
          <a:p>
            <a:r>
              <a:rPr lang="zh-CN" altLang="en-US"/>
              <a:t>非采样</a:t>
            </a:r>
            <a:r>
              <a:rPr lang="zh-CN" altLang="en-US"/>
              <a:t>方法（Non-sampling Knowledge Graph Embedding）</a:t>
            </a:r>
            <a:endParaRPr lang="zh-CN" altLang="en-US"/>
          </a:p>
          <a:p>
            <a:r>
              <a:rPr lang="zh-CN" altLang="en-US"/>
              <a:t>用户</a:t>
            </a:r>
            <a:r>
              <a:rPr lang="en-US" altLang="zh-CN"/>
              <a:t>-</a:t>
            </a:r>
            <a:r>
              <a:rPr lang="zh-CN" altLang="en-US"/>
              <a:t>物品偏好的</a:t>
            </a:r>
            <a:r>
              <a:rPr lang="zh-CN" altLang="en-US"/>
              <a:t>建模（User-Item Preference Modeling）</a:t>
            </a:r>
            <a:endParaRPr lang="zh-CN" altLang="en-US"/>
          </a:p>
          <a:p>
            <a:r>
              <a:rPr lang="zh-CN" altLang="en-US"/>
              <a:t>联合</a:t>
            </a:r>
            <a:r>
              <a:rPr lang="zh-CN" altLang="en-US"/>
              <a:t>学习（Jointly Multi-task Learning）</a:t>
            </a:r>
            <a:endParaRPr lang="zh-CN" altLang="en-US"/>
          </a:p>
          <a:p>
            <a:endParaRPr lang="zh-CN" altLang="en-US"/>
          </a:p>
        </p:txBody>
      </p:sp>
      <p:pic>
        <p:nvPicPr>
          <p:cNvPr id="4" name="图片 3"/>
          <p:cNvPicPr>
            <a:picLocks noChangeAspect="1"/>
          </p:cNvPicPr>
          <p:nvPr/>
        </p:nvPicPr>
        <p:blipFill>
          <a:blip r:embed="rId1"/>
          <a:stretch>
            <a:fillRect/>
          </a:stretch>
        </p:blipFill>
        <p:spPr>
          <a:xfrm>
            <a:off x="7367270" y="2060575"/>
            <a:ext cx="4551045" cy="440563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非采样</a:t>
            </a:r>
            <a:r>
              <a:rPr lang="zh-CN" altLang="en-US"/>
              <a:t>方法</a:t>
            </a:r>
            <a:endParaRPr lang="zh-CN" altLang="en-US"/>
          </a:p>
        </p:txBody>
      </p:sp>
      <p:sp>
        <p:nvSpPr>
          <p:cNvPr id="3" name="内容占位符 2"/>
          <p:cNvSpPr>
            <a:spLocks noGrp="1"/>
          </p:cNvSpPr>
          <p:nvPr>
            <p:ph idx="1"/>
          </p:nvPr>
        </p:nvSpPr>
        <p:spPr/>
        <p:txBody>
          <a:bodyPr/>
          <a:p>
            <a:r>
              <a:rPr lang="zh-CN" altLang="en-US"/>
              <a:t>对于图嵌入学习（</a:t>
            </a:r>
            <a:r>
              <a:rPr lang="en-US" altLang="zh-CN"/>
              <a:t>graph embedding</a:t>
            </a:r>
            <a:r>
              <a:rPr lang="zh-CN" altLang="en-US"/>
              <a:t>）中的一组</a:t>
            </a:r>
            <a:r>
              <a:rPr lang="en-US" altLang="zh-CN"/>
              <a:t>entity</a:t>
            </a:r>
            <a:r>
              <a:rPr lang="zh-CN" altLang="en-US"/>
              <a:t>，损失函数可写成如下</a:t>
            </a:r>
            <a:r>
              <a:rPr lang="zh-CN" altLang="en-US"/>
              <a:t>形式：</a:t>
            </a:r>
            <a:endParaRPr lang="zh-CN" altLang="en-US"/>
          </a:p>
          <a:p>
            <a:endParaRPr lang="zh-CN" altLang="en-US"/>
          </a:p>
          <a:p>
            <a:endParaRPr lang="zh-CN" altLang="en-US"/>
          </a:p>
          <a:p>
            <a:endParaRPr lang="zh-CN" altLang="en-US"/>
          </a:p>
          <a:p>
            <a:r>
              <a:rPr lang="en-US" altLang="zh-CN"/>
              <a:t>g_hrt </a:t>
            </a:r>
            <a:r>
              <a:rPr lang="zh-CN" altLang="en-US"/>
              <a:t>表明</a:t>
            </a:r>
            <a:r>
              <a:rPr lang="en-US" altLang="zh-CN"/>
              <a:t> h </a:t>
            </a:r>
            <a:r>
              <a:rPr lang="zh-CN" altLang="en-US"/>
              <a:t>和</a:t>
            </a:r>
            <a:r>
              <a:rPr lang="en-US" altLang="zh-CN"/>
              <a:t> r </a:t>
            </a:r>
            <a:r>
              <a:rPr lang="zh-CN" altLang="en-US"/>
              <a:t>之间是否存在关系，等于</a:t>
            </a:r>
            <a:r>
              <a:rPr lang="en-US" altLang="zh-CN"/>
              <a:t>0</a:t>
            </a:r>
            <a:r>
              <a:rPr lang="zh-CN" altLang="en-US"/>
              <a:t>或者</a:t>
            </a:r>
            <a:r>
              <a:rPr lang="en-US" altLang="zh-CN"/>
              <a:t>1</a:t>
            </a:r>
            <a:r>
              <a:rPr lang="zh-CN" altLang="en-US"/>
              <a:t>。因此可以将其换成常数以</a:t>
            </a:r>
            <a:r>
              <a:rPr lang="zh-CN" altLang="en-US"/>
              <a:t>简化运算。</a:t>
            </a:r>
            <a:endParaRPr lang="zh-CN" altLang="en-US"/>
          </a:p>
          <a:p>
            <a:endParaRPr lang="zh-CN" altLang="en-US"/>
          </a:p>
        </p:txBody>
      </p:sp>
      <p:pic>
        <p:nvPicPr>
          <p:cNvPr id="5" name="图片 4"/>
          <p:cNvPicPr>
            <a:picLocks noChangeAspect="1"/>
          </p:cNvPicPr>
          <p:nvPr/>
        </p:nvPicPr>
        <p:blipFill>
          <a:blip r:embed="rId1"/>
          <a:stretch>
            <a:fillRect/>
          </a:stretch>
        </p:blipFill>
        <p:spPr>
          <a:xfrm>
            <a:off x="3157855" y="2018030"/>
            <a:ext cx="5113020" cy="12954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非</a:t>
            </a:r>
            <a:r>
              <a:rPr lang="zh-CN" altLang="en-US"/>
              <a:t>采样方法</a:t>
            </a:r>
            <a:endParaRPr lang="zh-CN" altLang="en-US"/>
          </a:p>
        </p:txBody>
      </p:sp>
      <p:sp>
        <p:nvSpPr>
          <p:cNvPr id="3" name="内容占位符 2"/>
          <p:cNvSpPr>
            <a:spLocks noGrp="1"/>
          </p:cNvSpPr>
          <p:nvPr>
            <p:ph idx="1"/>
          </p:nvPr>
        </p:nvSpPr>
        <p:spPr/>
        <p:txBody>
          <a:bodyPr/>
          <a:p>
            <a:r>
              <a:rPr lang="zh-CN" altLang="en-US"/>
              <a:t>没有被观测到的数据的损失可以用全部数据的损失和正数据的损失的残差</a:t>
            </a:r>
            <a:r>
              <a:rPr lang="zh-CN" altLang="en-US"/>
              <a:t>表示：</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其中，运算瓶颈在</a:t>
            </a:r>
            <a:r>
              <a:rPr lang="en-US" altLang="zh-CN"/>
              <a:t> L^</a:t>
            </a:r>
            <a:r>
              <a:rPr lang="en-US" altLang="zh-CN"/>
              <a:t>A_KG </a:t>
            </a:r>
            <a:r>
              <a:rPr lang="zh-CN" altLang="en-US"/>
              <a:t>处，也就是全部数据的损失，需要想办法</a:t>
            </a:r>
            <a:r>
              <a:rPr lang="zh-CN" altLang="en-US"/>
              <a:t>化简。</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135630" y="2095500"/>
            <a:ext cx="5920740" cy="266700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非采样方法</a:t>
            </a:r>
            <a:endParaRPr lang="zh-CN" altLang="en-US"/>
          </a:p>
        </p:txBody>
      </p:sp>
      <p:sp>
        <p:nvSpPr>
          <p:cNvPr id="3" name="内容占位符 2"/>
          <p:cNvSpPr>
            <a:spLocks noGrp="1"/>
          </p:cNvSpPr>
          <p:nvPr>
            <p:ph idx="1"/>
          </p:nvPr>
        </p:nvSpPr>
        <p:spPr/>
        <p:txBody>
          <a:bodyPr/>
          <a:p>
            <a:r>
              <a:rPr lang="zh-CN" altLang="en-US"/>
              <a:t>观察损失函数的形式，可知</a:t>
            </a:r>
            <a:r>
              <a:rPr lang="en-US" altLang="zh-CN"/>
              <a:t> hat(g_hrt) </a:t>
            </a:r>
            <a:r>
              <a:rPr lang="zh-CN" altLang="en-US"/>
              <a:t>这个分数函数需要能被恰当地展开，因此作者选用了</a:t>
            </a:r>
            <a:r>
              <a:rPr lang="en-US" altLang="zh-CN"/>
              <a:t> DistMult</a:t>
            </a:r>
            <a:r>
              <a:rPr lang="zh-CN" altLang="en-US"/>
              <a:t>：</a:t>
            </a:r>
            <a:endParaRPr lang="zh-CN" altLang="en-US"/>
          </a:p>
          <a:p>
            <a:endParaRPr lang="zh-CN" altLang="en-US"/>
          </a:p>
          <a:p>
            <a:endParaRPr lang="zh-CN" altLang="en-US"/>
          </a:p>
          <a:p>
            <a:r>
              <a:rPr lang="zh-CN" altLang="en-US"/>
              <a:t>再基于向量内积的解耦运算，</a:t>
            </a:r>
            <a:r>
              <a:rPr lang="zh-CN" altLang="en-US"/>
              <a:t>得到：</a:t>
            </a:r>
            <a:endParaRPr lang="zh-CN" altLang="en-US"/>
          </a:p>
        </p:txBody>
      </p:sp>
      <p:pic>
        <p:nvPicPr>
          <p:cNvPr id="4" name="图片 3"/>
          <p:cNvPicPr>
            <a:picLocks noChangeAspect="1"/>
          </p:cNvPicPr>
          <p:nvPr/>
        </p:nvPicPr>
        <p:blipFill>
          <a:blip r:embed="rId1"/>
          <a:stretch>
            <a:fillRect/>
          </a:stretch>
        </p:blipFill>
        <p:spPr>
          <a:xfrm>
            <a:off x="3964305" y="2508885"/>
            <a:ext cx="3695700" cy="784860"/>
          </a:xfrm>
          <a:prstGeom prst="rect">
            <a:avLst/>
          </a:prstGeom>
        </p:spPr>
      </p:pic>
      <p:pic>
        <p:nvPicPr>
          <p:cNvPr id="5" name="图片 4"/>
          <p:cNvPicPr>
            <a:picLocks noChangeAspect="1"/>
          </p:cNvPicPr>
          <p:nvPr/>
        </p:nvPicPr>
        <p:blipFill>
          <a:blip r:embed="rId2"/>
          <a:stretch>
            <a:fillRect/>
          </a:stretch>
        </p:blipFill>
        <p:spPr>
          <a:xfrm>
            <a:off x="3964305" y="3914140"/>
            <a:ext cx="3848100" cy="158496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非采样</a:t>
            </a:r>
            <a:r>
              <a:rPr lang="zh-CN" altLang="en-US"/>
              <a:t>方法</a:t>
            </a:r>
            <a:endParaRPr lang="zh-CN" altLang="en-US"/>
          </a:p>
        </p:txBody>
      </p:sp>
      <p:sp>
        <p:nvSpPr>
          <p:cNvPr id="3" name="内容占位符 2"/>
          <p:cNvSpPr>
            <a:spLocks noGrp="1"/>
          </p:cNvSpPr>
          <p:nvPr>
            <p:ph idx="1"/>
          </p:nvPr>
        </p:nvSpPr>
        <p:spPr/>
        <p:txBody>
          <a:bodyPr/>
          <a:p>
            <a:r>
              <a:rPr lang="zh-CN" altLang="en-US"/>
              <a:t>将其代回之前的公式中，</a:t>
            </a:r>
            <a:r>
              <a:rPr lang="zh-CN" altLang="en-US"/>
              <a:t>得到：</a:t>
            </a:r>
            <a:endParaRPr lang="zh-CN" altLang="en-US"/>
          </a:p>
          <a:p>
            <a:endParaRPr lang="zh-CN" altLang="en-US"/>
          </a:p>
          <a:p>
            <a:endParaRPr lang="zh-CN" altLang="en-US"/>
          </a:p>
          <a:p>
            <a:endParaRPr lang="zh-CN" altLang="en-US"/>
          </a:p>
          <a:p>
            <a:r>
              <a:rPr lang="zh-CN" altLang="en-US"/>
              <a:t>如果将</a:t>
            </a:r>
            <a:r>
              <a:rPr lang="en-US" altLang="zh-CN"/>
              <a:t> w_hrt </a:t>
            </a:r>
            <a:r>
              <a:rPr lang="zh-CN" altLang="en-US"/>
              <a:t>简化为统一的（</a:t>
            </a:r>
            <a:r>
              <a:rPr lang="en-US" altLang="zh-CN"/>
              <a:t>uniform</a:t>
            </a:r>
            <a:r>
              <a:rPr lang="zh-CN" altLang="en-US"/>
              <a:t>）或实体相关的（</a:t>
            </a:r>
            <a:r>
              <a:rPr lang="en-US" altLang="zh-CN"/>
              <a:t>entity-dependent</a:t>
            </a:r>
            <a:r>
              <a:rPr lang="zh-CN" altLang="en-US"/>
              <a:t>）参数，这三个部分就相互独立，可以各自优化，从而提高了</a:t>
            </a:r>
            <a:r>
              <a:rPr lang="zh-CN" altLang="en-US"/>
              <a:t>效率。</a:t>
            </a:r>
            <a:endParaRPr lang="zh-CN" altLang="en-US"/>
          </a:p>
          <a:p>
            <a:r>
              <a:rPr lang="zh-CN" altLang="en-US"/>
              <a:t>论文里说复杂度从</a:t>
            </a:r>
            <a:r>
              <a:rPr lang="en-US" altLang="zh-CN"/>
              <a:t>                         </a:t>
            </a:r>
            <a:r>
              <a:rPr lang="zh-CN" altLang="en-US"/>
              <a:t>降到了</a:t>
            </a:r>
            <a:r>
              <a:rPr lang="en-US" altLang="zh-CN"/>
              <a:t>                                     </a:t>
            </a:r>
            <a:r>
              <a:rPr lang="zh-CN" altLang="en-US"/>
              <a:t>。</a:t>
            </a:r>
            <a:endParaRPr lang="zh-CN" altLang="en-US"/>
          </a:p>
          <a:p>
            <a:r>
              <a:rPr lang="zh-CN" altLang="en-US"/>
              <a:t>关键：嵌套和（</a:t>
            </a:r>
            <a:r>
              <a:rPr lang="en-US" altLang="zh-CN"/>
              <a:t>nested sum</a:t>
            </a:r>
            <a:r>
              <a:rPr lang="zh-CN" altLang="en-US"/>
              <a:t>）的</a:t>
            </a:r>
            <a:r>
              <a:rPr lang="zh-CN" altLang="en-US"/>
              <a:t>重新排列</a:t>
            </a:r>
            <a:endParaRPr lang="zh-CN" altLang="en-US"/>
          </a:p>
        </p:txBody>
      </p:sp>
      <p:pic>
        <p:nvPicPr>
          <p:cNvPr id="4" name="图片 3"/>
          <p:cNvPicPr>
            <a:picLocks noChangeAspect="1"/>
          </p:cNvPicPr>
          <p:nvPr/>
        </p:nvPicPr>
        <p:blipFill>
          <a:blip r:embed="rId1"/>
          <a:stretch>
            <a:fillRect/>
          </a:stretch>
        </p:blipFill>
        <p:spPr>
          <a:xfrm>
            <a:off x="3102610" y="1931670"/>
            <a:ext cx="5722620" cy="1310640"/>
          </a:xfrm>
          <a:prstGeom prst="rect">
            <a:avLst/>
          </a:prstGeom>
        </p:spPr>
      </p:pic>
      <p:pic>
        <p:nvPicPr>
          <p:cNvPr id="5" name="图片 4"/>
          <p:cNvPicPr>
            <a:picLocks noChangeAspect="1"/>
          </p:cNvPicPr>
          <p:nvPr/>
        </p:nvPicPr>
        <p:blipFill>
          <a:blip r:embed="rId2"/>
          <a:stretch>
            <a:fillRect/>
          </a:stretch>
        </p:blipFill>
        <p:spPr>
          <a:xfrm>
            <a:off x="2936875" y="4346575"/>
            <a:ext cx="1935480" cy="396240"/>
          </a:xfrm>
          <a:prstGeom prst="rect">
            <a:avLst/>
          </a:prstGeom>
        </p:spPr>
      </p:pic>
      <p:pic>
        <p:nvPicPr>
          <p:cNvPr id="6" name="图片 5"/>
          <p:cNvPicPr>
            <a:picLocks noChangeAspect="1"/>
          </p:cNvPicPr>
          <p:nvPr/>
        </p:nvPicPr>
        <p:blipFill>
          <a:blip r:embed="rId3"/>
          <a:stretch>
            <a:fillRect/>
          </a:stretch>
        </p:blipFill>
        <p:spPr>
          <a:xfrm>
            <a:off x="5699125" y="4300855"/>
            <a:ext cx="3025140" cy="441960"/>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a:t>
            </a:r>
            <a:r>
              <a:rPr lang="en-US" altLang="zh-CN"/>
              <a:t>-</a:t>
            </a:r>
            <a:r>
              <a:rPr lang="zh-CN" altLang="en-US"/>
              <a:t>物品</a:t>
            </a:r>
            <a:r>
              <a:rPr lang="zh-CN" altLang="en-US"/>
              <a:t>偏好</a:t>
            </a:r>
            <a:endParaRPr lang="zh-CN" altLang="en-US"/>
          </a:p>
        </p:txBody>
      </p:sp>
      <p:sp>
        <p:nvSpPr>
          <p:cNvPr id="3" name="内容占位符 2"/>
          <p:cNvSpPr>
            <a:spLocks noGrp="1"/>
          </p:cNvSpPr>
          <p:nvPr>
            <p:ph idx="1"/>
          </p:nvPr>
        </p:nvSpPr>
        <p:spPr/>
        <p:txBody>
          <a:bodyPr/>
          <a:p>
            <a:r>
              <a:rPr lang="zh-CN" altLang="en-US"/>
              <a:t>论文中选择的偏好模型是矩阵分解（</a:t>
            </a:r>
            <a:r>
              <a:rPr lang="en-US" altLang="zh-CN"/>
              <a:t>MF</a:t>
            </a:r>
            <a:r>
              <a:rPr lang="zh-CN" altLang="en-US"/>
              <a:t>）</a:t>
            </a:r>
            <a:endParaRPr lang="zh-CN" altLang="en-US"/>
          </a:p>
          <a:p>
            <a:endParaRPr lang="zh-CN" altLang="en-US"/>
          </a:p>
          <a:p>
            <a:r>
              <a:rPr lang="zh-CN" altLang="en-US"/>
              <a:t>至于</a:t>
            </a:r>
            <a:r>
              <a:rPr lang="en-US" altLang="zh-CN"/>
              <a:t> q_v </a:t>
            </a:r>
            <a:r>
              <a:rPr lang="zh-CN" altLang="en-US"/>
              <a:t>，作者认为不能简单地用其本身的信息来表示，因为这样会丢失邻居的</a:t>
            </a:r>
            <a:r>
              <a:rPr lang="zh-CN" altLang="en-US"/>
              <a:t>信息：</a:t>
            </a:r>
            <a:endParaRPr lang="zh-CN" altLang="en-US"/>
          </a:p>
          <a:p>
            <a:endParaRPr lang="zh-CN" altLang="en-US"/>
          </a:p>
          <a:p>
            <a:endParaRPr lang="zh-CN" altLang="en-US"/>
          </a:p>
          <a:p>
            <a:endParaRPr lang="zh-CN" altLang="en-US"/>
          </a:p>
          <a:p>
            <a:r>
              <a:rPr lang="en-US" altLang="zh-CN"/>
              <a:t>alpha(r,t) </a:t>
            </a:r>
            <a:r>
              <a:rPr lang="zh-CN" altLang="en-US"/>
              <a:t>是</a:t>
            </a:r>
            <a:r>
              <a:rPr lang="en-US" altLang="zh-CN"/>
              <a:t> attention </a:t>
            </a:r>
            <a:r>
              <a:rPr lang="zh-CN" altLang="en-US"/>
              <a:t>参数，用</a:t>
            </a:r>
            <a:r>
              <a:rPr lang="en-US" altLang="zh-CN"/>
              <a:t> attention </a:t>
            </a:r>
            <a:r>
              <a:rPr lang="zh-CN" altLang="en-US"/>
              <a:t>网络</a:t>
            </a:r>
            <a:r>
              <a:rPr lang="zh-CN" altLang="en-US"/>
              <a:t>训练出来：</a:t>
            </a:r>
            <a:endParaRPr lang="zh-CN" altLang="en-US"/>
          </a:p>
        </p:txBody>
      </p:sp>
      <p:pic>
        <p:nvPicPr>
          <p:cNvPr id="4" name="图片 3"/>
          <p:cNvPicPr>
            <a:picLocks noChangeAspect="1"/>
          </p:cNvPicPr>
          <p:nvPr/>
        </p:nvPicPr>
        <p:blipFill>
          <a:blip r:embed="rId1"/>
          <a:stretch>
            <a:fillRect/>
          </a:stretch>
        </p:blipFill>
        <p:spPr>
          <a:xfrm>
            <a:off x="4643120" y="1994535"/>
            <a:ext cx="2199640" cy="474980"/>
          </a:xfrm>
          <a:prstGeom prst="rect">
            <a:avLst/>
          </a:prstGeom>
        </p:spPr>
      </p:pic>
      <p:pic>
        <p:nvPicPr>
          <p:cNvPr id="5" name="图片 4"/>
          <p:cNvPicPr>
            <a:picLocks noChangeAspect="1"/>
          </p:cNvPicPr>
          <p:nvPr/>
        </p:nvPicPr>
        <p:blipFill>
          <a:blip r:embed="rId2"/>
          <a:stretch>
            <a:fillRect/>
          </a:stretch>
        </p:blipFill>
        <p:spPr>
          <a:xfrm>
            <a:off x="4643120" y="2914650"/>
            <a:ext cx="3300095" cy="1251585"/>
          </a:xfrm>
          <a:prstGeom prst="rect">
            <a:avLst/>
          </a:prstGeom>
        </p:spPr>
      </p:pic>
      <p:pic>
        <p:nvPicPr>
          <p:cNvPr id="6" name="图片 5"/>
          <p:cNvPicPr>
            <a:picLocks noChangeAspect="1"/>
          </p:cNvPicPr>
          <p:nvPr/>
        </p:nvPicPr>
        <p:blipFill>
          <a:blip r:embed="rId3"/>
          <a:stretch>
            <a:fillRect/>
          </a:stretch>
        </p:blipFill>
        <p:spPr>
          <a:xfrm>
            <a:off x="4187190" y="4792345"/>
            <a:ext cx="3817620" cy="137160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a:t>
            </a:r>
            <a:r>
              <a:rPr lang="en-US" altLang="zh-CN"/>
              <a:t>-</a:t>
            </a:r>
            <a:r>
              <a:rPr lang="zh-CN" altLang="en-US"/>
              <a:t>物品</a:t>
            </a:r>
            <a:r>
              <a:rPr lang="zh-CN" altLang="en-US"/>
              <a:t>偏好</a:t>
            </a:r>
            <a:endParaRPr lang="zh-CN" altLang="en-US"/>
          </a:p>
        </p:txBody>
      </p:sp>
      <p:sp>
        <p:nvSpPr>
          <p:cNvPr id="3" name="内容占位符 2"/>
          <p:cNvSpPr>
            <a:spLocks noGrp="1"/>
          </p:cNvSpPr>
          <p:nvPr>
            <p:ph idx="1"/>
          </p:nvPr>
        </p:nvSpPr>
        <p:spPr/>
        <p:txBody>
          <a:bodyPr/>
          <a:p>
            <a:r>
              <a:rPr lang="zh-CN" altLang="en-US"/>
              <a:t>最终得到</a:t>
            </a:r>
            <a:r>
              <a:rPr lang="zh-CN" altLang="en-US"/>
              <a:t>损失函数：</a:t>
            </a:r>
            <a:endParaRPr lang="zh-CN" altLang="en-US"/>
          </a:p>
        </p:txBody>
      </p:sp>
      <p:pic>
        <p:nvPicPr>
          <p:cNvPr id="4" name="图片 3"/>
          <p:cNvPicPr>
            <a:picLocks noChangeAspect="1"/>
          </p:cNvPicPr>
          <p:nvPr/>
        </p:nvPicPr>
        <p:blipFill>
          <a:blip r:embed="rId1"/>
          <a:stretch>
            <a:fillRect/>
          </a:stretch>
        </p:blipFill>
        <p:spPr>
          <a:xfrm>
            <a:off x="3101340" y="2084705"/>
            <a:ext cx="5989320" cy="153162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联合</a:t>
            </a:r>
            <a:r>
              <a:rPr lang="zh-CN" altLang="en-US"/>
              <a:t>学习</a:t>
            </a:r>
            <a:endParaRPr lang="zh-CN" altLang="en-US"/>
          </a:p>
        </p:txBody>
      </p:sp>
      <p:pic>
        <p:nvPicPr>
          <p:cNvPr id="4" name="内容占位符 3"/>
          <p:cNvPicPr>
            <a:picLocks noChangeAspect="1"/>
          </p:cNvPicPr>
          <p:nvPr>
            <p:ph idx="1"/>
          </p:nvPr>
        </p:nvPicPr>
        <p:blipFill>
          <a:blip r:embed="rId1"/>
          <a:stretch>
            <a:fillRect/>
          </a:stretch>
        </p:blipFill>
        <p:spPr>
          <a:xfrm>
            <a:off x="3163570" y="1696085"/>
            <a:ext cx="5864860" cy="64897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创新点</a:t>
            </a:r>
            <a:endParaRPr lang="zh-CN" altLang="en-US"/>
          </a:p>
        </p:txBody>
      </p:sp>
      <p:sp>
        <p:nvSpPr>
          <p:cNvPr id="3" name="内容占位符 2"/>
          <p:cNvSpPr>
            <a:spLocks noGrp="1"/>
          </p:cNvSpPr>
          <p:nvPr>
            <p:ph idx="1"/>
          </p:nvPr>
        </p:nvSpPr>
        <p:spPr/>
        <p:txBody>
          <a:bodyPr/>
          <a:p>
            <a:r>
              <a:rPr lang="zh-CN" altLang="en-US"/>
              <a:t>强化学习与知识图谱</a:t>
            </a:r>
            <a:r>
              <a:rPr lang="zh-CN" altLang="en-US"/>
              <a:t>结合</a:t>
            </a:r>
            <a:endParaRPr lang="zh-CN" altLang="en-US"/>
          </a:p>
          <a:p>
            <a:r>
              <a:rPr lang="zh-CN" altLang="en-US"/>
              <a:t>软奖励</a:t>
            </a:r>
            <a:r>
              <a:rPr lang="zh-CN" altLang="en-US"/>
              <a:t>策略</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endParaRPr lang="zh-CN" altLang="en-US"/>
          </a:p>
        </p:txBody>
      </p:sp>
      <p:sp>
        <p:nvSpPr>
          <p:cNvPr id="3" name="内容占位符 2"/>
          <p:cNvSpPr>
            <a:spLocks noGrp="1"/>
          </p:cNvSpPr>
          <p:nvPr>
            <p:ph idx="1"/>
          </p:nvPr>
        </p:nvSpPr>
        <p:spPr/>
        <p:txBody>
          <a:bodyPr/>
          <a:p>
            <a:r>
              <a:rPr lang="zh-CN" altLang="en-US"/>
              <a:t>将推荐问题转为马尔可夫过程（</a:t>
            </a:r>
            <a:r>
              <a:rPr lang="en-US" altLang="zh-CN"/>
              <a:t>MDP</a:t>
            </a:r>
            <a:r>
              <a:rPr lang="zh-CN" altLang="en-US"/>
              <a:t>）</a:t>
            </a:r>
            <a:endParaRPr lang="zh-CN" altLang="en-US"/>
          </a:p>
          <a:p>
            <a:r>
              <a:rPr lang="en-US" altLang="zh-CN"/>
              <a:t>scoring function</a:t>
            </a:r>
            <a:endParaRPr lang="zh-CN" altLang="en-US"/>
          </a:p>
          <a:p>
            <a:r>
              <a:rPr lang="zh-CN" altLang="en-US"/>
              <a:t>得到推荐原因（可解释</a:t>
            </a:r>
            <a:r>
              <a:rPr lang="zh-CN" altLang="en-US"/>
              <a:t>性）</a:t>
            </a:r>
            <a:endParaRPr lang="zh-CN" altLang="en-US"/>
          </a:p>
        </p:txBody>
      </p:sp>
      <p:pic>
        <p:nvPicPr>
          <p:cNvPr id="4" name="图片 3"/>
          <p:cNvPicPr>
            <a:picLocks noChangeAspect="1"/>
          </p:cNvPicPr>
          <p:nvPr/>
        </p:nvPicPr>
        <p:blipFill>
          <a:blip r:embed="rId1"/>
          <a:stretch>
            <a:fillRect/>
          </a:stretch>
        </p:blipFill>
        <p:spPr>
          <a:xfrm>
            <a:off x="818515" y="2988310"/>
            <a:ext cx="10147300" cy="326199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MDP</a:t>
            </a:r>
            <a:endParaRPr lang="en-US" altLang="zh-CN"/>
          </a:p>
        </p:txBody>
      </p:sp>
      <p:sp>
        <p:nvSpPr>
          <p:cNvPr id="3" name="内容占位符 2"/>
          <p:cNvSpPr>
            <a:spLocks noGrp="1"/>
          </p:cNvSpPr>
          <p:nvPr>
            <p:ph idx="1"/>
          </p:nvPr>
        </p:nvSpPr>
        <p:spPr/>
        <p:txBody>
          <a:bodyPr/>
          <a:p>
            <a:r>
              <a:rPr lang="en-US" altLang="zh-CN"/>
              <a:t>state: (u, e_t, h_t)</a:t>
            </a:r>
            <a:endParaRPr lang="en-US" altLang="zh-CN"/>
          </a:p>
          <a:p>
            <a:r>
              <a:rPr lang="en-US" altLang="zh-CN"/>
              <a:t>action: e_t </a:t>
            </a:r>
            <a:r>
              <a:rPr lang="zh-CN" altLang="en-US"/>
              <a:t>的所有出边（除了已经走过的边），用剪枝（</a:t>
            </a:r>
            <a:r>
              <a:rPr lang="zh-CN" altLang="en-US"/>
              <a:t>得分排名）解决出度过大的</a:t>
            </a:r>
            <a:r>
              <a:rPr lang="zh-CN" altLang="en-US"/>
              <a:t>问题</a:t>
            </a:r>
            <a:endParaRPr lang="zh-CN" altLang="en-US"/>
          </a:p>
          <a:p>
            <a:r>
              <a:rPr lang="en-US" altLang="zh-CN"/>
              <a:t>reward: </a:t>
            </a:r>
            <a:r>
              <a:rPr lang="zh-CN" altLang="en-US"/>
              <a:t>没有既定的目标，所以用软奖励策略</a:t>
            </a:r>
            <a:r>
              <a:rPr lang="en-US" altLang="zh-CN"/>
              <a:t> f(u, i)</a:t>
            </a:r>
            <a:endParaRPr lang="en-US" altLang="zh-CN"/>
          </a:p>
          <a:p>
            <a:r>
              <a:rPr lang="en-US" altLang="zh-CN"/>
              <a:t>transition: s_t = (u, e_t, h_t) + a_t = (r_t+1, s_t+1) -&gt; s_t+1 = (u, e_t+1, h_t+1)</a:t>
            </a:r>
            <a:endParaRPr lang="en-US" altLang="zh-CN"/>
          </a:p>
          <a:p>
            <a:r>
              <a:rPr lang="en-US" altLang="zh-CN"/>
              <a:t>optimization: </a:t>
            </a:r>
            <a:r>
              <a:rPr lang="zh-CN" altLang="en-US"/>
              <a:t>目标是希望能学到一个策略，让任意一个</a:t>
            </a:r>
            <a:r>
              <a:rPr lang="en-US" altLang="zh-CN"/>
              <a:t> user </a:t>
            </a:r>
            <a:r>
              <a:rPr lang="zh-CN" altLang="en-US"/>
              <a:t>能达到最大的累计</a:t>
            </a:r>
            <a:r>
              <a:rPr lang="en-US" altLang="zh-CN"/>
              <a:t> reward</a:t>
            </a:r>
            <a:r>
              <a:rPr lang="zh-CN" altLang="en-US"/>
              <a:t>。设计了一个</a:t>
            </a:r>
            <a:r>
              <a:rPr lang="en-US" altLang="zh-CN"/>
              <a:t> policy </a:t>
            </a:r>
            <a:r>
              <a:rPr lang="zh-CN" altLang="en-US"/>
              <a:t>网络和</a:t>
            </a:r>
            <a:r>
              <a:rPr lang="en-US" altLang="zh-CN"/>
              <a:t> value </a:t>
            </a:r>
            <a:r>
              <a:rPr lang="zh-CN" altLang="en-US"/>
              <a:t>网络，两者具有相同的层数，最后给出</a:t>
            </a:r>
            <a:r>
              <a:rPr lang="zh-CN" altLang="en-US"/>
              <a:t>策略梯度</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scoring </a:t>
            </a:r>
            <a:r>
              <a:rPr lang="en-US" altLang="zh-CN"/>
              <a:t>function</a:t>
            </a:r>
            <a:endParaRPr lang="en-US" altLang="zh-CN"/>
          </a:p>
        </p:txBody>
      </p:sp>
      <p:sp>
        <p:nvSpPr>
          <p:cNvPr id="3" name="内容占位符 2"/>
          <p:cNvSpPr>
            <a:spLocks noGrp="1"/>
          </p:cNvSpPr>
          <p:nvPr>
            <p:ph idx="1"/>
          </p:nvPr>
        </p:nvSpPr>
        <p:spPr/>
        <p:txBody>
          <a:bodyPr/>
          <a:p>
            <a:r>
              <a:rPr lang="zh-CN" altLang="en-US"/>
              <a:t>如下：</a:t>
            </a:r>
            <a:endParaRPr lang="zh-CN" altLang="en-US"/>
          </a:p>
          <a:p>
            <a:endParaRPr lang="zh-CN" altLang="en-US"/>
          </a:p>
          <a:p>
            <a:endParaRPr lang="zh-CN" altLang="en-US"/>
          </a:p>
          <a:p>
            <a:endParaRPr lang="zh-CN" altLang="en-US"/>
          </a:p>
          <a:p>
            <a:r>
              <a:rPr lang="en-US" altLang="zh-CN"/>
              <a:t>action </a:t>
            </a:r>
            <a:r>
              <a:rPr lang="zh-CN" altLang="en-US"/>
              <a:t>剪枝时使用的：</a:t>
            </a:r>
            <a:r>
              <a:rPr lang="en-US" altLang="zh-CN"/>
              <a:t>                                        k_e </a:t>
            </a:r>
            <a:r>
              <a:rPr lang="zh-CN" altLang="en-US"/>
              <a:t>是最小</a:t>
            </a:r>
            <a:r>
              <a:rPr lang="zh-CN" altLang="en-US"/>
              <a:t>跳数</a:t>
            </a:r>
            <a:endParaRPr lang="zh-CN" altLang="en-US"/>
          </a:p>
          <a:p>
            <a:r>
              <a:rPr lang="zh-CN" altLang="en-US"/>
              <a:t>计算</a:t>
            </a:r>
            <a:r>
              <a:rPr lang="en-US" altLang="zh-CN"/>
              <a:t> reward </a:t>
            </a:r>
            <a:r>
              <a:rPr lang="zh-CN" altLang="en-US"/>
              <a:t>时使用的：</a:t>
            </a:r>
            <a:r>
              <a:rPr lang="en-US" altLang="zh-CN"/>
              <a:t>                             </a:t>
            </a:r>
            <a:r>
              <a:rPr lang="zh-CN" altLang="en-US"/>
              <a:t>当成</a:t>
            </a:r>
            <a:r>
              <a:rPr lang="en-US" altLang="zh-CN"/>
              <a:t> 1 </a:t>
            </a:r>
            <a:r>
              <a:rPr lang="zh-CN" altLang="en-US"/>
              <a:t>跳的</a:t>
            </a:r>
            <a:r>
              <a:rPr lang="zh-CN" altLang="en-US"/>
              <a:t>情况</a:t>
            </a:r>
            <a:endParaRPr lang="zh-CN" altLang="en-US"/>
          </a:p>
          <a:p>
            <a:r>
              <a:rPr lang="zh-CN" altLang="en-US"/>
              <a:t>怎么学习？最大化</a:t>
            </a:r>
            <a:r>
              <a:rPr lang="zh-CN" altLang="en-US"/>
              <a:t>条件概率</a:t>
            </a:r>
            <a:endParaRPr lang="zh-CN" altLang="en-US"/>
          </a:p>
          <a:p>
            <a:endParaRPr lang="zh-CN" altLang="en-US"/>
          </a:p>
          <a:p>
            <a:r>
              <a:rPr lang="zh-CN" altLang="en-US"/>
              <a:t>由于</a:t>
            </a:r>
            <a:r>
              <a:rPr lang="en-US" altLang="zh-CN"/>
              <a:t> E </a:t>
            </a:r>
            <a:r>
              <a:rPr lang="zh-CN" altLang="en-US"/>
              <a:t>很大，因此用负采样近似估计</a:t>
            </a:r>
            <a:r>
              <a:rPr lang="en-US" altLang="zh-CN"/>
              <a:t> logP</a:t>
            </a:r>
            <a:r>
              <a:rPr lang="zh-CN" altLang="en-US"/>
              <a:t>，最终目标</a:t>
            </a:r>
            <a:r>
              <a:rPr lang="zh-CN" altLang="en-US"/>
              <a:t>函数</a:t>
            </a:r>
            <a:endParaRPr lang="zh-CN" altLang="en-US"/>
          </a:p>
          <a:p>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857885" y="1913890"/>
            <a:ext cx="5841365" cy="1040130"/>
          </a:xfrm>
          <a:prstGeom prst="rect">
            <a:avLst/>
          </a:prstGeom>
        </p:spPr>
      </p:pic>
      <p:pic>
        <p:nvPicPr>
          <p:cNvPr id="6" name="图片 5"/>
          <p:cNvPicPr>
            <a:picLocks noChangeAspect="1"/>
          </p:cNvPicPr>
          <p:nvPr/>
        </p:nvPicPr>
        <p:blipFill>
          <a:blip r:embed="rId2"/>
          <a:stretch>
            <a:fillRect/>
          </a:stretch>
        </p:blipFill>
        <p:spPr>
          <a:xfrm>
            <a:off x="3488055" y="3412490"/>
            <a:ext cx="3211195" cy="498475"/>
          </a:xfrm>
          <a:prstGeom prst="rect">
            <a:avLst/>
          </a:prstGeom>
        </p:spPr>
      </p:pic>
      <p:pic>
        <p:nvPicPr>
          <p:cNvPr id="7" name="图片 6"/>
          <p:cNvPicPr>
            <a:picLocks noChangeAspect="1"/>
          </p:cNvPicPr>
          <p:nvPr/>
        </p:nvPicPr>
        <p:blipFill>
          <a:blip r:embed="rId3"/>
          <a:stretch>
            <a:fillRect/>
          </a:stretch>
        </p:blipFill>
        <p:spPr>
          <a:xfrm>
            <a:off x="3488055" y="3910965"/>
            <a:ext cx="2504440" cy="489585"/>
          </a:xfrm>
          <a:prstGeom prst="rect">
            <a:avLst/>
          </a:prstGeom>
        </p:spPr>
      </p:pic>
      <p:pic>
        <p:nvPicPr>
          <p:cNvPr id="8" name="图片 7"/>
          <p:cNvPicPr>
            <a:picLocks noChangeAspect="1"/>
          </p:cNvPicPr>
          <p:nvPr/>
        </p:nvPicPr>
        <p:blipFill>
          <a:blip r:embed="rId4"/>
          <a:stretch>
            <a:fillRect/>
          </a:stretch>
        </p:blipFill>
        <p:spPr>
          <a:xfrm>
            <a:off x="4157345" y="4400550"/>
            <a:ext cx="4342765" cy="788670"/>
          </a:xfrm>
          <a:prstGeom prst="rect">
            <a:avLst/>
          </a:prstGeom>
        </p:spPr>
      </p:pic>
      <p:pic>
        <p:nvPicPr>
          <p:cNvPr id="9" name="图片 8"/>
          <p:cNvPicPr>
            <a:picLocks noChangeAspect="1"/>
          </p:cNvPicPr>
          <p:nvPr/>
        </p:nvPicPr>
        <p:blipFill>
          <a:blip r:embed="rId5"/>
          <a:stretch>
            <a:fillRect/>
          </a:stretch>
        </p:blipFill>
        <p:spPr>
          <a:xfrm>
            <a:off x="7421880" y="5454650"/>
            <a:ext cx="4281170" cy="635000"/>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reasoning</a:t>
            </a:r>
            <a:endParaRPr lang="en-US" altLang="zh-CN"/>
          </a:p>
        </p:txBody>
      </p:sp>
      <p:sp>
        <p:nvSpPr>
          <p:cNvPr id="3" name="内容占位符 2"/>
          <p:cNvSpPr>
            <a:spLocks noGrp="1"/>
          </p:cNvSpPr>
          <p:nvPr>
            <p:ph idx="1"/>
          </p:nvPr>
        </p:nvSpPr>
        <p:spPr/>
        <p:txBody>
          <a:bodyPr/>
          <a:p>
            <a:r>
              <a:rPr lang="zh-CN" altLang="en-US"/>
              <a:t>得到</a:t>
            </a:r>
            <a:r>
              <a:rPr lang="en-US" altLang="zh-CN"/>
              <a:t> reward </a:t>
            </a:r>
            <a:r>
              <a:rPr lang="zh-CN" altLang="en-US"/>
              <a:t>最高的</a:t>
            </a:r>
            <a:r>
              <a:rPr lang="en-US" altLang="zh-CN"/>
              <a:t> T </a:t>
            </a:r>
            <a:r>
              <a:rPr lang="zh-CN" altLang="en-US"/>
              <a:t>条</a:t>
            </a:r>
            <a:r>
              <a:rPr lang="zh-CN" altLang="en-US"/>
              <a:t>通路</a:t>
            </a:r>
            <a:endParaRPr lang="zh-CN" altLang="en-US"/>
          </a:p>
          <a:p>
            <a:r>
              <a:rPr lang="zh-CN" altLang="en-US"/>
              <a:t>全部作为</a:t>
            </a:r>
            <a:r>
              <a:rPr lang="zh-CN" altLang="en-US"/>
              <a:t>输出</a:t>
            </a:r>
            <a:endParaRPr lang="zh-CN" altLang="en-US"/>
          </a:p>
          <a:p>
            <a:r>
              <a:rPr lang="zh-CN" altLang="en-US"/>
              <a:t>可解释</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a:bodyPr>
          <a:p>
            <a:r>
              <a:rPr lang="zh-CN" altLang="en-US" sz="3110"/>
              <a:t>Reinforced Anchor Knowledge Graph Generation for News</a:t>
            </a:r>
            <a:br>
              <a:rPr lang="zh-CN" altLang="en-US" sz="3110"/>
            </a:br>
            <a:r>
              <a:rPr lang="zh-CN" altLang="en-US" sz="3110"/>
              <a:t>Recommendation Reasoning</a:t>
            </a:r>
            <a:endParaRPr lang="zh-CN" altLang="en-US" sz="3110"/>
          </a:p>
        </p:txBody>
      </p:sp>
      <p:sp>
        <p:nvSpPr>
          <p:cNvPr id="5" name="副标题 4"/>
          <p:cNvSpPr>
            <a:spLocks noGrp="1"/>
          </p:cNvSpPr>
          <p:nvPr>
            <p:ph type="subTitle" idx="1"/>
          </p:nvPr>
        </p:nvSpPr>
        <p:spPr/>
        <p:txBody>
          <a:bodyPr/>
          <a:p>
            <a:r>
              <a:rPr lang="en-US" altLang="zh-CN"/>
              <a:t>K</a:t>
            </a:r>
            <a:r>
              <a:rPr lang="en-US" altLang="zh-CN"/>
              <a:t>DD 2021</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创新点</a:t>
            </a:r>
            <a:endParaRPr lang="zh-CN" altLang="en-US"/>
          </a:p>
        </p:txBody>
      </p:sp>
      <p:sp>
        <p:nvSpPr>
          <p:cNvPr id="3" name="内容占位符 2"/>
          <p:cNvSpPr>
            <a:spLocks noGrp="1"/>
          </p:cNvSpPr>
          <p:nvPr>
            <p:ph idx="1"/>
          </p:nvPr>
        </p:nvSpPr>
        <p:spPr/>
        <p:txBody>
          <a:bodyPr/>
          <a:p>
            <a:r>
              <a:rPr lang="zh-CN" altLang="en-US"/>
              <a:t>用锚图表示</a:t>
            </a:r>
            <a:r>
              <a:rPr lang="zh-CN" altLang="en-US"/>
              <a:t>推荐物品</a:t>
            </a:r>
            <a:endParaRPr lang="zh-CN" altLang="en-US"/>
          </a:p>
          <a:p>
            <a:r>
              <a:rPr lang="zh-CN" altLang="en-US"/>
              <a:t>用强化学习方法生成</a:t>
            </a:r>
            <a:r>
              <a:rPr lang="zh-CN" altLang="en-US"/>
              <a:t>锚图</a:t>
            </a:r>
            <a:endParaRPr lang="zh-CN" altLang="en-US"/>
          </a:p>
        </p:txBody>
      </p:sp>
      <p:pic>
        <p:nvPicPr>
          <p:cNvPr id="4" name="图片 3"/>
          <p:cNvPicPr>
            <a:picLocks noChangeAspect="1"/>
          </p:cNvPicPr>
          <p:nvPr/>
        </p:nvPicPr>
        <p:blipFill>
          <a:blip r:embed="rId1"/>
          <a:stretch>
            <a:fillRect/>
          </a:stretch>
        </p:blipFill>
        <p:spPr>
          <a:xfrm>
            <a:off x="4774565" y="1373505"/>
            <a:ext cx="5695950" cy="411099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UNIT_PLACING_PICTURE_USER_VIEWPORT" val="{&quot;height&quot;:4200,&quot;width&quot;:9324}"/>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2385</Words>
  <Application>WPS 演示</Application>
  <PresentationFormat>宽屏</PresentationFormat>
  <Paragraphs>207</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Wingdings</vt:lpstr>
      <vt:lpstr>微软雅黑</vt:lpstr>
      <vt:lpstr>Arial Unicode MS</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拓</cp:lastModifiedBy>
  <cp:revision>161</cp:revision>
  <dcterms:created xsi:type="dcterms:W3CDTF">2019-06-19T02:08:00Z</dcterms:created>
  <dcterms:modified xsi:type="dcterms:W3CDTF">2022-08-10T15:11:48Z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ICV">
    <vt:lpwstr>994635699F75431BABAF1C6126EB4251</vt:lpwstr>
  </property>
</Properties>
</file>