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3.png"/><Relationship Id="rId1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.png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讨论</a:t>
            </a:r>
            <a:r>
              <a:rPr lang="en-US" altLang="zh-CN"/>
              <a:t>_0819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刘拓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分为</a:t>
            </a:r>
            <a:r>
              <a:rPr lang="zh-CN" altLang="en-US"/>
              <a:t>两部分</a:t>
            </a:r>
            <a:endParaRPr lang="zh-CN" altLang="en-US"/>
          </a:p>
          <a:p>
            <a:pPr lvl="1"/>
            <a:r>
              <a:rPr lang="zh-CN" altLang="en-US"/>
              <a:t>重复购买：使用前面用衰减权重得到的用户向量</a:t>
            </a:r>
            <a:r>
              <a:rPr lang="en-US" altLang="zh-CN"/>
              <a:t> u_t</a:t>
            </a:r>
            <a:endParaRPr lang="en-US" altLang="zh-CN"/>
          </a:p>
          <a:p>
            <a:pPr lvl="1"/>
            <a:r>
              <a:rPr lang="zh-CN" altLang="en-US"/>
              <a:t>协同购买：使用最近邻的向量表示</a:t>
            </a:r>
            <a:r>
              <a:rPr lang="en-US" altLang="zh-CN"/>
              <a:t> </a:t>
            </a:r>
            <a:r>
              <a:rPr lang="en-US" altLang="zh-CN"/>
              <a:t>u_n</a:t>
            </a:r>
            <a:endParaRPr lang="en-US" altLang="zh-CN"/>
          </a:p>
          <a:p>
            <a:pPr lvl="0"/>
            <a:r>
              <a:rPr lang="zh-CN" altLang="en-US"/>
              <a:t>最终，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5440" y="2787650"/>
            <a:ext cx="1951990" cy="320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 sz="3110"/>
              <a:t>Correlation-Sensitive Next-Basket Recommendation</a:t>
            </a:r>
            <a:endParaRPr lang="zh-CN" altLang="en-US" sz="311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IJCAI 2019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创新点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第一个考虑篮子中</a:t>
            </a:r>
            <a:r>
              <a:rPr lang="en-US" altLang="zh-CN"/>
              <a:t> item </a:t>
            </a:r>
            <a:r>
              <a:rPr lang="zh-CN" altLang="en-US"/>
              <a:t>的相关性（以前都是只看</a:t>
            </a:r>
            <a:r>
              <a:rPr lang="en-US" altLang="zh-CN"/>
              <a:t> history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提出了</a:t>
            </a:r>
            <a:r>
              <a:rPr lang="en-US" altLang="zh-CN"/>
              <a:t> Beacon </a:t>
            </a:r>
            <a:r>
              <a:rPr lang="zh-CN" altLang="en-US"/>
              <a:t>模型，同时利用</a:t>
            </a:r>
            <a:r>
              <a:rPr lang="en-US" altLang="zh-CN"/>
              <a:t> item </a:t>
            </a:r>
            <a:r>
              <a:rPr lang="zh-CN" altLang="en-US"/>
              <a:t>间相关性和</a:t>
            </a:r>
            <a:r>
              <a:rPr lang="en-US" altLang="zh-CN"/>
              <a:t> history </a:t>
            </a:r>
            <a:r>
              <a:rPr lang="en-US" altLang="zh-CN"/>
              <a:t>basket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分为</a:t>
            </a:r>
            <a:r>
              <a:rPr lang="zh-CN" altLang="en-US"/>
              <a:t>三部分</a:t>
            </a:r>
            <a:endParaRPr lang="zh-CN" altLang="en-US"/>
          </a:p>
          <a:p>
            <a:pPr lvl="1"/>
            <a:r>
              <a:t>Correlation-Sensitive Basket Encoder</a:t>
            </a:r>
          </a:p>
          <a:p>
            <a:pPr lvl="1"/>
            <a:r>
              <a:rPr lang="zh-CN" altLang="en-US"/>
              <a:t>Basket Sequence Encoder</a:t>
            </a:r>
            <a:endParaRPr lang="zh-CN" altLang="en-US"/>
          </a:p>
          <a:p>
            <a:pPr lvl="1"/>
            <a:r>
              <a:rPr lang="zh-CN" altLang="en-US"/>
              <a:t>Correlation-Sensitive Score Predictor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54370" y="702310"/>
            <a:ext cx="5713095" cy="54114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Correlation-Sensitive Basket Encoder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这个部分需要将</a:t>
            </a:r>
            <a:r>
              <a:rPr lang="en-US" altLang="zh-CN"/>
              <a:t> basket </a:t>
            </a:r>
            <a:r>
              <a:rPr lang="zh-CN" altLang="en-US"/>
              <a:t>的原始向量</a:t>
            </a:r>
            <a:r>
              <a:rPr lang="en-US" altLang="zh-CN"/>
              <a:t> x_t </a:t>
            </a:r>
            <a:r>
              <a:rPr lang="zh-CN" altLang="en-US"/>
              <a:t>（</a:t>
            </a:r>
            <a:r>
              <a:rPr lang="en-US" altLang="zh-CN"/>
              <a:t>01</a:t>
            </a:r>
            <a:r>
              <a:rPr lang="zh-CN" altLang="en-US"/>
              <a:t>向量）转为带有</a:t>
            </a:r>
            <a:r>
              <a:rPr lang="en-US" altLang="zh-CN"/>
              <a:t> correlation </a:t>
            </a:r>
            <a:r>
              <a:rPr lang="zh-CN" altLang="en-US"/>
              <a:t>信息的隐空间向量</a:t>
            </a:r>
            <a:r>
              <a:rPr lang="en-US" altLang="zh-CN"/>
              <a:t> </a:t>
            </a:r>
            <a:r>
              <a:rPr lang="en-US" altLang="zh-CN"/>
              <a:t>B_t</a:t>
            </a:r>
            <a:endParaRPr lang="en-US" altLang="zh-CN"/>
          </a:p>
          <a:p>
            <a:r>
              <a:rPr lang="zh-CN" altLang="en-US"/>
              <a:t>首先可以直觉地得到这样的</a:t>
            </a:r>
            <a:r>
              <a:rPr lang="zh-CN" altLang="en-US"/>
              <a:t>中间表达：</a:t>
            </a:r>
            <a:endParaRPr lang="zh-CN" altLang="en-US"/>
          </a:p>
          <a:p>
            <a:r>
              <a:rPr lang="zh-CN" altLang="en-US"/>
              <a:t>但是有个问题，有些弱关系是噪声，不仅没用还影响</a:t>
            </a:r>
            <a:r>
              <a:rPr lang="zh-CN" altLang="en-US"/>
              <a:t>表现</a:t>
            </a:r>
            <a:endParaRPr lang="zh-CN" altLang="en-US"/>
          </a:p>
          <a:p>
            <a:r>
              <a:rPr lang="zh-CN" altLang="en-US"/>
              <a:t>因此，加一个过滤器，滤掉一些</a:t>
            </a:r>
            <a:r>
              <a:rPr lang="zh-CN" altLang="en-US"/>
              <a:t>弱关系：</a:t>
            </a:r>
            <a:endParaRPr lang="zh-CN" altLang="en-US"/>
          </a:p>
          <a:p>
            <a:r>
              <a:rPr lang="zh-CN" altLang="en-US"/>
              <a:t>最后，将中间表示放入全连接网络，得到</a:t>
            </a:r>
            <a:r>
              <a:rPr lang="en-US" altLang="zh-CN"/>
              <a:t> basket </a:t>
            </a:r>
            <a:r>
              <a:rPr lang="zh-CN" altLang="en-US"/>
              <a:t>的隐空间向量</a:t>
            </a:r>
            <a:r>
              <a:rPr lang="zh-CN" altLang="en-US"/>
              <a:t>表示：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8740" y="2360930"/>
            <a:ext cx="2118360" cy="411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260" y="3382010"/>
            <a:ext cx="3436620" cy="358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905" y="3889375"/>
            <a:ext cx="2392680" cy="3581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Basket Sequence Encoder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 LSTM </a:t>
            </a:r>
            <a:r>
              <a:rPr lang="zh-CN" altLang="en-US"/>
              <a:t>捕获</a:t>
            </a:r>
            <a:r>
              <a:rPr lang="zh-CN" altLang="en-US"/>
              <a:t>顺序信息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585" y="2094865"/>
            <a:ext cx="3390900" cy="3962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Correlation-Sensitive Score Predictor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首先生成</a:t>
            </a:r>
            <a:r>
              <a:rPr lang="en-US" altLang="zh-CN"/>
              <a:t> sequential signal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之后与</a:t>
            </a:r>
            <a:r>
              <a:rPr lang="en-US" altLang="zh-CN"/>
              <a:t> correlation </a:t>
            </a:r>
            <a:r>
              <a:rPr lang="zh-CN" altLang="en-US"/>
              <a:t>结合生成预测分数，一个直觉的</a:t>
            </a:r>
            <a:r>
              <a:rPr lang="zh-CN" altLang="en-US"/>
              <a:t>表示：</a:t>
            </a:r>
            <a:endParaRPr lang="zh-CN" altLang="en-US"/>
          </a:p>
          <a:p>
            <a:r>
              <a:rPr lang="zh-CN" altLang="en-US"/>
              <a:t>但是，在实验中发现，</a:t>
            </a:r>
            <a:r>
              <a:rPr lang="en-US" altLang="zh-CN"/>
              <a:t>sequential </a:t>
            </a:r>
            <a:r>
              <a:rPr lang="zh-CN" altLang="en-US"/>
              <a:t>信息总会被掩盖，</a:t>
            </a:r>
            <a:r>
              <a:rPr lang="zh-CN" altLang="en-US"/>
              <a:t>因此：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其中，</a:t>
            </a:r>
            <a:r>
              <a:rPr lang="en-US" altLang="zh-CN"/>
              <a:t>alpha </a:t>
            </a:r>
            <a:r>
              <a:rPr lang="zh-CN" altLang="en-US"/>
              <a:t>是超参数，用于调节</a:t>
            </a:r>
            <a:r>
              <a:rPr lang="zh-CN" altLang="en-US"/>
              <a:t>平衡</a:t>
            </a:r>
            <a:endParaRPr lang="zh-CN" altLang="en-US"/>
          </a:p>
          <a:p>
            <a:r>
              <a:rPr lang="zh-CN" altLang="en-US"/>
              <a:t>最后的推荐：取</a:t>
            </a:r>
            <a:r>
              <a:rPr lang="en-US" altLang="zh-CN"/>
              <a:t> y </a:t>
            </a:r>
            <a:r>
              <a:rPr lang="zh-CN" altLang="en-US"/>
              <a:t>中评分排名最高的</a:t>
            </a:r>
            <a:r>
              <a:rPr lang="en-US" altLang="zh-CN"/>
              <a:t> K </a:t>
            </a:r>
            <a:r>
              <a:rPr lang="zh-CN" altLang="en-US"/>
              <a:t>个</a:t>
            </a:r>
            <a:r>
              <a:rPr lang="en-US" altLang="zh-CN"/>
              <a:t> item </a:t>
            </a:r>
            <a:r>
              <a:rPr lang="zh-CN" altLang="en-US"/>
              <a:t>作为一个</a:t>
            </a:r>
            <a:r>
              <a:rPr lang="en-US" altLang="zh-CN"/>
              <a:t> </a:t>
            </a:r>
            <a:r>
              <a:rPr lang="en-US" altLang="zh-CN"/>
              <a:t>basket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4040" y="1555750"/>
            <a:ext cx="1760220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910" y="2052955"/>
            <a:ext cx="1676400" cy="297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25" y="2957195"/>
            <a:ext cx="4168140" cy="457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Learning Strategy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有监督学习，挖掉</a:t>
            </a:r>
            <a:r>
              <a:rPr lang="en-US" altLang="zh-CN"/>
              <a:t> sequence </a:t>
            </a:r>
            <a:r>
              <a:rPr lang="zh-CN" altLang="en-US"/>
              <a:t>的最后一个</a:t>
            </a:r>
            <a:r>
              <a:rPr lang="en-US" altLang="zh-CN"/>
              <a:t> basket</a:t>
            </a:r>
            <a:r>
              <a:rPr lang="zh-CN" altLang="en-US"/>
              <a:t>，用前面的</a:t>
            </a:r>
            <a:r>
              <a:rPr lang="en-US" altLang="zh-CN"/>
              <a:t> basket </a:t>
            </a:r>
            <a:r>
              <a:rPr lang="zh-CN" altLang="en-US"/>
              <a:t>做预测，希望得到的预测结果尽可能贴近</a:t>
            </a:r>
            <a:r>
              <a:rPr lang="en-US" altLang="zh-CN"/>
              <a:t> ground </a:t>
            </a:r>
            <a:r>
              <a:rPr lang="en-US" altLang="zh-CN"/>
              <a:t>truth</a:t>
            </a:r>
            <a:endParaRPr lang="en-US" altLang="zh-CN"/>
          </a:p>
          <a:p>
            <a:r>
              <a:rPr lang="zh-CN" altLang="en-US"/>
              <a:t>损失函数类似于</a:t>
            </a:r>
            <a:r>
              <a:rPr lang="zh-CN" altLang="en-US"/>
              <a:t>交叉熵：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最终，使训练集所有</a:t>
            </a:r>
            <a:r>
              <a:rPr lang="en-US" altLang="zh-CN"/>
              <a:t> sequence </a:t>
            </a:r>
            <a:r>
              <a:rPr lang="zh-CN" altLang="en-US"/>
              <a:t>损失的总和</a:t>
            </a:r>
            <a:r>
              <a:rPr lang="zh-CN" altLang="en-US"/>
              <a:t>最小：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375" y="2830195"/>
            <a:ext cx="6217920" cy="1775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840" y="4685030"/>
            <a:ext cx="2918460" cy="7543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 sz="3110"/>
              <a:t>A Dynamic Recurrent Model for Next Basket</a:t>
            </a:r>
            <a:br>
              <a:rPr lang="zh-CN" altLang="en-US" sz="3110"/>
            </a:br>
            <a:r>
              <a:rPr lang="zh-CN" altLang="en-US" sz="3110"/>
              <a:t>Recommendation</a:t>
            </a:r>
            <a:endParaRPr lang="zh-CN" altLang="en-US" sz="311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SIGIR 2016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创新点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用了</a:t>
            </a:r>
            <a:r>
              <a:rPr lang="en-US" altLang="zh-CN"/>
              <a:t> RNN</a:t>
            </a:r>
            <a:r>
              <a:rPr lang="zh-CN" altLang="en-US"/>
              <a:t>，以前用的都是</a:t>
            </a:r>
            <a:r>
              <a:rPr lang="en-US" altLang="zh-CN"/>
              <a:t> CF </a:t>
            </a:r>
            <a:r>
              <a:rPr lang="zh-CN" altLang="en-US"/>
              <a:t>或者</a:t>
            </a:r>
            <a:r>
              <a:rPr lang="en-US" altLang="zh-CN"/>
              <a:t> MC</a:t>
            </a:r>
            <a:r>
              <a:rPr lang="zh-CN" altLang="en-US"/>
              <a:t>（</a:t>
            </a:r>
            <a:r>
              <a:rPr lang="zh-CN" altLang="en-US"/>
              <a:t>马尔可夫链）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 sz="3110"/>
              <a:t>Modeling Personalized Item Frequency Information for Next-basket Recommendation</a:t>
            </a:r>
            <a:endParaRPr lang="zh-CN" altLang="en-US" sz="311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SIGIR 2020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输入：</a:t>
            </a:r>
            <a:r>
              <a:rPr lang="en-US" altLang="zh-CN"/>
              <a:t>item </a:t>
            </a:r>
            <a:r>
              <a:rPr lang="zh-CN" altLang="en-US"/>
              <a:t>的</a:t>
            </a:r>
            <a:r>
              <a:rPr lang="zh-CN" altLang="en-US"/>
              <a:t>表示向量</a:t>
            </a:r>
            <a:endParaRPr lang="zh-CN" altLang="en-US"/>
          </a:p>
          <a:p>
            <a:r>
              <a:rPr lang="zh-CN" altLang="en-US"/>
              <a:t>池化层：</a:t>
            </a:r>
            <a:r>
              <a:rPr lang="en-US" altLang="zh-CN"/>
              <a:t>basket </a:t>
            </a:r>
            <a:r>
              <a:rPr lang="zh-CN" altLang="en-US"/>
              <a:t>中所有</a:t>
            </a:r>
            <a:r>
              <a:rPr lang="en-US" altLang="zh-CN"/>
              <a:t> item </a:t>
            </a:r>
            <a:r>
              <a:rPr lang="zh-CN" altLang="en-US"/>
              <a:t>向量整合成为</a:t>
            </a:r>
            <a:r>
              <a:rPr lang="en-US" altLang="zh-CN"/>
              <a:t> basket </a:t>
            </a:r>
            <a:r>
              <a:rPr lang="zh-CN" altLang="en-US"/>
              <a:t>的</a:t>
            </a:r>
            <a:r>
              <a:rPr lang="zh-CN" altLang="en-US"/>
              <a:t>表示向量</a:t>
            </a:r>
            <a:endParaRPr lang="zh-CN" altLang="en-US"/>
          </a:p>
          <a:p>
            <a:r>
              <a:rPr lang="en-US" altLang="zh-CN"/>
              <a:t>RNN</a:t>
            </a:r>
            <a:r>
              <a:rPr lang="zh-CN" altLang="en-US"/>
              <a:t>：输入</a:t>
            </a:r>
            <a:r>
              <a:rPr lang="en-US" altLang="zh-CN"/>
              <a:t> basket </a:t>
            </a:r>
            <a:r>
              <a:rPr lang="zh-CN" altLang="en-US"/>
              <a:t>向量，输出用户的</a:t>
            </a:r>
            <a:r>
              <a:rPr lang="en-US" altLang="zh-CN"/>
              <a:t> dynamic </a:t>
            </a:r>
            <a:r>
              <a:rPr lang="zh-CN" altLang="en-US"/>
              <a:t>表示</a:t>
            </a:r>
            <a:endParaRPr lang="zh-CN" altLang="en-US"/>
          </a:p>
          <a:p>
            <a:r>
              <a:rPr lang="zh-CN" altLang="en-US"/>
              <a:t>最后得到</a:t>
            </a:r>
            <a:r>
              <a:rPr lang="zh-CN" altLang="en-US"/>
              <a:t>评分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5760" y="3765550"/>
            <a:ext cx="6217920" cy="2125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池化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pooling </a:t>
            </a:r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zh-CN" altLang="en-US"/>
              <a:t>最大</a:t>
            </a:r>
            <a:r>
              <a:rPr lang="zh-CN" altLang="en-US"/>
              <a:t>池化</a:t>
            </a:r>
            <a:endParaRPr lang="zh-CN" altLang="en-US"/>
          </a:p>
          <a:p>
            <a:pPr lvl="1"/>
            <a:r>
              <a:rPr lang="zh-CN" altLang="en-US"/>
              <a:t>平均池化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RNN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就是最简单的</a:t>
            </a:r>
            <a:r>
              <a:rPr lang="en-US" altLang="zh-CN"/>
              <a:t> RNN </a:t>
            </a:r>
            <a:r>
              <a:rPr lang="zh-CN" altLang="en-US"/>
              <a:t>网络</a:t>
            </a:r>
            <a:endParaRPr lang="zh-CN" altLang="en-US"/>
          </a:p>
          <a:p>
            <a:r>
              <a:rPr lang="zh-CN" altLang="en-US"/>
              <a:t>从</a:t>
            </a:r>
            <a:r>
              <a:rPr lang="en-US" altLang="zh-CN"/>
              <a:t> b </a:t>
            </a:r>
            <a:r>
              <a:rPr lang="zh-CN" altLang="en-US"/>
              <a:t>到</a:t>
            </a:r>
            <a:r>
              <a:rPr lang="en-US" altLang="zh-CN"/>
              <a:t> </a:t>
            </a:r>
            <a:r>
              <a:rPr lang="en-US" altLang="zh-CN"/>
              <a:t>h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9870" y="1573530"/>
            <a:ext cx="2712720" cy="403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得到</a:t>
            </a:r>
            <a:r>
              <a:rPr lang="zh-CN" altLang="en-US"/>
              <a:t>评分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如下</a:t>
            </a:r>
            <a:endParaRPr lang="zh-CN" altLang="en-US"/>
          </a:p>
          <a:p>
            <a:r>
              <a:rPr lang="en-US" altLang="zh-CN"/>
              <a:t>N </a:t>
            </a:r>
            <a:r>
              <a:rPr lang="zh-CN" altLang="en-US"/>
              <a:t>是</a:t>
            </a:r>
            <a:r>
              <a:rPr lang="en-US" altLang="zh-CN"/>
              <a:t> item </a:t>
            </a:r>
            <a:r>
              <a:rPr lang="zh-CN" altLang="en-US"/>
              <a:t>矩阵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360" y="1490345"/>
            <a:ext cx="1638300" cy="4876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采用</a:t>
            </a:r>
            <a:r>
              <a:rPr lang="en-US" altLang="zh-CN"/>
              <a:t> </a:t>
            </a:r>
            <a:r>
              <a:rPr lang="zh-CN" altLang="en-US"/>
              <a:t>Bayesian Personalized Ranking (BPR)</a:t>
            </a:r>
            <a:endParaRPr lang="zh-CN" altLang="en-US"/>
          </a:p>
          <a:p>
            <a:r>
              <a:rPr lang="zh-CN" altLang="en-US"/>
              <a:t>需要最大化</a:t>
            </a:r>
            <a:r>
              <a:rPr lang="zh-CN" altLang="en-US"/>
              <a:t>以下概率</a:t>
            </a:r>
            <a:endParaRPr lang="zh-CN" altLang="en-US"/>
          </a:p>
          <a:p>
            <a:r>
              <a:rPr lang="zh-CN" altLang="en-US"/>
              <a:t>所有对数似然相加，再加上正则化项，得到目标函数</a:t>
            </a:r>
            <a:r>
              <a:rPr lang="zh-CN" altLang="en-US"/>
              <a:t>如下：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论文中用</a:t>
            </a:r>
            <a:r>
              <a:rPr lang="en-US" altLang="zh-CN"/>
              <a:t> Back Propagation Through Time (BPTT) </a:t>
            </a:r>
            <a:r>
              <a:rPr lang="zh-CN" altLang="en-US"/>
              <a:t>求导，然后</a:t>
            </a:r>
            <a:r>
              <a:rPr lang="en-US" altLang="zh-CN"/>
              <a:t> </a:t>
            </a:r>
            <a:r>
              <a:rPr lang="en-US" altLang="zh-CN"/>
              <a:t>SGD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0250" y="1913890"/>
            <a:ext cx="3409950" cy="483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05" y="3143250"/>
            <a:ext cx="4465320" cy="571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创新点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发现了</a:t>
            </a:r>
            <a:r>
              <a:rPr lang="en-US" altLang="zh-CN"/>
              <a:t> PIF </a:t>
            </a:r>
            <a:r>
              <a:rPr lang="zh-CN" altLang="en-US"/>
              <a:t>对</a:t>
            </a:r>
            <a:r>
              <a:rPr lang="en-US" altLang="zh-CN"/>
              <a:t> NBR </a:t>
            </a:r>
            <a:r>
              <a:rPr lang="zh-CN" altLang="en-US"/>
              <a:t>的</a:t>
            </a:r>
            <a:r>
              <a:rPr lang="zh-CN" altLang="en-US"/>
              <a:t>重要性</a:t>
            </a:r>
            <a:endParaRPr lang="zh-CN" altLang="en-US"/>
          </a:p>
          <a:p>
            <a:r>
              <a:rPr lang="zh-CN" altLang="en-US"/>
              <a:t>发现了</a:t>
            </a:r>
            <a:r>
              <a:rPr lang="en-US" altLang="zh-CN"/>
              <a:t> RNN </a:t>
            </a:r>
            <a:r>
              <a:rPr lang="zh-CN" altLang="en-US"/>
              <a:t>无法学习和捕获</a:t>
            </a:r>
            <a:r>
              <a:rPr lang="en-US" altLang="zh-CN"/>
              <a:t> PIF</a:t>
            </a:r>
            <a:r>
              <a:rPr lang="zh-CN" altLang="en-US"/>
              <a:t>（因为难以</a:t>
            </a:r>
            <a:r>
              <a:rPr lang="zh-CN" altLang="en-US"/>
              <a:t>学习向量加法）</a:t>
            </a:r>
            <a:endParaRPr lang="zh-CN" altLang="en-US"/>
          </a:p>
          <a:p>
            <a:r>
              <a:rPr lang="zh-CN" altLang="en-US"/>
              <a:t>提出了基于</a:t>
            </a:r>
            <a:r>
              <a:rPr lang="en-US" altLang="zh-CN"/>
              <a:t> kNN </a:t>
            </a:r>
            <a:r>
              <a:rPr lang="zh-CN" altLang="en-US"/>
              <a:t>的</a:t>
            </a:r>
            <a:r>
              <a:rPr lang="en-US" altLang="zh-CN"/>
              <a:t> PIF </a:t>
            </a:r>
            <a:r>
              <a:rPr lang="zh-CN" altLang="en-US"/>
              <a:t>捕获</a:t>
            </a:r>
            <a:r>
              <a:rPr lang="zh-CN" altLang="en-US"/>
              <a:t>模型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r>
              <a:rPr lang="zh-CN" altLang="en-US"/>
              <a:t>描述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next basket </a:t>
            </a:r>
            <a:r>
              <a:rPr lang="en-US" altLang="zh-CN"/>
              <a:t>recommendation</a:t>
            </a:r>
            <a:endParaRPr lang="en-US" altLang="zh-CN"/>
          </a:p>
          <a:p>
            <a:r>
              <a:rPr lang="en-US" altLang="zh-CN"/>
              <a:t>PIF </a:t>
            </a:r>
            <a:r>
              <a:rPr lang="zh-CN" altLang="en-US"/>
              <a:t>的</a:t>
            </a:r>
            <a:r>
              <a:rPr lang="zh-CN" altLang="en-US"/>
              <a:t>两种模式</a:t>
            </a:r>
            <a:endParaRPr lang="zh-CN" altLang="en-US"/>
          </a:p>
          <a:p>
            <a:pPr lvl="1"/>
            <a:r>
              <a:rPr lang="zh-CN" altLang="en-US"/>
              <a:t>repeated purchase</a:t>
            </a:r>
            <a:r>
              <a:rPr lang="en-US" altLang="zh-CN"/>
              <a:t> </a:t>
            </a:r>
            <a:r>
              <a:rPr lang="zh-CN" altLang="en-US"/>
              <a:t>pattern</a:t>
            </a:r>
            <a:endParaRPr lang="zh-CN" altLang="en-US"/>
          </a:p>
          <a:p>
            <a:pPr lvl="1"/>
            <a:r>
              <a:rPr lang="zh-CN" altLang="en-US"/>
              <a:t>collaborative purchase pattern</a:t>
            </a:r>
            <a:endParaRPr lang="zh-CN" altLang="en-US"/>
          </a:p>
          <a:p>
            <a:pPr lvl="1"/>
            <a:r>
              <a:rPr lang="zh-CN" altLang="en-US"/>
              <a:t>两种一起用</a:t>
            </a:r>
            <a:r>
              <a:rPr lang="zh-CN" altLang="en-US"/>
              <a:t>效果最好</a:t>
            </a:r>
            <a:endParaRPr lang="zh-CN" altLang="en-US"/>
          </a:p>
          <a:p>
            <a:pPr lvl="0"/>
            <a:r>
              <a:rPr lang="zh-CN" altLang="en-US"/>
              <a:t>现有方法难以捕捉</a:t>
            </a:r>
            <a:r>
              <a:rPr lang="en-US" altLang="zh-CN"/>
              <a:t> </a:t>
            </a:r>
            <a:r>
              <a:rPr lang="en-US" altLang="zh-CN"/>
              <a:t>PIF</a:t>
            </a:r>
            <a:endParaRPr lang="en-US" altLang="zh-CN"/>
          </a:p>
          <a:p>
            <a:pPr lvl="1"/>
            <a:r>
              <a:rPr lang="en-US" altLang="zh-CN"/>
              <a:t>MC </a:t>
            </a:r>
            <a:r>
              <a:rPr lang="zh-CN" altLang="en-US"/>
              <a:t>不行，因为</a:t>
            </a:r>
            <a:r>
              <a:rPr lang="en-US" altLang="zh-CN"/>
              <a:t> PIF </a:t>
            </a:r>
            <a:r>
              <a:rPr lang="zh-CN" altLang="en-US"/>
              <a:t>是</a:t>
            </a:r>
            <a:r>
              <a:rPr lang="zh-CN" altLang="en-US"/>
              <a:t>高阶信息</a:t>
            </a:r>
            <a:endParaRPr lang="zh-CN" altLang="en-US"/>
          </a:p>
          <a:p>
            <a:pPr lvl="1"/>
            <a:r>
              <a:rPr lang="en-US" altLang="zh-CN"/>
              <a:t>RNN </a:t>
            </a:r>
            <a:r>
              <a:rPr lang="zh-CN" altLang="en-US"/>
              <a:t>也不行，因为难以学习向量</a:t>
            </a:r>
            <a:r>
              <a:rPr lang="zh-CN" altLang="en-US"/>
              <a:t>加法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加入</a:t>
            </a:r>
            <a:r>
              <a:rPr lang="zh-CN" altLang="en-US"/>
              <a:t>时间动态</a:t>
            </a:r>
            <a:endParaRPr lang="zh-CN" altLang="en-US"/>
          </a:p>
          <a:p>
            <a:r>
              <a:rPr lang="en-US" altLang="zh-CN"/>
              <a:t>kNN </a:t>
            </a:r>
            <a:r>
              <a:rPr lang="zh-CN" altLang="en-US"/>
              <a:t>方法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时间动态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通过实验，发现重复购买相聚越远，这种情况占比</a:t>
            </a:r>
            <a:r>
              <a:rPr lang="zh-CN" altLang="en-US"/>
              <a:t>就越少</a:t>
            </a:r>
            <a:endParaRPr lang="zh-CN" altLang="en-US"/>
          </a:p>
          <a:p>
            <a:r>
              <a:rPr lang="zh-CN" altLang="en-US"/>
              <a:t>这说明，最近的购买影响大于很久以前的</a:t>
            </a:r>
            <a:r>
              <a:rPr lang="zh-CN" altLang="en-US"/>
              <a:t>购买</a:t>
            </a:r>
            <a:endParaRPr lang="zh-CN" altLang="en-US"/>
          </a:p>
          <a:p>
            <a:r>
              <a:rPr lang="zh-CN" altLang="en-US"/>
              <a:t>不同时间设置不同的</a:t>
            </a:r>
            <a:r>
              <a:rPr lang="zh-CN" altLang="en-US"/>
              <a:t>衰减权重</a:t>
            </a:r>
            <a:endParaRPr lang="zh-CN" altLang="en-US"/>
          </a:p>
          <a:p>
            <a:r>
              <a:rPr lang="zh-CN" altLang="en-US"/>
              <a:t>项目出现得越早，权重</a:t>
            </a:r>
            <a:r>
              <a:rPr lang="zh-CN" altLang="en-US"/>
              <a:t>就越小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09205" y="1490345"/>
            <a:ext cx="3120390" cy="21310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kNN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分为两个</a:t>
            </a:r>
            <a:r>
              <a:rPr lang="zh-CN" altLang="en-US"/>
              <a:t>部分</a:t>
            </a:r>
            <a:endParaRPr lang="zh-CN" altLang="en-US"/>
          </a:p>
          <a:p>
            <a:pPr lvl="1"/>
            <a:r>
              <a:rPr lang="zh-CN" altLang="en-US"/>
              <a:t>相似度</a:t>
            </a:r>
            <a:r>
              <a:rPr lang="zh-CN" altLang="en-US"/>
              <a:t>计算</a:t>
            </a:r>
            <a:endParaRPr lang="zh-CN" altLang="en-US"/>
          </a:p>
          <a:p>
            <a:pPr lvl="1"/>
            <a:r>
              <a:rPr lang="zh-CN" altLang="en-US"/>
              <a:t>预测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相似度计算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首先需要将历史记录聚合为一个</a:t>
            </a:r>
            <a:r>
              <a:rPr lang="zh-CN" altLang="en-US"/>
              <a:t>向量</a:t>
            </a:r>
            <a:endParaRPr lang="zh-CN" altLang="en-US"/>
          </a:p>
          <a:p>
            <a:r>
              <a:rPr lang="zh-CN" altLang="en-US"/>
              <a:t>两种</a:t>
            </a:r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zh-CN" altLang="en-US"/>
              <a:t>所有历史记录向量简单相加</a:t>
            </a:r>
            <a:r>
              <a:rPr lang="en-US" altLang="zh-CN"/>
              <a:t>——</a:t>
            </a:r>
            <a:r>
              <a:rPr lang="zh-CN" altLang="en-US"/>
              <a:t>没有考虑到权重的</a:t>
            </a:r>
            <a:r>
              <a:rPr lang="zh-CN" altLang="en-US"/>
              <a:t>时间差异</a:t>
            </a:r>
            <a:endParaRPr lang="zh-CN" altLang="en-US"/>
          </a:p>
          <a:p>
            <a:pPr lvl="1"/>
            <a:r>
              <a:rPr lang="zh-CN" altLang="en-US"/>
              <a:t>单个时间衰减权重</a:t>
            </a:r>
            <a:r>
              <a:rPr lang="en-US" altLang="zh-CN"/>
              <a:t>——</a:t>
            </a:r>
            <a:r>
              <a:rPr lang="zh-CN" altLang="en-US"/>
              <a:t>无法建模时间动力学的另一个</a:t>
            </a:r>
            <a:r>
              <a:rPr lang="zh-CN" altLang="en-US"/>
              <a:t>特性</a:t>
            </a:r>
            <a:endParaRPr lang="zh-CN" altLang="en-US"/>
          </a:p>
          <a:p>
            <a:pPr lvl="2"/>
            <a:r>
              <a:rPr lang="zh-CN" altLang="en-US"/>
              <a:t>连续步骤具有小的变化，相隔较远的步骤具有大的</a:t>
            </a:r>
            <a:r>
              <a:rPr lang="zh-CN" altLang="en-US"/>
              <a:t>变化</a:t>
            </a:r>
            <a:endParaRPr lang="zh-CN" altLang="en-US"/>
          </a:p>
          <a:p>
            <a:pPr lvl="0"/>
            <a:r>
              <a:rPr lang="zh-CN" altLang="en-US"/>
              <a:t>因此，为了兼顾两种特性，选用分层时间衰减权重（hierarchical</a:t>
            </a:r>
            <a:r>
              <a:rPr lang="en-US" altLang="zh-CN"/>
              <a:t> </a:t>
            </a:r>
            <a:r>
              <a:rPr lang="zh-CN" altLang="en-US"/>
              <a:t>time decayed weights）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分层时间衰减</a:t>
            </a:r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首先，将所有</a:t>
            </a:r>
            <a:r>
              <a:rPr lang="en-US" altLang="zh-CN"/>
              <a:t> basket </a:t>
            </a:r>
            <a:r>
              <a:rPr lang="zh-CN" altLang="en-US"/>
              <a:t>分为若干个组，</a:t>
            </a:r>
            <a:r>
              <a:rPr lang="zh-CN" altLang="en-US"/>
              <a:t>然后</a:t>
            </a:r>
            <a:endParaRPr lang="zh-CN" altLang="en-US"/>
          </a:p>
          <a:p>
            <a:pPr lvl="1"/>
            <a:r>
              <a:rPr lang="zh-CN" altLang="en-US"/>
              <a:t>每个组内的所有向量分别乘以对应的组内衰减系数，再全部加起来作为小组</a:t>
            </a:r>
            <a:r>
              <a:rPr lang="zh-CN" altLang="en-US"/>
              <a:t>的向量</a:t>
            </a:r>
            <a:endParaRPr lang="zh-CN" altLang="en-US"/>
          </a:p>
          <a:p>
            <a:pPr lvl="1"/>
            <a:r>
              <a:rPr lang="zh-CN" altLang="en-US"/>
              <a:t>所有的小组向量分别乘以组间衰减系数，全部加起来作为最终</a:t>
            </a:r>
            <a:r>
              <a:rPr lang="zh-CN" altLang="en-US"/>
              <a:t>结果</a:t>
            </a:r>
            <a:endParaRPr lang="zh-CN" altLang="en-US"/>
          </a:p>
          <a:p>
            <a:pPr lvl="0"/>
            <a:r>
              <a:rPr lang="zh-CN" altLang="en-US"/>
              <a:t>其实就是将直接的衰减系数分了两步去做，从而使相邻的向量变化</a:t>
            </a:r>
            <a:r>
              <a:rPr lang="zh-CN" altLang="en-US"/>
              <a:t>不会太陡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2352,&quot;width&quot;:3444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UNIT_PLACING_PICTURE_USER_VIEWPORT" val="{&quot;height&quot;:5376,&quot;width&quot;:5676}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1931</Words>
  <Application>WPS 演示</Application>
  <PresentationFormat>宽屏</PresentationFormat>
  <Paragraphs>154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讨论_0819</vt:lpstr>
      <vt:lpstr>Modeling Personalized Item Frequency Information for Next-basket Recommendation</vt:lpstr>
      <vt:lpstr>创新点</vt:lpstr>
      <vt:lpstr>问题描述</vt:lpstr>
      <vt:lpstr>方法</vt:lpstr>
      <vt:lpstr>时间动态</vt:lpstr>
      <vt:lpstr>kNN 方法</vt:lpstr>
      <vt:lpstr>相似度计算</vt:lpstr>
      <vt:lpstr>分层时间衰减权重</vt:lpstr>
      <vt:lpstr>预测</vt:lpstr>
      <vt:lpstr>Correlation-Sensitive Next-Basket Recommendation</vt:lpstr>
      <vt:lpstr>创新点</vt:lpstr>
      <vt:lpstr>模型</vt:lpstr>
      <vt:lpstr>Correlation-Sensitive Basket Encoder</vt:lpstr>
      <vt:lpstr>Basket Sequence Encoder</vt:lpstr>
      <vt:lpstr>Correlation-Sensitive Score Predictor</vt:lpstr>
      <vt:lpstr>Learning Strategy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拓</cp:lastModifiedBy>
  <cp:revision>170</cp:revision>
  <dcterms:created xsi:type="dcterms:W3CDTF">2019-06-19T02:08:00Z</dcterms:created>
  <dcterms:modified xsi:type="dcterms:W3CDTF">2022-08-17T11:34:48Z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ABB3CC7896714C3EA34CE0102CA61155</vt:lpwstr>
  </property>
</Properties>
</file>