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90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8.png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.png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讨论</a:t>
            </a:r>
            <a:r>
              <a:rPr lang="en-US" altLang="zh-CN"/>
              <a:t>_0826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刘拓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110"/>
              <a:t>Improving Sequential Recommendation with</a:t>
            </a:r>
            <a:r>
              <a:rPr lang="en-US" altLang="zh-CN" sz="3110"/>
              <a:t> </a:t>
            </a:r>
            <a:r>
              <a:rPr lang="zh-CN" altLang="en-US" sz="3110"/>
              <a:t>Knowledge-Enhanced Memory Networks</a:t>
            </a:r>
            <a:endParaRPr lang="zh-CN" altLang="en-US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SIGIR 2018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kb </a:t>
            </a:r>
            <a:r>
              <a:rPr lang="zh-CN" altLang="en-US"/>
              <a:t>与</a:t>
            </a:r>
            <a:r>
              <a:rPr lang="en-US" altLang="zh-CN"/>
              <a:t> rnn </a:t>
            </a:r>
            <a:r>
              <a:rPr lang="zh-CN" altLang="en-US"/>
              <a:t>结合，联合学习属性偏好与顺序</a:t>
            </a:r>
            <a:r>
              <a:rPr lang="zh-CN" altLang="en-US"/>
              <a:t>偏好</a:t>
            </a:r>
            <a:endParaRPr lang="zh-CN" altLang="en-US"/>
          </a:p>
          <a:p>
            <a:r>
              <a:rPr lang="zh-CN" altLang="en-US"/>
              <a:t>从而使推荐具有</a:t>
            </a:r>
            <a:r>
              <a:rPr lang="zh-CN" altLang="en-US"/>
              <a:t>可解释性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 GRU </a:t>
            </a:r>
            <a:r>
              <a:rPr lang="zh-CN" altLang="en-US"/>
              <a:t>的顺序</a:t>
            </a:r>
            <a:r>
              <a:rPr lang="zh-CN" altLang="en-US"/>
              <a:t>推荐</a:t>
            </a:r>
            <a:endParaRPr lang="zh-CN" altLang="en-US"/>
          </a:p>
          <a:p>
            <a:r>
              <a:rPr lang="zh-CN" altLang="en-US"/>
              <a:t>用</a:t>
            </a:r>
            <a:r>
              <a:rPr lang="en-US" altLang="zh-CN"/>
              <a:t> Knowledge-Enhanced Memory Networks </a:t>
            </a:r>
            <a:r>
              <a:rPr lang="zh-CN" altLang="en-US"/>
              <a:t>加强推荐</a:t>
            </a:r>
            <a:r>
              <a:rPr lang="zh-CN" altLang="en-US"/>
              <a:t>器</a:t>
            </a:r>
            <a:endParaRPr lang="zh-CN" altLang="en-US"/>
          </a:p>
          <a:p>
            <a:r>
              <a:rPr lang="zh-CN" altLang="en-US"/>
              <a:t>整体（两者</a:t>
            </a:r>
            <a:r>
              <a:rPr lang="zh-CN" altLang="en-US"/>
              <a:t>结合）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</a:t>
            </a:r>
            <a:r>
              <a:rPr lang="en-US" altLang="zh-CN">
                <a:sym typeface="+mn-ea"/>
              </a:rPr>
              <a:t> GRU </a:t>
            </a:r>
            <a:r>
              <a:rPr lang="zh-CN" altLang="en-US">
                <a:sym typeface="+mn-ea"/>
              </a:rPr>
              <a:t>的顺序推荐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基本的</a:t>
            </a:r>
            <a:r>
              <a:rPr lang="en-US" altLang="zh-CN"/>
              <a:t> GRU </a:t>
            </a:r>
            <a:r>
              <a:rPr lang="zh-CN" altLang="en-US"/>
              <a:t>网络：</a:t>
            </a:r>
            <a:endParaRPr lang="zh-CN" altLang="en-US"/>
          </a:p>
          <a:p>
            <a:r>
              <a:rPr lang="zh-CN" altLang="en-US"/>
              <a:t>得到</a:t>
            </a:r>
            <a:r>
              <a:rPr lang="zh-CN" altLang="en-US"/>
              <a:t>评分：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8655" y="1490345"/>
            <a:ext cx="236601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1957070"/>
            <a:ext cx="2607945" cy="4076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Knowledge-Enhanced Memory Networks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Key-Value Memory Network (KV-MN)</a:t>
            </a:r>
            <a:endParaRPr lang="en-US" altLang="zh-CN"/>
          </a:p>
          <a:p>
            <a:r>
              <a:rPr lang="en-US" altLang="zh-CN"/>
              <a:t>key </a:t>
            </a:r>
            <a:r>
              <a:rPr lang="zh-CN" altLang="en-US"/>
              <a:t>存储</a:t>
            </a:r>
            <a:r>
              <a:rPr lang="en-US" altLang="zh-CN"/>
              <a:t> attribute </a:t>
            </a:r>
            <a:r>
              <a:rPr lang="zh-CN" altLang="en-US"/>
              <a:t>信息（一直不变），</a:t>
            </a:r>
            <a:r>
              <a:rPr lang="en-US" altLang="zh-CN"/>
              <a:t>value </a:t>
            </a:r>
            <a:r>
              <a:rPr lang="zh-CN" altLang="en-US"/>
              <a:t>存储</a:t>
            </a:r>
            <a:r>
              <a:rPr lang="en-US" altLang="zh-CN"/>
              <a:t> attribute-</a:t>
            </a:r>
            <a:r>
              <a:rPr lang="en-US" altLang="zh-CN"/>
              <a:t>level </a:t>
            </a:r>
            <a:r>
              <a:rPr lang="zh-CN" altLang="en-US"/>
              <a:t>偏好</a:t>
            </a:r>
            <a:endParaRPr lang="zh-CN" altLang="en-US"/>
          </a:p>
          <a:p>
            <a:r>
              <a:rPr lang="zh-CN" altLang="en-US"/>
              <a:t>如何维持</a:t>
            </a:r>
            <a:r>
              <a:rPr lang="en-US" altLang="zh-CN"/>
              <a:t> attribute-level preferences for users </a:t>
            </a:r>
            <a:r>
              <a:rPr lang="zh-CN" altLang="en-US"/>
              <a:t>的更新</a:t>
            </a:r>
            <a:endParaRPr lang="zh-CN" altLang="en-US"/>
          </a:p>
          <a:p>
            <a:pPr lvl="1"/>
            <a:r>
              <a:rPr lang="zh-CN" altLang="en-US"/>
              <a:t>通过两个操作：</a:t>
            </a:r>
            <a:r>
              <a:rPr lang="en-US" altLang="zh-CN"/>
              <a:t>read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/>
              <a:t>write</a:t>
            </a:r>
            <a:endParaRPr lang="en-US" altLang="zh-CN"/>
          </a:p>
          <a:p>
            <a:pPr lvl="1"/>
            <a:r>
              <a:rPr lang="en-US" altLang="zh-CN"/>
              <a:t>read</a:t>
            </a:r>
            <a:r>
              <a:rPr lang="zh-CN" altLang="en-US"/>
              <a:t>：输入之前</a:t>
            </a:r>
            <a:r>
              <a:rPr lang="en-US" altLang="zh-CN"/>
              <a:t> GRU </a:t>
            </a:r>
            <a:r>
              <a:rPr lang="zh-CN" altLang="en-US"/>
              <a:t>得到的</a:t>
            </a:r>
            <a:r>
              <a:rPr lang="en-US" altLang="zh-CN"/>
              <a:t> h</a:t>
            </a:r>
            <a:r>
              <a:rPr lang="zh-CN" altLang="en-US"/>
              <a:t>，通过</a:t>
            </a:r>
            <a:r>
              <a:rPr lang="en-US" altLang="zh-CN"/>
              <a:t> k-v </a:t>
            </a:r>
            <a:r>
              <a:rPr lang="zh-CN" altLang="en-US"/>
              <a:t>查询，返回</a:t>
            </a:r>
            <a:r>
              <a:rPr lang="en-US" altLang="zh-CN"/>
              <a:t> m</a:t>
            </a:r>
            <a:r>
              <a:rPr lang="zh-CN" altLang="en-US"/>
              <a:t>（</a:t>
            </a:r>
            <a:r>
              <a:rPr lang="en-US" altLang="zh-CN">
                <a:sym typeface="+mn-ea"/>
              </a:rPr>
              <a:t>attribute-level preferences for users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write</a:t>
            </a:r>
            <a:r>
              <a:rPr lang="zh-CN" altLang="en-US">
                <a:sym typeface="+mn-ea"/>
              </a:rPr>
              <a:t>：当</a:t>
            </a:r>
            <a:r>
              <a:rPr lang="en-US" altLang="zh-CN">
                <a:sym typeface="+mn-ea"/>
              </a:rPr>
              <a:t> user </a:t>
            </a:r>
            <a:r>
              <a:rPr lang="zh-CN" altLang="en-US">
                <a:sym typeface="+mn-ea"/>
              </a:rPr>
              <a:t>新互动了一个</a:t>
            </a:r>
            <a:r>
              <a:rPr lang="en-US" altLang="zh-CN">
                <a:sym typeface="+mn-ea"/>
              </a:rPr>
              <a:t> item</a:t>
            </a:r>
            <a:r>
              <a:rPr lang="zh-CN" altLang="en-US">
                <a:sym typeface="+mn-ea"/>
              </a:rPr>
              <a:t>，输入对应的</a:t>
            </a:r>
            <a:r>
              <a:rPr lang="en-US" altLang="zh-CN">
                <a:sym typeface="+mn-ea"/>
              </a:rPr>
              <a:t> e </a:t>
            </a:r>
            <a:r>
              <a:rPr lang="zh-CN" altLang="en-US">
                <a:sym typeface="+mn-ea"/>
              </a:rPr>
              <a:t>向量，对</a:t>
            </a:r>
            <a:r>
              <a:rPr lang="en-US" altLang="zh-CN">
                <a:sym typeface="+mn-ea"/>
              </a:rPr>
              <a:t> value </a:t>
            </a:r>
            <a:r>
              <a:rPr lang="zh-CN" altLang="en-US">
                <a:sym typeface="+mn-ea"/>
              </a:rPr>
              <a:t>进行更新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 sz="1800">
                <a:sym typeface="+mn-ea"/>
              </a:rPr>
              <a:t>K </a:t>
            </a:r>
            <a:r>
              <a:rPr lang="zh-CN" altLang="en-US" sz="1800">
                <a:sym typeface="+mn-ea"/>
              </a:rPr>
              <a:t>矩阵怎么得到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embed </a:t>
            </a:r>
            <a:r>
              <a:rPr lang="zh-CN" altLang="en-US" sz="1600">
                <a:sym typeface="+mn-ea"/>
              </a:rPr>
              <a:t>知识图谱，用</a:t>
            </a:r>
            <a:r>
              <a:rPr lang="en-US" altLang="zh-CN" sz="1600">
                <a:sym typeface="+mn-ea"/>
              </a:rPr>
              <a:t> TransE</a:t>
            </a:r>
            <a:endParaRPr lang="en-US" altLang="zh-CN" sz="1600">
              <a:sym typeface="+mn-ea"/>
            </a:endParaRPr>
          </a:p>
          <a:p>
            <a:pPr lvl="1"/>
            <a:r>
              <a:rPr lang="zh-CN" altLang="en-US" sz="1600">
                <a:sym typeface="+mn-ea"/>
              </a:rPr>
              <a:t>用</a:t>
            </a:r>
            <a:r>
              <a:rPr lang="en-US" altLang="zh-CN" sz="1600">
                <a:sym typeface="+mn-ea"/>
              </a:rPr>
              <a:t> relation 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 embedding </a:t>
            </a:r>
            <a:r>
              <a:rPr lang="zh-CN" altLang="en-US" sz="1600">
                <a:sym typeface="+mn-ea"/>
              </a:rPr>
              <a:t>表示</a:t>
            </a:r>
            <a:r>
              <a:rPr lang="en-US" altLang="zh-CN" sz="1600">
                <a:sym typeface="+mn-ea"/>
              </a:rPr>
              <a:t> attribute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Read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/>
              <a:t>Write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read </a:t>
            </a:r>
            <a:r>
              <a:rPr lang="zh-CN" altLang="en-US"/>
              <a:t>用自注意力</a:t>
            </a:r>
            <a:r>
              <a:rPr lang="zh-CN" altLang="en-US"/>
              <a:t>网络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write </a:t>
            </a:r>
            <a:r>
              <a:rPr lang="zh-CN" altLang="en-US"/>
              <a:t>相对</a:t>
            </a:r>
            <a:r>
              <a:rPr lang="zh-CN" altLang="en-US"/>
              <a:t>复杂</a:t>
            </a:r>
            <a:endParaRPr lang="zh-CN" altLang="en-US"/>
          </a:p>
          <a:p>
            <a:r>
              <a:rPr lang="zh-CN" altLang="en-US"/>
              <a:t>首先将更新量进行</a:t>
            </a:r>
            <a:r>
              <a:rPr lang="zh-CN" altLang="en-US"/>
              <a:t>分解</a:t>
            </a:r>
            <a:endParaRPr lang="zh-CN" altLang="en-US"/>
          </a:p>
          <a:p>
            <a:pPr lvl="1"/>
            <a:r>
              <a:rPr lang="zh-CN" altLang="en-US" sz="1600"/>
              <a:t>之后都用两个和的形式而非直接用</a:t>
            </a:r>
            <a:r>
              <a:rPr lang="en-US" altLang="zh-CN" sz="1600"/>
              <a:t> eai </a:t>
            </a:r>
            <a:r>
              <a:rPr lang="zh-CN" altLang="en-US" sz="1600"/>
              <a:t>的</a:t>
            </a:r>
            <a:r>
              <a:rPr lang="en-US" altLang="zh-CN" sz="1600"/>
              <a:t> embedding</a:t>
            </a:r>
            <a:endParaRPr lang="en-US" altLang="zh-CN" sz="1600"/>
          </a:p>
          <a:p>
            <a:pPr lvl="0"/>
            <a:r>
              <a:rPr lang="zh-CN" altLang="en-US" sz="1800"/>
              <a:t>算出</a:t>
            </a:r>
            <a:r>
              <a:rPr lang="en-US" altLang="zh-CN" sz="1800"/>
              <a:t> gate weight</a:t>
            </a:r>
            <a:endParaRPr lang="en-US" altLang="zh-CN" sz="1800"/>
          </a:p>
          <a:p>
            <a:pPr lvl="0"/>
            <a:r>
              <a:rPr lang="zh-CN" altLang="en-US" sz="1800"/>
              <a:t>加权进行更新</a:t>
            </a:r>
            <a:endParaRPr lang="en-US" altLang="zh-CN" sz="1800"/>
          </a:p>
          <a:p>
            <a:pPr lvl="0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0" y="1490345"/>
            <a:ext cx="2347595" cy="751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460" y="1490345"/>
            <a:ext cx="2781300" cy="6750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545" y="2886075"/>
            <a:ext cx="1383665" cy="47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445" y="3798570"/>
            <a:ext cx="2194560" cy="4260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090" y="4224655"/>
            <a:ext cx="2566035" cy="4114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联合</a:t>
            </a:r>
            <a:r>
              <a:rPr lang="zh-CN" altLang="en-US"/>
              <a:t>学习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0" y="2225040"/>
            <a:ext cx="4925060" cy="2780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187315"/>
            <a:ext cx="363982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0740" y="1531620"/>
            <a:ext cx="761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</a:t>
            </a:r>
            <a:r>
              <a:rPr lang="zh-CN" altLang="en-US"/>
              <a:t>得分：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1531620"/>
            <a:ext cx="3283585" cy="368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30" y="1620520"/>
            <a:ext cx="1246505" cy="2578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500" y="1620520"/>
            <a:ext cx="960120" cy="2520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2800"/>
              <a:t>KERL: A Knowledge-Guided Reinforcement Learning Model for Sequential Recommendation</a:t>
            </a:r>
            <a:endParaRPr lang="zh-CN" altLang="en-US" sz="28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SIGIR 2020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 RL </a:t>
            </a:r>
            <a:r>
              <a:rPr lang="zh-CN" altLang="en-US"/>
              <a:t>方法解决</a:t>
            </a:r>
            <a:r>
              <a:rPr lang="en-US" altLang="zh-CN"/>
              <a:t> sequential </a:t>
            </a:r>
            <a:r>
              <a:rPr lang="zh-CN" altLang="en-US"/>
              <a:t>推荐</a:t>
            </a:r>
            <a:endParaRPr lang="zh-CN" altLang="en-US"/>
          </a:p>
          <a:p>
            <a:r>
              <a:rPr lang="zh-CN" altLang="en-US"/>
              <a:t>结合知识图谱加强状态</a:t>
            </a:r>
            <a:r>
              <a:rPr lang="zh-CN" altLang="en-US"/>
              <a:t>表示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7515" y="1771650"/>
            <a:ext cx="8238490" cy="3628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zh-CN" altLang="en-US" sz="3110"/>
              <a:t>Explainable Interaction-driven User Modeling over Knowledge Graph for Sequential Recommendation</a:t>
            </a:r>
            <a:endParaRPr lang="zh-CN" altLang="en-US" sz="311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ACMMM 2019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任务的</a:t>
            </a:r>
            <a:r>
              <a:rPr lang="en-US" altLang="zh-CN"/>
              <a:t> MDP 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和一般的</a:t>
            </a:r>
            <a:r>
              <a:rPr lang="en-US" altLang="zh-CN"/>
              <a:t> RL </a:t>
            </a:r>
            <a:r>
              <a:rPr lang="zh-CN" altLang="en-US"/>
              <a:t>相比，区别就是在</a:t>
            </a:r>
            <a:r>
              <a:rPr lang="en-US" altLang="zh-CN"/>
              <a:t> state </a:t>
            </a:r>
            <a:r>
              <a:rPr lang="zh-CN" altLang="en-US"/>
              <a:t>里面加入了知识图谱的</a:t>
            </a:r>
            <a:r>
              <a:rPr lang="zh-CN" altLang="en-US"/>
              <a:t>信息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如何在</a:t>
            </a:r>
            <a:r>
              <a:rPr lang="en-US" altLang="zh-CN"/>
              <a:t> state </a:t>
            </a:r>
            <a:r>
              <a:rPr lang="zh-CN" altLang="en-US"/>
              <a:t>中加入知识图谱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state </a:t>
            </a:r>
            <a:r>
              <a:rPr lang="zh-CN" altLang="en-US"/>
              <a:t>分为</a:t>
            </a:r>
            <a:r>
              <a:rPr lang="zh-CN" altLang="en-US"/>
              <a:t>三部分</a:t>
            </a:r>
            <a:endParaRPr lang="zh-CN" altLang="en-US"/>
          </a:p>
          <a:p>
            <a:pPr lvl="1"/>
            <a:r>
              <a:rPr lang="en-US" altLang="zh-CN"/>
              <a:t>sequence</a:t>
            </a:r>
            <a:endParaRPr lang="en-US" altLang="zh-CN"/>
          </a:p>
          <a:p>
            <a:pPr lvl="1"/>
            <a:r>
              <a:rPr lang="en-US" altLang="zh-CN"/>
              <a:t>current </a:t>
            </a:r>
            <a:r>
              <a:rPr lang="en-US" altLang="zh-CN"/>
              <a:t>knowledge</a:t>
            </a:r>
            <a:endParaRPr lang="en-US" altLang="zh-CN"/>
          </a:p>
          <a:p>
            <a:pPr lvl="1"/>
            <a:r>
              <a:rPr lang="en-US" altLang="zh-CN"/>
              <a:t>future </a:t>
            </a:r>
            <a:r>
              <a:rPr lang="en-US" altLang="zh-CN"/>
              <a:t>knowledge</a:t>
            </a:r>
            <a:endParaRPr lang="en-US" altLang="zh-CN"/>
          </a:p>
          <a:p>
            <a:pPr lvl="0"/>
            <a:r>
              <a:rPr lang="en-US" altLang="zh-CN"/>
              <a:t>sequence</a:t>
            </a:r>
            <a:r>
              <a:rPr lang="zh-CN" altLang="en-US"/>
              <a:t>：</a:t>
            </a:r>
            <a:r>
              <a:rPr lang="en-US" altLang="zh-CN"/>
              <a:t>GRU</a:t>
            </a:r>
            <a:endParaRPr lang="en-US" altLang="zh-CN"/>
          </a:p>
          <a:p>
            <a:pPr lvl="0"/>
            <a:r>
              <a:rPr lang="en-US" altLang="zh-CN"/>
              <a:t>current knowledge</a:t>
            </a:r>
            <a:r>
              <a:rPr lang="zh-CN" altLang="en-US"/>
              <a:t>：</a:t>
            </a:r>
            <a:r>
              <a:rPr lang="en-US" altLang="zh-CN"/>
              <a:t>TransE </a:t>
            </a:r>
            <a:r>
              <a:rPr lang="zh-CN" altLang="en-US"/>
              <a:t>学</a:t>
            </a:r>
            <a:r>
              <a:rPr lang="en-US" altLang="zh-CN"/>
              <a:t> entity </a:t>
            </a:r>
            <a:r>
              <a:rPr lang="zh-CN" altLang="en-US"/>
              <a:t>的</a:t>
            </a:r>
            <a:r>
              <a:rPr lang="en-US" altLang="zh-CN"/>
              <a:t> embedding</a:t>
            </a:r>
            <a:r>
              <a:rPr lang="zh-CN" altLang="en-US"/>
              <a:t>，然后</a:t>
            </a:r>
            <a:r>
              <a:rPr lang="zh-CN" altLang="en-US"/>
              <a:t>平均池化</a:t>
            </a:r>
            <a:endParaRPr lang="zh-CN" altLang="en-US"/>
          </a:p>
          <a:p>
            <a:pPr lvl="0"/>
            <a:r>
              <a:rPr lang="en-US" altLang="zh-CN"/>
              <a:t>future knowledge</a:t>
            </a:r>
            <a:r>
              <a:rPr lang="zh-CN" altLang="en-US"/>
              <a:t>：设计一个感应网络（</a:t>
            </a:r>
            <a:r>
              <a:rPr lang="en-US" altLang="zh-CN"/>
              <a:t>induction network, MLP</a:t>
            </a:r>
            <a:r>
              <a:rPr lang="zh-CN" altLang="en-US"/>
              <a:t>）来直接预测，基于</a:t>
            </a:r>
            <a:r>
              <a:rPr lang="en-US" altLang="zh-CN"/>
              <a:t>current </a:t>
            </a:r>
            <a:r>
              <a:rPr lang="en-US" altLang="zh-CN"/>
              <a:t>knowledge</a:t>
            </a:r>
            <a:endParaRPr lang="en-US" altLang="zh-CN"/>
          </a:p>
          <a:p>
            <a:pPr lvl="0"/>
            <a:r>
              <a:rPr lang="zh-CN" altLang="en-US"/>
              <a:t>最终的</a:t>
            </a:r>
            <a:r>
              <a:rPr lang="en-US" altLang="zh-CN"/>
              <a:t> state</a:t>
            </a:r>
            <a:r>
              <a:rPr lang="zh-CN" altLang="en-US"/>
              <a:t>：三个连接</a:t>
            </a:r>
            <a:r>
              <a:rPr lang="zh-CN" altLang="en-US"/>
              <a:t>起来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设置</a:t>
            </a:r>
            <a:r>
              <a:rPr lang="en-US" altLang="zh-CN"/>
              <a:t> </a:t>
            </a:r>
            <a:r>
              <a:rPr lang="en-US" altLang="zh-CN"/>
              <a:t>reward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分为两部分：</a:t>
            </a:r>
            <a:r>
              <a:rPr lang="en-US" altLang="zh-CN"/>
              <a:t>R_seq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/>
              <a:t>R_kg</a:t>
            </a:r>
            <a:endParaRPr lang="en-US" altLang="zh-CN"/>
          </a:p>
          <a:p>
            <a:r>
              <a:rPr lang="en-US" altLang="zh-CN"/>
              <a:t>R_seq</a:t>
            </a:r>
            <a:r>
              <a:rPr lang="zh-CN" altLang="en-US"/>
              <a:t>：借鉴</a:t>
            </a:r>
            <a:r>
              <a:rPr lang="en-US" altLang="zh-CN"/>
              <a:t> BLEU </a:t>
            </a:r>
            <a:r>
              <a:rPr lang="zh-CN" altLang="en-US"/>
              <a:t>的</a:t>
            </a:r>
            <a:r>
              <a:rPr lang="zh-CN" altLang="en-US"/>
              <a:t>思想</a:t>
            </a:r>
            <a:endParaRPr lang="zh-CN" altLang="en-US"/>
          </a:p>
          <a:p>
            <a:pPr lvl="1"/>
            <a:r>
              <a:rPr lang="zh-CN" altLang="en-US"/>
              <a:t>机器翻译的</a:t>
            </a:r>
            <a:r>
              <a:rPr lang="zh-CN" altLang="en-US"/>
              <a:t>评价方法</a:t>
            </a:r>
            <a:endParaRPr lang="zh-CN" altLang="en-US"/>
          </a:p>
          <a:p>
            <a:pPr lvl="1"/>
            <a:r>
              <a:rPr lang="zh-CN" altLang="en-US"/>
              <a:t>希望生成的序列中有尽可能多的</a:t>
            </a:r>
            <a:r>
              <a:rPr lang="en-US" altLang="zh-CN"/>
              <a:t> m-gram </a:t>
            </a:r>
            <a:r>
              <a:rPr lang="zh-CN" altLang="en-US"/>
              <a:t>子序列在</a:t>
            </a:r>
            <a:r>
              <a:rPr lang="en-US" altLang="zh-CN"/>
              <a:t> ground truth </a:t>
            </a:r>
            <a:r>
              <a:rPr lang="zh-CN" altLang="en-US"/>
              <a:t>里</a:t>
            </a:r>
            <a:endParaRPr lang="zh-CN" altLang="en-US"/>
          </a:p>
          <a:p>
            <a:pPr lvl="0"/>
            <a:r>
              <a:rPr lang="en-US" altLang="zh-CN"/>
              <a:t>R_kg</a:t>
            </a:r>
            <a:r>
              <a:rPr lang="zh-CN" altLang="en-US"/>
              <a:t>：直接求相似度，</a:t>
            </a:r>
            <a:r>
              <a:rPr lang="zh-CN" altLang="en-US"/>
              <a:t>越高越好</a:t>
            </a:r>
            <a:endParaRPr lang="zh-CN" altLang="en-US"/>
          </a:p>
          <a:p>
            <a:pPr lvl="1"/>
            <a:r>
              <a:rPr lang="zh-CN" altLang="en-US"/>
              <a:t>文中用的</a:t>
            </a:r>
            <a:r>
              <a:rPr lang="en-US" altLang="zh-CN"/>
              <a:t> cosine </a:t>
            </a:r>
            <a:r>
              <a:rPr lang="zh-CN" altLang="en-US"/>
              <a:t>相似度</a:t>
            </a:r>
            <a:endParaRPr lang="zh-CN" altLang="en-US"/>
          </a:p>
          <a:p>
            <a:pPr lvl="0"/>
            <a:r>
              <a:rPr lang="zh-CN" altLang="en-US"/>
              <a:t>两个加起来就是最终的</a:t>
            </a:r>
            <a:r>
              <a:rPr lang="en-US" altLang="zh-CN"/>
              <a:t> </a:t>
            </a:r>
            <a:r>
              <a:rPr lang="en-US" altLang="zh-CN"/>
              <a:t>reward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RL </a:t>
            </a:r>
            <a:r>
              <a:rPr lang="zh-CN" altLang="en-US"/>
              <a:t>的训练：截断</a:t>
            </a:r>
            <a:r>
              <a:rPr lang="zh-CN" altLang="en-US"/>
              <a:t>策略梯度</a:t>
            </a:r>
            <a:endParaRPr lang="zh-CN" altLang="en-US"/>
          </a:p>
          <a:p>
            <a:pPr lvl="1"/>
            <a:r>
              <a:rPr lang="zh-CN" altLang="en-US"/>
              <a:t>每一步都往后模拟</a:t>
            </a:r>
            <a:r>
              <a:rPr lang="en-US" altLang="zh-CN"/>
              <a:t> k </a:t>
            </a:r>
            <a:r>
              <a:rPr lang="zh-CN" altLang="en-US"/>
              <a:t>步</a:t>
            </a:r>
            <a:endParaRPr lang="zh-CN" altLang="en-US"/>
          </a:p>
          <a:p>
            <a:pPr lvl="1"/>
            <a:r>
              <a:rPr lang="zh-CN" altLang="en-US"/>
              <a:t>计算这</a:t>
            </a:r>
            <a:r>
              <a:rPr lang="en-US" altLang="zh-CN"/>
              <a:t> k </a:t>
            </a:r>
            <a:r>
              <a:rPr lang="zh-CN" altLang="en-US"/>
              <a:t>步策略梯度的</a:t>
            </a:r>
            <a:r>
              <a:rPr lang="zh-CN" altLang="en-US"/>
              <a:t>综合</a:t>
            </a:r>
            <a:endParaRPr lang="zh-CN" altLang="en-US"/>
          </a:p>
          <a:p>
            <a:pPr lvl="0"/>
            <a:r>
              <a:rPr lang="zh-CN" altLang="en-US"/>
              <a:t>感应网络的</a:t>
            </a:r>
            <a:r>
              <a:rPr lang="zh-CN" altLang="en-US"/>
              <a:t>训练</a:t>
            </a:r>
            <a:endParaRPr lang="zh-CN" altLang="en-US"/>
          </a:p>
          <a:p>
            <a:pPr lvl="1"/>
            <a:r>
              <a:rPr lang="zh-CN" altLang="en-US"/>
              <a:t>因为</a:t>
            </a:r>
            <a:r>
              <a:rPr lang="en-US" altLang="zh-CN"/>
              <a:t> kg </a:t>
            </a:r>
            <a:r>
              <a:rPr lang="zh-CN" altLang="en-US"/>
              <a:t>信息经常会包含噪声，所以不能用简单的</a:t>
            </a:r>
            <a:r>
              <a:rPr lang="zh-CN" altLang="en-US"/>
              <a:t>损失函数</a:t>
            </a:r>
            <a:endParaRPr lang="zh-CN" altLang="en-US"/>
          </a:p>
          <a:p>
            <a:pPr lvl="1"/>
            <a:r>
              <a:rPr lang="zh-CN" altLang="en-US"/>
              <a:t>用的是</a:t>
            </a:r>
            <a:r>
              <a:rPr lang="en-US" altLang="zh-CN"/>
              <a:t> pairwise ranking </a:t>
            </a:r>
            <a:r>
              <a:rPr lang="en-US" altLang="zh-CN"/>
              <a:t>strategy</a:t>
            </a:r>
            <a:endParaRPr lang="en-US" altLang="zh-CN"/>
          </a:p>
          <a:p>
            <a:pPr lvl="1"/>
            <a:r>
              <a:rPr lang="zh-CN" altLang="en-US"/>
              <a:t>这里其实没有看太明白，大致意思是假定</a:t>
            </a:r>
            <a:r>
              <a:rPr lang="en-US" altLang="zh-CN"/>
              <a:t> f </a:t>
            </a:r>
            <a:r>
              <a:rPr lang="zh-CN" altLang="en-US"/>
              <a:t>和</a:t>
            </a:r>
            <a:r>
              <a:rPr lang="en-US" altLang="zh-CN"/>
              <a:t> R_kg </a:t>
            </a:r>
            <a:r>
              <a:rPr lang="zh-CN" altLang="en-US"/>
              <a:t>的关系</a:t>
            </a:r>
            <a:r>
              <a:rPr lang="zh-CN" altLang="en-US"/>
              <a:t>去训练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KG </a:t>
            </a:r>
            <a:r>
              <a:rPr lang="zh-CN" altLang="en-US"/>
              <a:t>和</a:t>
            </a:r>
            <a:r>
              <a:rPr lang="en-US" altLang="zh-CN"/>
              <a:t> sequential </a:t>
            </a:r>
            <a:r>
              <a:rPr lang="zh-CN" altLang="en-US"/>
              <a:t>推荐</a:t>
            </a:r>
            <a:r>
              <a:rPr lang="zh-CN" altLang="en-US"/>
              <a:t>结合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不再将</a:t>
            </a:r>
            <a:r>
              <a:rPr lang="en-US" altLang="zh-CN"/>
              <a:t> history </a:t>
            </a:r>
            <a:r>
              <a:rPr lang="zh-CN" altLang="en-US"/>
              <a:t>简单地视作单一的商品，而是是为</a:t>
            </a:r>
            <a:r>
              <a:rPr lang="en-US" altLang="zh-CN"/>
              <a:t> u-i 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zh-CN" altLang="en-US"/>
              <a:t>有</a:t>
            </a:r>
            <a:r>
              <a:rPr lang="en-US" altLang="zh-CN"/>
              <a:t> 1 </a:t>
            </a:r>
            <a:r>
              <a:rPr lang="zh-CN" altLang="en-US"/>
              <a:t>到</a:t>
            </a:r>
            <a:r>
              <a:rPr lang="en-US" altLang="zh-CN"/>
              <a:t> T </a:t>
            </a:r>
            <a:r>
              <a:rPr lang="zh-CN" altLang="en-US"/>
              <a:t>时刻的</a:t>
            </a:r>
            <a:r>
              <a:rPr lang="en-US" altLang="zh-CN"/>
              <a:t> u-i </a:t>
            </a:r>
            <a:r>
              <a:rPr lang="zh-CN" altLang="en-US"/>
              <a:t>关系，预测</a:t>
            </a:r>
            <a:r>
              <a:rPr lang="en-US" altLang="zh-CN"/>
              <a:t> T+1 </a:t>
            </a:r>
            <a:r>
              <a:rPr lang="zh-CN" altLang="en-US"/>
              <a:t>时刻的</a:t>
            </a:r>
            <a:r>
              <a:rPr lang="en-US" altLang="zh-CN"/>
              <a:t> u-i 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en-US" altLang="zh-CN"/>
              <a:t>EIUM </a:t>
            </a:r>
            <a:r>
              <a:rPr lang="zh-CN" altLang="en-US"/>
              <a:t>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0785" y="1485265"/>
            <a:ext cx="9529445" cy="46488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多模态</a:t>
            </a:r>
            <a:r>
              <a:rPr lang="zh-CN" altLang="en-US"/>
              <a:t>融合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内容特征</a:t>
            </a:r>
            <a:endParaRPr lang="zh-CN" altLang="en-US"/>
          </a:p>
          <a:p>
            <a:pPr lvl="1"/>
            <a:r>
              <a:rPr lang="zh-CN" altLang="en-US" sz="1600"/>
              <a:t>文本特征：来源于</a:t>
            </a:r>
            <a:r>
              <a:rPr lang="en-US" altLang="zh-CN" sz="1600"/>
              <a:t> item </a:t>
            </a:r>
            <a:r>
              <a:rPr lang="zh-CN" altLang="en-US" sz="1600"/>
              <a:t>的</a:t>
            </a:r>
            <a:r>
              <a:rPr lang="en-US" altLang="zh-CN" sz="1600"/>
              <a:t> title </a:t>
            </a:r>
            <a:r>
              <a:rPr lang="zh-CN" altLang="en-US" sz="1600"/>
              <a:t>或者</a:t>
            </a:r>
            <a:r>
              <a:rPr lang="en-US" altLang="zh-CN" sz="1600"/>
              <a:t> description</a:t>
            </a:r>
            <a:r>
              <a:rPr lang="zh-CN" altLang="en-US" sz="1600"/>
              <a:t>，用</a:t>
            </a:r>
            <a:r>
              <a:rPr lang="en-US" altLang="zh-CN" sz="1600"/>
              <a:t> fastText </a:t>
            </a:r>
            <a:r>
              <a:rPr lang="zh-CN" altLang="en-US" sz="1600"/>
              <a:t>方法获取</a:t>
            </a:r>
            <a:endParaRPr lang="zh-CN" altLang="en-US" sz="1600"/>
          </a:p>
          <a:p>
            <a:pPr lvl="1"/>
            <a:r>
              <a:rPr lang="zh-CN" altLang="en-US" sz="1600"/>
              <a:t>视觉特征：来源于</a:t>
            </a:r>
            <a:r>
              <a:rPr lang="en-US" altLang="zh-CN" sz="1600"/>
              <a:t> movie </a:t>
            </a:r>
            <a:r>
              <a:rPr lang="zh-CN" altLang="en-US" sz="1600"/>
              <a:t>类的</a:t>
            </a:r>
            <a:r>
              <a:rPr lang="en-US" altLang="zh-CN" sz="1600"/>
              <a:t> item</a:t>
            </a:r>
            <a:r>
              <a:rPr lang="zh-CN" altLang="en-US" sz="1600"/>
              <a:t>，用</a:t>
            </a:r>
            <a:r>
              <a:rPr lang="en-US" altLang="zh-CN" sz="1600"/>
              <a:t> AlexNet </a:t>
            </a:r>
            <a:r>
              <a:rPr lang="zh-CN" altLang="en-US" sz="1600"/>
              <a:t>获取</a:t>
            </a:r>
            <a:endParaRPr lang="zh-CN" altLang="en-US" sz="1600"/>
          </a:p>
          <a:p>
            <a:pPr lvl="1"/>
            <a:r>
              <a:rPr lang="zh-CN" altLang="en-US" sz="1600"/>
              <a:t>最终，将两者连接起来</a:t>
            </a:r>
            <a:endParaRPr lang="zh-CN" altLang="en-US"/>
          </a:p>
          <a:p>
            <a:r>
              <a:rPr lang="zh-CN" altLang="en-US"/>
              <a:t>结构特征</a:t>
            </a:r>
            <a:endParaRPr lang="zh-CN" altLang="en-US"/>
          </a:p>
          <a:p>
            <a:pPr lvl="1"/>
            <a:r>
              <a:rPr lang="zh-CN" altLang="en-US"/>
              <a:t>通过</a:t>
            </a:r>
            <a:r>
              <a:rPr lang="en-US" altLang="zh-CN"/>
              <a:t> kg </a:t>
            </a:r>
            <a:r>
              <a:rPr lang="zh-CN" altLang="en-US"/>
              <a:t>的结构约束学习其结构特征（这一段没太</a:t>
            </a:r>
            <a:r>
              <a:rPr lang="zh-CN" altLang="en-US"/>
              <a:t>看明白）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4920" y="2768600"/>
            <a:ext cx="3155950" cy="337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5" y="4058920"/>
            <a:ext cx="3291205" cy="6477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交互的</a:t>
            </a:r>
            <a:r>
              <a:rPr lang="zh-CN" altLang="en-US"/>
              <a:t>表示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首先需要建模路径，再将路径整合为</a:t>
            </a:r>
            <a:r>
              <a:rPr lang="zh-CN" altLang="en-US"/>
              <a:t>交互，使用自注意力</a:t>
            </a:r>
            <a:r>
              <a:rPr lang="zh-CN" altLang="en-US"/>
              <a:t>机制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 path </a:t>
            </a:r>
            <a:r>
              <a:rPr lang="zh-CN" altLang="en-US"/>
              <a:t>中的每一个</a:t>
            </a:r>
            <a:r>
              <a:rPr lang="en-US" altLang="zh-CN"/>
              <a:t> e-r </a:t>
            </a:r>
            <a:r>
              <a:rPr lang="zh-CN" altLang="en-US"/>
              <a:t>组，放入全连接层中得到一个隐空间表示</a:t>
            </a:r>
            <a:r>
              <a:rPr lang="en-US" altLang="zh-CN"/>
              <a:t> </a:t>
            </a:r>
            <a:r>
              <a:rPr lang="en-US" altLang="zh-CN"/>
              <a:t>x_i</a:t>
            </a:r>
            <a:endParaRPr lang="en-US" altLang="zh-CN"/>
          </a:p>
          <a:p>
            <a:pPr lvl="1"/>
            <a:r>
              <a:rPr lang="zh-CN" altLang="en-US"/>
              <a:t>现在一个</a:t>
            </a:r>
            <a:r>
              <a:rPr lang="en-US" altLang="zh-CN"/>
              <a:t> path </a:t>
            </a:r>
            <a:r>
              <a:rPr lang="zh-CN" altLang="en-US"/>
              <a:t>可以表示为一系列</a:t>
            </a:r>
            <a:r>
              <a:rPr lang="en-US" altLang="zh-CN"/>
              <a:t> x_i</a:t>
            </a:r>
            <a:r>
              <a:rPr lang="zh-CN" altLang="en-US"/>
              <a:t>，将其作为自注意力网络的输入</a:t>
            </a:r>
            <a:endParaRPr lang="zh-CN" altLang="en-US"/>
          </a:p>
          <a:p>
            <a:pPr lvl="1"/>
            <a:r>
              <a:rPr lang="en-US" altLang="zh-CN"/>
              <a:t>x_i </a:t>
            </a:r>
            <a:r>
              <a:rPr lang="zh-CN" altLang="en-US"/>
              <a:t>和</a:t>
            </a:r>
            <a:r>
              <a:rPr lang="en-US" altLang="zh-CN"/>
              <a:t> x_j </a:t>
            </a:r>
            <a:r>
              <a:rPr lang="zh-CN" altLang="en-US"/>
              <a:t>之间的关系可表示为</a:t>
            </a:r>
            <a:endParaRPr lang="zh-CN" altLang="en-US"/>
          </a:p>
          <a:p>
            <a:pPr lvl="1"/>
            <a:r>
              <a:rPr lang="zh-CN" altLang="en-US"/>
              <a:t>进而，</a:t>
            </a:r>
            <a:r>
              <a:rPr lang="en-US" altLang="zh-CN"/>
              <a:t>x_i </a:t>
            </a:r>
            <a:r>
              <a:rPr lang="zh-CN" altLang="en-US"/>
              <a:t>和</a:t>
            </a:r>
            <a:r>
              <a:rPr lang="en-US" altLang="zh-CN"/>
              <a:t> x_j </a:t>
            </a:r>
            <a:r>
              <a:rPr lang="zh-CN" altLang="en-US"/>
              <a:t>之间的注意力分数可表示为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从而可以得到网络的输出：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通过池化层得到整个</a:t>
            </a:r>
            <a:r>
              <a:rPr lang="en-US" altLang="zh-CN"/>
              <a:t>path</a:t>
            </a:r>
            <a:r>
              <a:rPr lang="zh-CN" altLang="en-US"/>
              <a:t>的表示：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u-i </a:t>
            </a:r>
            <a:r>
              <a:rPr lang="zh-CN" altLang="en-US"/>
              <a:t>之间可能有多个</a:t>
            </a:r>
            <a:r>
              <a:rPr lang="en-US" altLang="zh-CN"/>
              <a:t> path</a:t>
            </a:r>
            <a:r>
              <a:rPr lang="zh-CN" altLang="en-US"/>
              <a:t>，需要用权重池化层整合为交互的表示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6480" y="2005330"/>
            <a:ext cx="2366645" cy="382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970" y="2713990"/>
            <a:ext cx="3268980" cy="35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90" y="3069590"/>
            <a:ext cx="2157095" cy="761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45" y="3778885"/>
            <a:ext cx="1530350" cy="655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195" y="4469765"/>
            <a:ext cx="3264535" cy="6165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170" y="5768975"/>
            <a:ext cx="2839720" cy="796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6155" y="5772785"/>
            <a:ext cx="3205480" cy="70866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顺序交互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还是用</a:t>
            </a:r>
            <a:r>
              <a:rPr lang="zh-CN" altLang="en-US"/>
              <a:t>自注意力网络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最后是</a:t>
            </a:r>
            <a:r>
              <a:rPr lang="zh-CN" altLang="en-US"/>
              <a:t>预测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0" y="1490345"/>
            <a:ext cx="3529965" cy="2398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4065270"/>
            <a:ext cx="2458085" cy="4489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联合</a:t>
            </a:r>
            <a:r>
              <a:rPr lang="zh-CN" altLang="en-US"/>
              <a:t>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首先，考虑到我们的目标是尽可能让</a:t>
            </a:r>
            <a:r>
              <a:rPr lang="en-US" altLang="zh-CN"/>
              <a:t> gt </a:t>
            </a:r>
            <a:r>
              <a:rPr lang="zh-CN" altLang="en-US"/>
              <a:t>的分数大于其他样本，因此得到交叉熵</a:t>
            </a:r>
            <a:r>
              <a:rPr lang="zh-CN" altLang="en-US"/>
              <a:t>损失：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其次，我们还需要考虑到知识图谱的损失：（跟前面那个约束一样，也不是</a:t>
            </a:r>
            <a:r>
              <a:rPr lang="zh-CN" altLang="en-US"/>
              <a:t>很明白）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最后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505" y="2083435"/>
            <a:ext cx="4048760" cy="7226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505" y="3481705"/>
            <a:ext cx="4317365" cy="94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725" y="5040630"/>
            <a:ext cx="2127885" cy="4159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PLACING_PICTURE_USER_VIEWPORT" val="{&quot;height&quot;:5772,&quot;width&quot;:1183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PLACING_PICTURE_USER_VIEWPORT" val="{&quot;height&quot;:4788,&quot;width&quot;:10872}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MGNhZmM1ODBlMjI3MjY5Nzg1NDc2MTZlMDMyNzM3Y2E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2047</Words>
  <Application>WPS 演示</Application>
  <PresentationFormat>宽屏</PresentationFormat>
  <Paragraphs>161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拓</cp:lastModifiedBy>
  <cp:revision>158</cp:revision>
  <dcterms:created xsi:type="dcterms:W3CDTF">2019-06-19T02:08:00Z</dcterms:created>
  <dcterms:modified xsi:type="dcterms:W3CDTF">2022-08-26T10:37:20Z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BFDD5DC428504EA7A20FAD0911F8204D</vt:lpwstr>
  </property>
</Properties>
</file>