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934" y="128064"/>
            <a:ext cx="5944800" cy="10244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526076"/>
            <a:ext cx="7662864" cy="451118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Word Network of Course Reviews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Toby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54" y="4502727"/>
            <a:ext cx="1997364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評價 </a:t>
            </a:r>
            <a:r>
              <a:rPr kumimoji="1" lang="en-US" altLang="zh-TW" dirty="0"/>
              <a:t>Thoughts</a:t>
            </a:r>
            <a:endParaRPr kumimoji="1" lang="zh-TW" altLang="en-US" dirty="0"/>
          </a:p>
        </p:txBody>
      </p:sp>
      <p:pic>
        <p:nvPicPr>
          <p:cNvPr id="4" name="內容版面配置區 3" descr="評價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3" t="16758" r="45003" b="-533"/>
          <a:stretch/>
        </p:blipFill>
        <p:spPr>
          <a:xfrm>
            <a:off x="819727" y="1152562"/>
            <a:ext cx="7049781" cy="6183553"/>
          </a:xfrm>
        </p:spPr>
      </p:pic>
    </p:spTree>
    <p:extLst>
      <p:ext uri="{BB962C8B-B14F-4D97-AF65-F5344CB8AC3E}">
        <p14:creationId xmlns:p14="http://schemas.microsoft.com/office/powerpoint/2010/main" val="201797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Word Cloud</a:t>
            </a:r>
            <a:endParaRPr kumimoji="1" lang="zh-TW" altLang="en-US" dirty="0"/>
          </a:p>
        </p:txBody>
      </p:sp>
      <p:pic>
        <p:nvPicPr>
          <p:cNvPr id="4" name="內容版面配置區 3" descr="評價_wordclou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r="7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904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775" y="1526075"/>
            <a:ext cx="7662864" cy="5020197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Training Dataset</a:t>
            </a:r>
          </a:p>
          <a:p>
            <a:r>
              <a:rPr kumimoji="1" lang="en-US" altLang="zh-TW" dirty="0" smtClean="0"/>
              <a:t>Illustrations of Word Networks</a:t>
            </a:r>
          </a:p>
          <a:p>
            <a:pPr lvl="1"/>
            <a:r>
              <a:rPr kumimoji="1" lang="en-US" altLang="zh-TW" dirty="0" smtClean="0"/>
              <a:t>Verb-Feature Networks</a:t>
            </a:r>
          </a:p>
          <a:p>
            <a:pPr lvl="2"/>
            <a:r>
              <a:rPr kumimoji="1" lang="zh-TW" altLang="en-US" dirty="0" smtClean="0"/>
              <a:t>給分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Grading</a:t>
            </a:r>
          </a:p>
          <a:p>
            <a:pPr lvl="2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Feature-centered Word Networks</a:t>
            </a:r>
          </a:p>
          <a:p>
            <a:pPr lvl="2"/>
            <a:r>
              <a:rPr kumimoji="1" lang="zh-TW" altLang="en-US" dirty="0" smtClean="0"/>
              <a:t>上課</a:t>
            </a:r>
            <a:r>
              <a:rPr kumimoji="1" lang="en-US" altLang="zh-TW" dirty="0" smtClean="0"/>
              <a:t> Having Classes</a:t>
            </a:r>
          </a:p>
          <a:p>
            <a:pPr lvl="2"/>
            <a:r>
              <a:rPr kumimoji="1" lang="zh-TW" altLang="en-US" dirty="0" smtClean="0"/>
              <a:t>負擔</a:t>
            </a:r>
            <a:r>
              <a:rPr kumimoji="1" lang="en-US" altLang="zh-TW" dirty="0" smtClean="0"/>
              <a:t> Load and Effort</a:t>
            </a:r>
          </a:p>
          <a:p>
            <a:pPr lvl="2"/>
            <a:r>
              <a:rPr kumimoji="1" lang="zh-TW" altLang="en-US" dirty="0" smtClean="0"/>
              <a:t>老師</a:t>
            </a:r>
            <a:r>
              <a:rPr kumimoji="1" lang="en-US" altLang="zh-TW" dirty="0" smtClean="0"/>
              <a:t> Teacher</a:t>
            </a:r>
            <a:endParaRPr kumimoji="1" lang="en-US" altLang="zh-TW" dirty="0" smtClean="0"/>
          </a:p>
          <a:p>
            <a:pPr lvl="2"/>
            <a:r>
              <a:rPr kumimoji="1" lang="zh-TW" altLang="en-US" dirty="0"/>
              <a:t>評價</a:t>
            </a:r>
            <a:r>
              <a:rPr kumimoji="1" lang="en-US" altLang="zh-TW" dirty="0"/>
              <a:t> Thoughts</a:t>
            </a:r>
          </a:p>
          <a:p>
            <a:pPr lvl="2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Word Cloud</a:t>
            </a:r>
          </a:p>
          <a:p>
            <a:pPr lvl="2"/>
            <a:r>
              <a:rPr kumimoji="1" lang="zh-TW" altLang="en-US" dirty="0"/>
              <a:t>評價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Thoughts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571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Training Dataset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NTUCourse</a:t>
            </a:r>
            <a:r>
              <a:rPr kumimoji="1" lang="en-US" altLang="zh-TW" dirty="0" smtClean="0"/>
              <a:t> at PTT (BBS)</a:t>
            </a:r>
          </a:p>
          <a:p>
            <a:r>
              <a:rPr kumimoji="1" lang="en-US" altLang="zh-TW" dirty="0" smtClean="0"/>
              <a:t>Ranging from 2013/1 to 2016/9</a:t>
            </a:r>
          </a:p>
          <a:p>
            <a:r>
              <a:rPr kumimoji="1" lang="en-US" altLang="zh-TW" dirty="0" smtClean="0"/>
              <a:t># of Reviews: 1,545</a:t>
            </a:r>
          </a:p>
          <a:p>
            <a:r>
              <a:rPr kumimoji="1" lang="en-US" altLang="zh-TW" dirty="0" smtClean="0"/>
              <a:t># of Unique Frequent* Words: </a:t>
            </a:r>
            <a:r>
              <a:rPr kumimoji="1" lang="en-US" altLang="zh-TW" dirty="0" smtClean="0"/>
              <a:t>10,936 </a:t>
            </a:r>
          </a:p>
          <a:p>
            <a:r>
              <a:rPr kumimoji="1" lang="en-US" altLang="zh-TW" dirty="0" smtClean="0"/>
              <a:t>Method: </a:t>
            </a:r>
          </a:p>
          <a:p>
            <a:pPr lvl="1"/>
            <a:r>
              <a:rPr kumimoji="1" lang="en-US" altLang="zh-TW" dirty="0" err="1" smtClean="0"/>
              <a:t>Jieba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Word2Vec on </a:t>
            </a:r>
            <a:r>
              <a:rPr kumimoji="1" lang="en-US" altLang="zh-TW" dirty="0" err="1" smtClean="0"/>
              <a:t>Tensorflow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“Human Clustering”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*Occurrence &gt; 5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0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Verb-Feature Network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Opacity of Edges</a:t>
            </a:r>
          </a:p>
          <a:p>
            <a:pPr lvl="1"/>
            <a:r>
              <a:rPr kumimoji="1" lang="en-US" altLang="zh-TW" dirty="0" smtClean="0"/>
              <a:t>Normalized distances between </a:t>
            </a:r>
            <a:r>
              <a:rPr kumimoji="1" lang="en-US" altLang="zh-TW" dirty="0" smtClean="0">
                <a:solidFill>
                  <a:schemeClr val="accent1"/>
                </a:solidFill>
              </a:rPr>
              <a:t>Feature</a:t>
            </a:r>
            <a:r>
              <a:rPr kumimoji="1" lang="en-US" altLang="zh-TW" dirty="0" smtClean="0"/>
              <a:t> and the </a:t>
            </a:r>
            <a:r>
              <a:rPr kumimoji="1" lang="en-US" altLang="zh-TW" dirty="0" smtClean="0">
                <a:solidFill>
                  <a:srgbClr val="3891A7"/>
                </a:solidFill>
              </a:rPr>
              <a:t>Descriptive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3891A7"/>
                </a:solidFill>
              </a:rPr>
              <a:t>words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Color of Node’s Border</a:t>
            </a:r>
          </a:p>
          <a:p>
            <a:pPr lvl="1"/>
            <a:r>
              <a:rPr kumimoji="1" lang="en-US" altLang="zh-TW" dirty="0" smtClean="0"/>
              <a:t>Verb</a:t>
            </a:r>
          </a:p>
          <a:p>
            <a:pPr lvl="2"/>
            <a:r>
              <a:rPr kumimoji="1"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Gray</a:t>
            </a:r>
          </a:p>
          <a:p>
            <a:pPr lvl="1"/>
            <a:r>
              <a:rPr kumimoji="1" lang="en-US" altLang="zh-TW" dirty="0" smtClean="0"/>
              <a:t>Feature</a:t>
            </a:r>
            <a:endParaRPr kumimoji="1" lang="zh-TW" altLang="en-US" dirty="0"/>
          </a:p>
          <a:p>
            <a:pPr lvl="2"/>
            <a:r>
              <a:rPr kumimoji="1" lang="en-US" altLang="zh-TW" dirty="0" smtClean="0">
                <a:solidFill>
                  <a:srgbClr val="660066"/>
                </a:solidFill>
              </a:rPr>
              <a:t>Purple</a:t>
            </a:r>
          </a:p>
          <a:p>
            <a:pPr lvl="1"/>
            <a:r>
              <a:rPr kumimoji="1" lang="en-US" altLang="zh-TW" dirty="0" smtClean="0"/>
              <a:t>Descriptive words</a:t>
            </a:r>
          </a:p>
          <a:p>
            <a:pPr lvl="2"/>
            <a:r>
              <a:rPr kumimoji="1" lang="en-US" altLang="zh-TW" dirty="0" smtClean="0">
                <a:solidFill>
                  <a:srgbClr val="008000"/>
                </a:solidFill>
              </a:rPr>
              <a:t>Green</a:t>
            </a:r>
            <a:r>
              <a:rPr kumimoji="1" lang="en-US" altLang="zh-TW" dirty="0" smtClean="0"/>
              <a:t>:	Positive</a:t>
            </a:r>
          </a:p>
          <a:p>
            <a:pPr lvl="2"/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kumimoji="1" lang="en-US" altLang="zh-TW" dirty="0" smtClean="0"/>
              <a:t>:	Neutral</a:t>
            </a:r>
          </a:p>
          <a:p>
            <a:pPr lvl="2"/>
            <a:r>
              <a:rPr kumimoji="1" lang="en-US" altLang="zh-TW" dirty="0" smtClean="0">
                <a:solidFill>
                  <a:srgbClr val="FF0000"/>
                </a:solidFill>
              </a:rPr>
              <a:t>Red</a:t>
            </a:r>
            <a:r>
              <a:rPr kumimoji="1" lang="en-US" altLang="zh-TW" dirty="0" smtClean="0"/>
              <a:t>:	Negative (From student’s perspective)</a:t>
            </a:r>
          </a:p>
        </p:txBody>
      </p:sp>
    </p:spTree>
    <p:extLst>
      <p:ext uri="{BB962C8B-B14F-4D97-AF65-F5344CB8AC3E}">
        <p14:creationId xmlns:p14="http://schemas.microsoft.com/office/powerpoint/2010/main" val="329309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 descr="給分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r="50348" b="4396"/>
          <a:stretch/>
        </p:blipFill>
        <p:spPr>
          <a:xfrm>
            <a:off x="450273" y="-370850"/>
            <a:ext cx="8035635" cy="73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6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Feature-centered Word Networks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775" y="1526076"/>
            <a:ext cx="7662864" cy="4997106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Opacity of Edges</a:t>
            </a:r>
          </a:p>
          <a:p>
            <a:pPr lvl="1"/>
            <a:r>
              <a:rPr kumimoji="1" lang="en-US" altLang="zh-TW" dirty="0"/>
              <a:t>Normalized distances between </a:t>
            </a:r>
            <a:r>
              <a:rPr kumimoji="1" lang="en-US" altLang="zh-TW" dirty="0">
                <a:solidFill>
                  <a:srgbClr val="475A8D"/>
                </a:solidFill>
              </a:rPr>
              <a:t>Feature</a:t>
            </a:r>
            <a:r>
              <a:rPr kumimoji="1" lang="en-US" altLang="zh-TW" dirty="0"/>
              <a:t> and the </a:t>
            </a:r>
            <a:r>
              <a:rPr kumimoji="1" lang="en-US" altLang="zh-TW" dirty="0">
                <a:solidFill>
                  <a:srgbClr val="475A8D"/>
                </a:solidFill>
              </a:rPr>
              <a:t>Descriptive words</a:t>
            </a:r>
            <a:r>
              <a:rPr kumimoji="1" lang="en-US" altLang="zh-TW" dirty="0"/>
              <a:t>.</a:t>
            </a:r>
          </a:p>
          <a:p>
            <a:r>
              <a:rPr kumimoji="1" lang="en-US" altLang="zh-TW" dirty="0" smtClean="0"/>
              <a:t>Width of </a:t>
            </a:r>
            <a:r>
              <a:rPr kumimoji="1" lang="en-US" altLang="zh-TW" dirty="0"/>
              <a:t>Node’s Border</a:t>
            </a:r>
          </a:p>
          <a:p>
            <a:pPr lvl="1"/>
            <a:r>
              <a:rPr kumimoji="1" lang="en-US" altLang="zh-TW" dirty="0" smtClean="0"/>
              <a:t>Words with </a:t>
            </a:r>
            <a:r>
              <a:rPr kumimoji="1" lang="en-US" altLang="zh-TW" dirty="0" smtClean="0">
                <a:solidFill>
                  <a:schemeClr val="accent6"/>
                </a:solidFill>
              </a:rPr>
              <a:t>greater</a:t>
            </a:r>
            <a:r>
              <a:rPr kumimoji="1" lang="en-US" altLang="zh-TW" dirty="0" smtClean="0"/>
              <a:t> frequency have </a:t>
            </a:r>
            <a:r>
              <a:rPr kumimoji="1" lang="en-US" altLang="zh-TW" dirty="0" smtClean="0">
                <a:solidFill>
                  <a:srgbClr val="475A8D"/>
                </a:solidFill>
              </a:rPr>
              <a:t>bolder</a:t>
            </a:r>
            <a:r>
              <a:rPr kumimoji="1" lang="en-US" altLang="zh-TW" dirty="0" smtClean="0"/>
              <a:t> borders.</a:t>
            </a:r>
          </a:p>
          <a:p>
            <a:r>
              <a:rPr kumimoji="1" lang="en-US" altLang="zh-TW" dirty="0" smtClean="0"/>
              <a:t>Color </a:t>
            </a:r>
            <a:r>
              <a:rPr kumimoji="1" lang="en-US" altLang="zh-TW" dirty="0"/>
              <a:t>of Node’s Border</a:t>
            </a:r>
          </a:p>
          <a:p>
            <a:pPr lvl="1"/>
            <a:r>
              <a:rPr kumimoji="1" lang="en-US" altLang="zh-TW" dirty="0" smtClean="0"/>
              <a:t>Feature</a:t>
            </a:r>
            <a:endParaRPr kumimoji="1" lang="zh-TW" altLang="en-US" dirty="0"/>
          </a:p>
          <a:p>
            <a:pPr lvl="2"/>
            <a:r>
              <a:rPr kumimoji="1" lang="en-US" altLang="zh-TW" dirty="0">
                <a:solidFill>
                  <a:srgbClr val="660066"/>
                </a:solidFill>
              </a:rPr>
              <a:t>Purple</a:t>
            </a:r>
          </a:p>
          <a:p>
            <a:pPr lvl="1"/>
            <a:r>
              <a:rPr kumimoji="1" lang="en-US" altLang="zh-TW" dirty="0"/>
              <a:t>Descriptive words</a:t>
            </a:r>
          </a:p>
          <a:p>
            <a:pPr lvl="2"/>
            <a:r>
              <a:rPr kumimoji="1" lang="en-US" altLang="zh-TW" dirty="0">
                <a:solidFill>
                  <a:schemeClr val="accent4">
                    <a:lumMod val="75000"/>
                  </a:schemeClr>
                </a:solidFill>
              </a:rPr>
              <a:t>Green</a:t>
            </a:r>
            <a:r>
              <a:rPr kumimoji="1" lang="en-US" altLang="zh-TW" dirty="0"/>
              <a:t>:	Positive</a:t>
            </a:r>
          </a:p>
          <a:p>
            <a:pPr lvl="2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kumimoji="1" lang="en-US" altLang="zh-TW" dirty="0"/>
              <a:t>:	Neutral</a:t>
            </a:r>
          </a:p>
          <a:p>
            <a:pPr lvl="2"/>
            <a:r>
              <a:rPr kumimoji="1" lang="en-US" altLang="zh-TW" dirty="0">
                <a:solidFill>
                  <a:srgbClr val="FF0000"/>
                </a:solidFill>
              </a:rPr>
              <a:t>Red</a:t>
            </a:r>
            <a:r>
              <a:rPr kumimoji="1" lang="en-US" altLang="zh-TW" dirty="0"/>
              <a:t>:	Negative (From student’s perspective)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94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上課</a:t>
            </a:r>
            <a:r>
              <a:rPr kumimoji="1" lang="en-US" altLang="zh-TW" dirty="0" smtClean="0"/>
              <a:t> Having Classes</a:t>
            </a:r>
            <a:endParaRPr kumimoji="1" lang="zh-TW" altLang="en-US" dirty="0"/>
          </a:p>
        </p:txBody>
      </p:sp>
      <p:pic>
        <p:nvPicPr>
          <p:cNvPr id="4" name="內容版面配置區 3" descr="上課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8" r="22368"/>
          <a:stretch>
            <a:fillRect/>
          </a:stretch>
        </p:blipFill>
        <p:spPr>
          <a:xfrm>
            <a:off x="-461817" y="1279942"/>
            <a:ext cx="9917544" cy="5839167"/>
          </a:xfrm>
        </p:spPr>
      </p:pic>
    </p:spTree>
    <p:extLst>
      <p:ext uri="{BB962C8B-B14F-4D97-AF65-F5344CB8AC3E}">
        <p14:creationId xmlns:p14="http://schemas.microsoft.com/office/powerpoint/2010/main" val="217070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負擔 </a:t>
            </a:r>
            <a:r>
              <a:rPr kumimoji="1" lang="en-US" altLang="zh-TW" dirty="0"/>
              <a:t>Load and Effort</a:t>
            </a:r>
            <a:endParaRPr kumimoji="1" lang="zh-TW" altLang="en-US" dirty="0"/>
          </a:p>
        </p:txBody>
      </p:sp>
      <p:pic>
        <p:nvPicPr>
          <p:cNvPr id="4" name="內容版面配置區 3" descr="負擔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8" r="22368"/>
          <a:stretch>
            <a:fillRect/>
          </a:stretch>
        </p:blipFill>
        <p:spPr>
          <a:xfrm>
            <a:off x="-542636" y="991764"/>
            <a:ext cx="10194636" cy="6001662"/>
          </a:xfrm>
        </p:spPr>
      </p:pic>
    </p:spTree>
    <p:extLst>
      <p:ext uri="{BB962C8B-B14F-4D97-AF65-F5344CB8AC3E}">
        <p14:creationId xmlns:p14="http://schemas.microsoft.com/office/powerpoint/2010/main" val="368421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老師</a:t>
            </a:r>
            <a:r>
              <a:rPr kumimoji="1" lang="en-US" altLang="zh-TW" dirty="0" smtClean="0"/>
              <a:t> Teacher</a:t>
            </a:r>
            <a:endParaRPr kumimoji="1" lang="zh-TW" altLang="en-US" dirty="0"/>
          </a:p>
        </p:txBody>
      </p:sp>
      <p:pic>
        <p:nvPicPr>
          <p:cNvPr id="4" name="內容版面配置區 3" descr="老師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5" r="31675"/>
          <a:stretch/>
        </p:blipFill>
        <p:spPr>
          <a:xfrm>
            <a:off x="1107643" y="1062038"/>
            <a:ext cx="6807200" cy="6043612"/>
          </a:xfrm>
        </p:spPr>
      </p:pic>
    </p:spTree>
    <p:extLst>
      <p:ext uri="{BB962C8B-B14F-4D97-AF65-F5344CB8AC3E}">
        <p14:creationId xmlns:p14="http://schemas.microsoft.com/office/powerpoint/2010/main" val="122180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典雅色系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創世紀.thmx</Template>
  <TotalTime>178</TotalTime>
  <Words>163</Words>
  <Application>Microsoft Macintosh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Genesis</vt:lpstr>
      <vt:lpstr>Word Network of Course Reviews</vt:lpstr>
      <vt:lpstr>Agenda</vt:lpstr>
      <vt:lpstr>Training Dataset</vt:lpstr>
      <vt:lpstr>Verb-Feature Network</vt:lpstr>
      <vt:lpstr>PowerPoint 簡報</vt:lpstr>
      <vt:lpstr>Feature-centered Word Networks</vt:lpstr>
      <vt:lpstr>上課 Having Classes</vt:lpstr>
      <vt:lpstr>負擔 Load and Effort</vt:lpstr>
      <vt:lpstr>老師 Teacher</vt:lpstr>
      <vt:lpstr>評價 Thoughts</vt:lpstr>
      <vt:lpstr>Word Cloud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Network of Course Reviews</dc:title>
  <dc:creator>Toby Liu</dc:creator>
  <cp:lastModifiedBy>Toby Liu</cp:lastModifiedBy>
  <cp:revision>12</cp:revision>
  <dcterms:created xsi:type="dcterms:W3CDTF">2016-09-26T05:52:18Z</dcterms:created>
  <dcterms:modified xsi:type="dcterms:W3CDTF">2016-09-26T08:51:00Z</dcterms:modified>
</cp:coreProperties>
</file>