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73" r:id="rId4"/>
    <p:sldId id="285" r:id="rId5"/>
    <p:sldId id="25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>
      <p:cViewPr>
        <p:scale>
          <a:sx n="108" d="100"/>
          <a:sy n="108" d="100"/>
        </p:scale>
        <p:origin x="2320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A653-CF6B-9E46-8F0B-123E097C9839}" type="datetimeFigureOut">
              <a:rPr kumimoji="1" lang="zh-CN" altLang="en-US" smtClean="0"/>
              <a:t>17/2/8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8EC3-3F66-344A-9824-C96971DCB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09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8EC3-3F66-344A-9824-C96971DCB0C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00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8EC3-3F66-344A-9824-C96971DCB0C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8EC3-3F66-344A-9824-C96971DCB0C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27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78EC3-3F66-344A-9824-C96971DCB0C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B24B-5C36-42E3-A61B-CA8AA268C0DA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3681-08D9-46E0-B211-3DAA9103AAE0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1530828"/>
            <a:ext cx="7772400" cy="1470025"/>
          </a:xfrm>
        </p:spPr>
        <p:txBody>
          <a:bodyPr/>
          <a:lstStyle/>
          <a:p>
            <a:r>
              <a:rPr kumimoji="1" lang="en-US" altLang="zh-CN" dirty="0" smtClean="0"/>
              <a:t>ANN - Lab 2</a:t>
            </a:r>
            <a:endParaRPr kumimoji="1"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043608" y="3356992"/>
            <a:ext cx="591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sv-SE" sz="2000" dirty="0" smtClean="0">
                <a:sym typeface="Wingdings" panose="05000000000000000000" pitchFamily="2" charset="2"/>
              </a:rPr>
              <a:t>			</a:t>
            </a:r>
            <a:r>
              <a:rPr lang="en-US" altLang="sv-SE" sz="2000" dirty="0" err="1" smtClean="0">
                <a:sym typeface="Wingdings" panose="05000000000000000000" pitchFamily="2" charset="2"/>
              </a:rPr>
              <a:t>Tianxiao</a:t>
            </a:r>
            <a:r>
              <a:rPr lang="en-US" altLang="sv-SE" sz="2000" dirty="0" smtClean="0">
                <a:sym typeface="Wingdings" panose="05000000000000000000" pitchFamily="2" charset="2"/>
              </a:rPr>
              <a:t> Zhao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sv-SE" sz="2000" dirty="0" smtClean="0">
                <a:sym typeface="Wingdings" panose="05000000000000000000" pitchFamily="2" charset="2"/>
              </a:rPr>
              <a:t>                                                   </a:t>
            </a:r>
            <a:r>
              <a:rPr lang="en-US" altLang="sv-SE" sz="2000" dirty="0" err="1" smtClean="0">
                <a:sym typeface="Wingdings" panose="05000000000000000000" pitchFamily="2" charset="2"/>
              </a:rPr>
              <a:t>Suping</a:t>
            </a:r>
            <a:r>
              <a:rPr lang="en-US" altLang="sv-SE" sz="2000" dirty="0" smtClean="0">
                <a:sym typeface="Wingdings" panose="05000000000000000000" pitchFamily="2" charset="2"/>
              </a:rPr>
              <a:t> Shi	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475656" y="4653136"/>
            <a:ext cx="591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en-US" altLang="sv-SE" dirty="0" smtClean="0">
                <a:sym typeface="Wingdings" panose="05000000000000000000" pitchFamily="2" charset="2"/>
              </a:rPr>
              <a:t>     Feb 8th,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7824706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Self </a:t>
            </a:r>
            <a:r>
              <a:rPr lang="sv-SE" sz="3200" dirty="0" err="1" smtClean="0"/>
              <a:t>Organization</a:t>
            </a:r>
            <a:endParaRPr lang="sv-SE" sz="3200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 err="1" smtClean="0"/>
              <a:t>Competitive</a:t>
            </a:r>
            <a:r>
              <a:rPr lang="sv-SE" sz="2000" dirty="0" smtClean="0"/>
              <a:t> Learning: </a:t>
            </a:r>
            <a:r>
              <a:rPr lang="sv-SE" sz="2000" dirty="0" err="1" smtClean="0"/>
              <a:t>only</a:t>
            </a:r>
            <a:r>
              <a:rPr lang="sv-SE" sz="2000" dirty="0" smtClean="0"/>
              <a:t> positions </a:t>
            </a:r>
            <a:r>
              <a:rPr lang="sv-SE" sz="2000" dirty="0" err="1" smtClean="0"/>
              <a:t>of</a:t>
            </a:r>
            <a:r>
              <a:rPr lang="sv-SE" sz="2000" dirty="0" smtClean="0"/>
              <a:t> RBF </a:t>
            </a:r>
            <a:r>
              <a:rPr lang="sv-SE" sz="2000" dirty="0" err="1" smtClean="0"/>
              <a:t>units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adjustable</a:t>
            </a:r>
            <a:endParaRPr lang="sv-S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 err="1" smtClean="0"/>
              <a:t>Expectation</a:t>
            </a:r>
            <a:r>
              <a:rPr lang="sv-SE" sz="2000" dirty="0" smtClean="0"/>
              <a:t> </a:t>
            </a:r>
            <a:r>
              <a:rPr lang="sv-SE" sz="2000" dirty="0" err="1" smtClean="0"/>
              <a:t>Maximization</a:t>
            </a:r>
            <a:r>
              <a:rPr lang="sv-SE" sz="2000" dirty="0" smtClean="0"/>
              <a:t>: positions and </a:t>
            </a:r>
            <a:r>
              <a:rPr lang="sv-SE" sz="2000" dirty="0" err="1" smtClean="0"/>
              <a:t>widths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units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adjustable</a:t>
            </a:r>
            <a:endParaRPr lang="sv-S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2000" dirty="0"/>
          </a:p>
          <a:p>
            <a:pPr>
              <a:lnSpc>
                <a:spcPct val="150000"/>
              </a:lnSpc>
            </a:pPr>
            <a:endParaRPr lang="sv-S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 err="1" smtClean="0"/>
              <a:t>Single</a:t>
            </a:r>
            <a:r>
              <a:rPr lang="sv-SE" sz="2000" dirty="0" smtClean="0"/>
              <a:t> </a:t>
            </a:r>
            <a:r>
              <a:rPr lang="sv-SE" sz="2000" dirty="0" err="1" smtClean="0"/>
              <a:t>winner</a:t>
            </a:r>
            <a:r>
              <a:rPr lang="sv-SE" sz="2000" dirty="0" smtClean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 smtClean="0"/>
              <a:t> = 1 : ONLY </a:t>
            </a:r>
            <a:r>
              <a:rPr lang="sv-SE" sz="2000" dirty="0" err="1" smtClean="0"/>
              <a:t>update</a:t>
            </a:r>
            <a:r>
              <a:rPr lang="sv-SE" sz="2000" dirty="0" smtClean="0"/>
              <a:t> the </a:t>
            </a:r>
            <a:r>
              <a:rPr lang="sv-SE" sz="2000" dirty="0" err="1" smtClean="0"/>
              <a:t>winning</a:t>
            </a:r>
            <a:r>
              <a:rPr lang="sv-SE" sz="2000" dirty="0" smtClean="0"/>
              <a:t> </a:t>
            </a:r>
            <a:r>
              <a:rPr lang="sv-SE" sz="2000" dirty="0" err="1" smtClean="0"/>
              <a:t>unit</a:t>
            </a:r>
            <a:r>
              <a:rPr lang="sv-SE" sz="2000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 smtClean="0"/>
              <a:t> = 0 : ALL </a:t>
            </a:r>
            <a:r>
              <a:rPr lang="sv-SE" sz="2000" dirty="0" err="1" smtClean="0"/>
              <a:t>nodes</a:t>
            </a:r>
            <a:r>
              <a:rPr lang="sv-SE" sz="2000" dirty="0" smtClean="0"/>
              <a:t> </a:t>
            </a:r>
            <a:r>
              <a:rPr lang="sv-SE" sz="2000" dirty="0" err="1" smtClean="0"/>
              <a:t>move</a:t>
            </a:r>
            <a:r>
              <a:rPr lang="sv-SE" sz="2000" dirty="0"/>
              <a:t>;</a:t>
            </a:r>
            <a:endParaRPr lang="sv-S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493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sv-SE" sz="3200" dirty="0" err="1" smtClean="0"/>
              <a:t>Competitive</a:t>
            </a:r>
            <a:r>
              <a:rPr lang="sv-SE" sz="3200" dirty="0" smtClean="0"/>
              <a:t> Learning</a:t>
            </a:r>
            <a:endParaRPr lang="sv-SE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39" y="1160748"/>
            <a:ext cx="4752528" cy="3564396"/>
          </a:xfrm>
        </p:spPr>
      </p:pic>
      <p:sp>
        <p:nvSpPr>
          <p:cNvPr id="6" name="TextBox 5"/>
          <p:cNvSpPr txBox="1"/>
          <p:nvPr/>
        </p:nvSpPr>
        <p:spPr>
          <a:xfrm>
            <a:off x="1451814" y="4851120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1</a:t>
            </a:r>
            <a:endParaRPr lang="sv-S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72" y="1160748"/>
            <a:ext cx="4752528" cy="3564396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5899325" y="4851120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103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sv-SE" sz="3200" dirty="0" err="1" smtClean="0"/>
              <a:t>Expectation</a:t>
            </a:r>
            <a:r>
              <a:rPr lang="sv-SE" sz="3200" dirty="0" smtClean="0"/>
              <a:t> </a:t>
            </a:r>
            <a:r>
              <a:rPr lang="sv-SE" sz="3200" dirty="0" err="1" smtClean="0"/>
              <a:t>Maximization</a:t>
            </a:r>
            <a:endParaRPr lang="sv-S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450642" y="4716236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1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4716236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0</a:t>
            </a:r>
            <a:endParaRPr lang="sv-S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93" y="1124744"/>
            <a:ext cx="4668693" cy="3501520"/>
          </a:xfr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18" y="1124744"/>
            <a:ext cx="4668694" cy="3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01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sv-SE" sz="3200" dirty="0" smtClean="0"/>
              <a:t>Winner-</a:t>
            </a:r>
            <a:r>
              <a:rPr lang="sv-SE" sz="3200" dirty="0" err="1" smtClean="0"/>
              <a:t>take</a:t>
            </a:r>
            <a:r>
              <a:rPr lang="sv-SE" sz="3200" dirty="0" smtClean="0"/>
              <a:t>-all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276872"/>
            <a:ext cx="7408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 smtClean="0"/>
              <a:t>Advantage</a:t>
            </a:r>
            <a:r>
              <a:rPr lang="sv-SE" dirty="0" smtClean="0"/>
              <a:t>: </a:t>
            </a:r>
            <a:r>
              <a:rPr lang="sv-SE" dirty="0" err="1" smtClean="0"/>
              <a:t>converge</a:t>
            </a:r>
            <a:r>
              <a:rPr lang="sv-SE" dirty="0" smtClean="0"/>
              <a:t> fast; </a:t>
            </a:r>
            <a:r>
              <a:rPr lang="sv-SE" dirty="0" err="1" smtClean="0"/>
              <a:t>better</a:t>
            </a:r>
            <a:r>
              <a:rPr lang="sv-SE" dirty="0" smtClean="0"/>
              <a:t> </a:t>
            </a:r>
            <a:r>
              <a:rPr lang="sv-SE" dirty="0" err="1" smtClean="0"/>
              <a:t>generalization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Problem: </a:t>
            </a:r>
            <a:r>
              <a:rPr lang="sv-SE" dirty="0" err="1" smtClean="0"/>
              <a:t>dead-unit</a:t>
            </a:r>
            <a:r>
              <a:rPr lang="sv-SE" dirty="0" smtClean="0"/>
              <a:t> problem:</a:t>
            </a:r>
          </a:p>
          <a:p>
            <a:pPr>
              <a:lnSpc>
                <a:spcPct val="150000"/>
              </a:lnSpc>
            </a:pPr>
            <a:r>
              <a:rPr lang="sv-SE" dirty="0" smtClean="0"/>
              <a:t>                       </a:t>
            </a:r>
            <a:r>
              <a:rPr lang="en-US" dirty="0" smtClean="0"/>
              <a:t>Prototype vectors far from actual data will never become better.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56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10" y="117013"/>
            <a:ext cx="3960000" cy="297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" y="128264"/>
            <a:ext cx="3960000" cy="297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2" y="3645024"/>
            <a:ext cx="3960000" cy="297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10" y="3645024"/>
            <a:ext cx="3960000" cy="297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22911" y="3244334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1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5960499" y="3212068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Singlewinner</a:t>
            </a:r>
            <a:r>
              <a:rPr lang="sv-SE" dirty="0" smtClean="0"/>
              <a:t> = 0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4269127" y="1124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CL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4281825" y="51300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EM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4022940" y="32443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Units</a:t>
            </a:r>
            <a:r>
              <a:rPr lang="sv-SE" dirty="0" smtClean="0"/>
              <a:t> = 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60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Function approximation for noisy data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25725" y="4101384"/>
            <a:ext cx="444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>
                <a:sym typeface="Wingdings" panose="05000000000000000000" pitchFamily="2" charset="2"/>
              </a:rPr>
              <a:t>Units</a:t>
            </a:r>
            <a:r>
              <a:rPr lang="sv-SE" dirty="0" smtClean="0">
                <a:sym typeface="Wingdings" panose="05000000000000000000" pitchFamily="2" charset="2"/>
              </a:rPr>
              <a:t> 20 -</a:t>
            </a:r>
            <a:r>
              <a:rPr lang="sv-SE" dirty="0" smtClean="0">
                <a:sym typeface="Wingdings"/>
              </a:rPr>
              <a:t>--&gt; 10: minor </a:t>
            </a:r>
            <a:r>
              <a:rPr lang="sv-SE" dirty="0" err="1" smtClean="0">
                <a:sym typeface="Wingdings"/>
              </a:rPr>
              <a:t>influence</a:t>
            </a:r>
            <a:r>
              <a:rPr lang="sv-SE" dirty="0" smtClean="0">
                <a:sym typeface="Wingdings"/>
              </a:rPr>
              <a:t> on </a:t>
            </a:r>
            <a:r>
              <a:rPr lang="sv-SE" dirty="0" err="1" smtClean="0">
                <a:sym typeface="Wingdings"/>
              </a:rPr>
              <a:t>error</a:t>
            </a:r>
            <a:endParaRPr lang="sv-SE" dirty="0" smtClean="0">
              <a:sym typeface="Wingding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>
                <a:sym typeface="Wingdings" panose="05000000000000000000" pitchFamily="2" charset="2"/>
              </a:rPr>
              <a:t>Units</a:t>
            </a:r>
            <a:r>
              <a:rPr lang="sv-SE" dirty="0" smtClean="0">
                <a:sym typeface="Wingdings" panose="05000000000000000000" pitchFamily="2" charset="2"/>
              </a:rPr>
              <a:t> 10 -</a:t>
            </a:r>
            <a:r>
              <a:rPr lang="sv-SE" dirty="0" smtClean="0">
                <a:sym typeface="Wingdings"/>
              </a:rPr>
              <a:t>--&gt; 5: </a:t>
            </a:r>
            <a:r>
              <a:rPr lang="sv-SE" dirty="0" err="1" smtClean="0">
                <a:sym typeface="Wingdings"/>
              </a:rPr>
              <a:t>error</a:t>
            </a:r>
            <a:r>
              <a:rPr lang="sv-SE" dirty="0" smtClean="0">
                <a:sym typeface="Wingdings"/>
              </a:rPr>
              <a:t> </a:t>
            </a:r>
            <a:r>
              <a:rPr lang="sv-SE" dirty="0" err="1" smtClean="0">
                <a:sym typeface="Wingdings"/>
              </a:rPr>
              <a:t>increases</a:t>
            </a:r>
            <a:endParaRPr lang="sv-SE" dirty="0" smtClean="0"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2" y="944455"/>
            <a:ext cx="4274205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25" y="944455"/>
            <a:ext cx="427420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2" y="3796504"/>
            <a:ext cx="4274205" cy="25200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801180" y="32797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20</a:t>
            </a:r>
            <a:endParaRPr lang="sv-SE" dirty="0"/>
          </a:p>
        </p:txBody>
      </p:sp>
      <p:sp>
        <p:nvSpPr>
          <p:cNvPr id="10" name="TextBox 5"/>
          <p:cNvSpPr txBox="1"/>
          <p:nvPr/>
        </p:nvSpPr>
        <p:spPr>
          <a:xfrm>
            <a:off x="1801179" y="613183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</a:t>
            </a:r>
            <a:r>
              <a:rPr lang="sv-SE" dirty="0"/>
              <a:t>1</a:t>
            </a:r>
            <a:r>
              <a:rPr lang="sv-SE" dirty="0" smtClean="0"/>
              <a:t>0</a:t>
            </a:r>
            <a:endParaRPr lang="sv-SE" dirty="0"/>
          </a:p>
        </p:txBody>
      </p:sp>
      <p:sp>
        <p:nvSpPr>
          <p:cNvPr id="11" name="TextBox 5"/>
          <p:cNvSpPr txBox="1"/>
          <p:nvPr/>
        </p:nvSpPr>
        <p:spPr>
          <a:xfrm>
            <a:off x="6228184" y="327978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32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Function approximation for noisy data - </a:t>
            </a:r>
            <a:r>
              <a:rPr lang="en-US" sz="2000" b="1" dirty="0" err="1" smtClean="0"/>
              <a:t>lowpass</a:t>
            </a:r>
            <a:r>
              <a:rPr lang="en-US" sz="2000" b="1" dirty="0" smtClean="0"/>
              <a:t> filter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60032" y="4149080"/>
            <a:ext cx="40679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smtClean="0">
                <a:sym typeface="Wingdings" panose="05000000000000000000" pitchFamily="2" charset="2"/>
              </a:rPr>
              <a:t>No </a:t>
            </a:r>
            <a:r>
              <a:rPr lang="sv-SE" dirty="0" err="1" smtClean="0">
                <a:sym typeface="Wingdings" panose="05000000000000000000" pitchFamily="2" charset="2"/>
              </a:rPr>
              <a:t>help</a:t>
            </a:r>
            <a:r>
              <a:rPr lang="sv-SE" dirty="0" smtClean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altLang="zh-CN" dirty="0" smtClean="0">
                <a:sym typeface="Wingdings" panose="05000000000000000000" pitchFamily="2" charset="2"/>
              </a:rPr>
              <a:t>C</a:t>
            </a:r>
            <a:r>
              <a:rPr lang="en-US" altLang="zh-CN" dirty="0" err="1" smtClean="0">
                <a:sym typeface="Wingdings" panose="05000000000000000000" pitchFamily="2" charset="2"/>
              </a:rPr>
              <a:t>ould</a:t>
            </a:r>
            <a:r>
              <a:rPr lang="en-US" altLang="zh-CN" dirty="0" smtClean="0">
                <a:sym typeface="Wingdings" panose="05000000000000000000" pitchFamily="2" charset="2"/>
              </a:rPr>
              <a:t> try different cutoff frequency</a:t>
            </a:r>
            <a:endParaRPr lang="sv-SE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smtClean="0">
                <a:sym typeface="Wingdings" panose="05000000000000000000" pitchFamily="2" charset="2"/>
              </a:rPr>
              <a:t>Not sure </a:t>
            </a:r>
            <a:r>
              <a:rPr lang="sv-SE" dirty="0" err="1" smtClean="0">
                <a:sym typeface="Wingdings" panose="05000000000000000000" pitchFamily="2" charset="2"/>
              </a:rPr>
              <a:t>where</a:t>
            </a:r>
            <a:r>
              <a:rPr lang="sv-SE" dirty="0" smtClean="0">
                <a:sym typeface="Wingdings" panose="05000000000000000000" pitchFamily="2" charset="2"/>
              </a:rPr>
              <a:t> the </a:t>
            </a:r>
            <a:r>
              <a:rPr lang="sv-SE" dirty="0" err="1" smtClean="0">
                <a:sym typeface="Wingdings" panose="05000000000000000000" pitchFamily="2" charset="2"/>
              </a:rPr>
              <a:t>noise</a:t>
            </a:r>
            <a:r>
              <a:rPr lang="sv-SE" dirty="0" smtClean="0">
                <a:sym typeface="Wingdings" panose="05000000000000000000" pitchFamily="2" charset="2"/>
              </a:rPr>
              <a:t> is </a:t>
            </a:r>
            <a:r>
              <a:rPr lang="sv-SE" dirty="0" err="1" smtClean="0">
                <a:sym typeface="Wingdings" panose="05000000000000000000" pitchFamily="2" charset="2"/>
              </a:rPr>
              <a:t>added</a:t>
            </a:r>
            <a:endParaRPr lang="sv-SE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smtClean="0">
                <a:sym typeface="Wingdings" panose="05000000000000000000" pitchFamily="2" charset="2"/>
              </a:rPr>
              <a:t>    (input or output or input + output)</a:t>
            </a:r>
          </a:p>
          <a:p>
            <a:pPr>
              <a:lnSpc>
                <a:spcPct val="150000"/>
              </a:lnSpc>
            </a:pPr>
            <a:endParaRPr lang="sv-SE" dirty="0" smtClean="0"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2" y="944455"/>
            <a:ext cx="4274205" cy="25200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801180" y="32797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20</a:t>
            </a:r>
            <a:endParaRPr lang="sv-S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75" y="944455"/>
            <a:ext cx="4274205" cy="2520000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5282954" y="3279789"/>
            <a:ext cx="293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20,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lowpass</a:t>
            </a:r>
            <a:r>
              <a:rPr lang="sv-SE" dirty="0" smtClean="0"/>
              <a:t> filter</a:t>
            </a:r>
            <a:endParaRPr lang="sv-SE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336"/>
            <a:ext cx="415622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sv-SE" sz="2000" b="1" dirty="0" smtClean="0"/>
              <a:t>The Lab is about...</a:t>
            </a:r>
            <a:r>
              <a:rPr lang="sv-SE" sz="2000" b="1" dirty="0" smtClean="0"/>
              <a:t> 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1396558" y="2060848"/>
            <a:ext cx="5918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Radial Basis Functions (RBFs)</a:t>
            </a: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Supervised learning of the network weights</a:t>
            </a: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Self-organized learning of the positions of RBF units</a:t>
            </a:r>
          </a:p>
          <a:p>
            <a:pPr marL="285750" marR="0" lvl="0" indent="-2857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sv-SE" dirty="0" smtClean="0">
                <a:sym typeface="Wingdings" panose="05000000000000000000" pitchFamily="2" charset="2"/>
              </a:rPr>
              <a:t>Its practical 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 Points</a:t>
            </a:r>
            <a:r>
              <a:rPr lang="sv-SE" sz="2000" b="1" dirty="0" smtClean="0"/>
              <a:t> 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1396558" y="1484784"/>
            <a:ext cx="5918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Supervised learning of network weights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Batch learning with least squares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Online learning with delta rule</a:t>
            </a: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RBF placement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Competitive learning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Expectation maximization</a:t>
            </a:r>
          </a:p>
          <a:p>
            <a:pPr marL="285750" indent="-285750" algn="l" fontAlgn="auto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sv-SE" dirty="0" smtClean="0">
                <a:sym typeface="Wingdings" panose="05000000000000000000" pitchFamily="2" charset="2"/>
              </a:rPr>
              <a:t>Function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8729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9536" y="17728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Choose units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2779" y="2852936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RBF placement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55776" y="3933056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Weight calculation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19536" y="500913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RBF network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>
            <a:off x="3517003" y="2142148"/>
            <a:ext cx="0" cy="7107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517000" y="3222268"/>
            <a:ext cx="0" cy="7107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517000" y="4302388"/>
            <a:ext cx="0" cy="7107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329199" y="3037602"/>
            <a:ext cx="6505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4478225" y="4117722"/>
            <a:ext cx="6505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80094" y="2772217"/>
            <a:ext cx="2321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Competitive learning or</a:t>
            </a:r>
          </a:p>
          <a:p>
            <a:r>
              <a:rPr kumimoji="1" lang="en-US" altLang="zh-CN" sz="1600" dirty="0" smtClean="0"/>
              <a:t>Expectation maximization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15569" y="3852337"/>
            <a:ext cx="271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Batchwise</a:t>
            </a:r>
            <a:r>
              <a:rPr kumimoji="1" lang="en-US" altLang="zh-CN" sz="1600" dirty="0" smtClean="0"/>
              <a:t> least squares or</a:t>
            </a:r>
          </a:p>
          <a:p>
            <a:r>
              <a:rPr kumimoji="1" lang="en-US" altLang="zh-CN" sz="1600" dirty="0" smtClean="0"/>
              <a:t>Online learning with delta rule</a:t>
            </a:r>
            <a:endParaRPr kumimoji="1" lang="zh-CN" altLang="en-US" sz="1600" dirty="0"/>
          </a:p>
        </p:txBody>
      </p:sp>
      <p:sp>
        <p:nvSpPr>
          <p:cNvPr id="18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it works...</a:t>
            </a:r>
            <a:endParaRPr lang="sv-S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424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 learning using least squares - sin(2x)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66096" y="41490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err="1" smtClean="0"/>
              <a:t>More</a:t>
            </a:r>
            <a:r>
              <a:rPr lang="sv-SE" dirty="0" smtClean="0"/>
              <a:t> RBF </a:t>
            </a:r>
            <a:r>
              <a:rPr lang="sv-SE" dirty="0" err="1" smtClean="0"/>
              <a:t>units</a:t>
            </a:r>
            <a:r>
              <a:rPr lang="sv-SE" dirty="0" smtClean="0"/>
              <a:t> -</a:t>
            </a:r>
            <a:r>
              <a:rPr lang="sv-SE" dirty="0" smtClean="0">
                <a:sym typeface="Wingdings" panose="05000000000000000000" pitchFamily="2" charset="2"/>
              </a:rPr>
              <a:t>--&gt; </a:t>
            </a:r>
            <a:r>
              <a:rPr lang="sv-SE" dirty="0" err="1" smtClean="0">
                <a:sym typeface="Wingdings" panose="05000000000000000000" pitchFamily="2" charset="2"/>
              </a:rPr>
              <a:t>smaller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residual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values</a:t>
            </a:r>
            <a:endParaRPr lang="sv-SE" dirty="0" smtClean="0">
              <a:sym typeface="Wingdings" panose="05000000000000000000" pitchFamily="2" charset="2"/>
            </a:endParaRP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0" y="3737012"/>
            <a:ext cx="3655995" cy="2741997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707033"/>
            <a:ext cx="3586692" cy="2690019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0" y="692696"/>
            <a:ext cx="3605808" cy="2704356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835696" y="339705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Residual</a:t>
            </a:r>
            <a:r>
              <a:rPr lang="sv-SE" sz="1200" dirty="0" smtClean="0"/>
              <a:t> &lt; 0.1</a:t>
            </a:r>
            <a:endParaRPr lang="sv-SE" sz="1200" dirty="0"/>
          </a:p>
        </p:txBody>
      </p:sp>
      <p:sp>
        <p:nvSpPr>
          <p:cNvPr id="17" name="TextBox 7"/>
          <p:cNvSpPr txBox="1"/>
          <p:nvPr/>
        </p:nvSpPr>
        <p:spPr>
          <a:xfrm>
            <a:off x="5753279" y="34600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Residual</a:t>
            </a:r>
            <a:r>
              <a:rPr lang="sv-SE" sz="1200" dirty="0" smtClean="0"/>
              <a:t> &lt; 0.01</a:t>
            </a:r>
            <a:endParaRPr lang="sv-SE" sz="1200" dirty="0"/>
          </a:p>
        </p:txBody>
      </p:sp>
      <p:sp>
        <p:nvSpPr>
          <p:cNvPr id="18" name="TextBox 8"/>
          <p:cNvSpPr txBox="1"/>
          <p:nvPr/>
        </p:nvSpPr>
        <p:spPr>
          <a:xfrm>
            <a:off x="1746761" y="634050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Residual</a:t>
            </a:r>
            <a:r>
              <a:rPr lang="sv-SE" sz="1200" dirty="0" smtClean="0"/>
              <a:t> &lt; 0.001</a:t>
            </a:r>
            <a:endParaRPr lang="sv-S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 learning using least squares - sin(2x)</a:t>
            </a:r>
            <a:endParaRPr lang="sv-SE" sz="2000" b="1" dirty="0" smtClean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836712"/>
            <a:ext cx="4037856" cy="3028392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84" y="836712"/>
            <a:ext cx="3989851" cy="2992388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2521"/>
              </p:ext>
            </p:extLst>
          </p:nvPr>
        </p:nvGraphicFramePr>
        <p:xfrm>
          <a:off x="1052331" y="4361024"/>
          <a:ext cx="520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218"/>
                <a:gridCol w="900638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34754"/>
              </p:ext>
            </p:extLst>
          </p:nvPr>
        </p:nvGraphicFramePr>
        <p:xfrm>
          <a:off x="1043609" y="521840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6.20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69392" y="43257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= 0.6006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28115" y="5201159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0.3844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3609" y="398317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nits = 5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43608" y="483904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nits = 6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5652120" y="1772816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196369" y="1782864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6732240" y="1772816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287922" y="1782864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7809824" y="1772816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5111184" y="1772816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1001408" y="1774491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3754656" y="1794587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1674647" y="1792913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2379946" y="1802962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041223" y="1784539"/>
            <a:ext cx="0" cy="30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"/>
          <p:cNvSpPr txBox="1"/>
          <p:nvPr/>
        </p:nvSpPr>
        <p:spPr>
          <a:xfrm>
            <a:off x="1001408" y="584852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err="1"/>
              <a:t>u</a:t>
            </a:r>
            <a:r>
              <a:rPr lang="sv-SE" dirty="0" err="1" smtClean="0"/>
              <a:t>nits</a:t>
            </a:r>
            <a:r>
              <a:rPr lang="sv-SE" dirty="0" smtClean="0"/>
              <a:t> = 5  ---&gt;  </a:t>
            </a:r>
            <a:r>
              <a:rPr lang="sv-SE" dirty="0" err="1" smtClean="0"/>
              <a:t>means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RBFs</a:t>
            </a:r>
            <a:r>
              <a:rPr lang="sv-SE" dirty="0" smtClean="0"/>
              <a:t> </a:t>
            </a:r>
            <a:r>
              <a:rPr lang="sv-SE" dirty="0" err="1" smtClean="0"/>
              <a:t>close</a:t>
            </a:r>
            <a:r>
              <a:rPr lang="sv-SE" dirty="0" smtClean="0"/>
              <a:t> to </a:t>
            </a:r>
            <a:r>
              <a:rPr lang="sv-SE" dirty="0" err="1" smtClean="0"/>
              <a:t>zero-crossings</a:t>
            </a: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altLang="zh-CN" dirty="0" err="1"/>
              <a:t>units</a:t>
            </a:r>
            <a:r>
              <a:rPr lang="sv-SE" altLang="zh-CN" dirty="0"/>
              <a:t> = </a:t>
            </a:r>
            <a:r>
              <a:rPr lang="sv-SE" altLang="zh-CN" dirty="0" smtClean="0"/>
              <a:t>6  </a:t>
            </a:r>
            <a:r>
              <a:rPr lang="sv-SE" altLang="zh-CN" dirty="0"/>
              <a:t>---&gt;  </a:t>
            </a:r>
            <a:r>
              <a:rPr lang="sv-SE" altLang="zh-CN" dirty="0" err="1"/>
              <a:t>means</a:t>
            </a:r>
            <a:r>
              <a:rPr lang="sv-SE" altLang="zh-CN" dirty="0"/>
              <a:t> </a:t>
            </a:r>
            <a:r>
              <a:rPr lang="sv-SE" altLang="zh-CN" dirty="0" err="1"/>
              <a:t>of</a:t>
            </a:r>
            <a:r>
              <a:rPr lang="sv-SE" altLang="zh-CN" dirty="0"/>
              <a:t> </a:t>
            </a:r>
            <a:r>
              <a:rPr lang="sv-SE" altLang="zh-CN" dirty="0" err="1"/>
              <a:t>RBFs</a:t>
            </a:r>
            <a:r>
              <a:rPr lang="sv-SE" altLang="zh-CN" dirty="0"/>
              <a:t> </a:t>
            </a:r>
            <a:r>
              <a:rPr lang="sv-SE" altLang="zh-CN" dirty="0" err="1"/>
              <a:t>close</a:t>
            </a:r>
            <a:r>
              <a:rPr lang="sv-SE" altLang="zh-CN" dirty="0"/>
              <a:t> to </a:t>
            </a:r>
            <a:r>
              <a:rPr lang="sv-SE" altLang="zh-CN" dirty="0" err="1" smtClean="0"/>
              <a:t>peaks</a:t>
            </a:r>
            <a:r>
              <a:rPr lang="sv-SE" altLang="zh-CN" dirty="0" smtClean="0"/>
              <a:t> or </a:t>
            </a:r>
            <a:r>
              <a:rPr lang="sv-SE" altLang="zh-CN" dirty="0" err="1" smtClean="0"/>
              <a:t>valleys</a:t>
            </a:r>
            <a:endParaRPr lang="sv-SE" altLang="zh-CN" dirty="0"/>
          </a:p>
        </p:txBody>
      </p:sp>
    </p:spTree>
    <p:extLst>
      <p:ext uri="{BB962C8B-B14F-4D97-AF65-F5344CB8AC3E}">
        <p14:creationId xmlns:p14="http://schemas.microsoft.com/office/powerpoint/2010/main" val="11055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 learning using least squares - square(2x)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4492847"/>
            <a:ext cx="82089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/>
              <a:t>More</a:t>
            </a:r>
            <a:r>
              <a:rPr lang="sv-SE" dirty="0" smtClean="0"/>
              <a:t> RBF </a:t>
            </a:r>
            <a:r>
              <a:rPr lang="sv-SE" dirty="0" err="1" smtClean="0"/>
              <a:t>units</a:t>
            </a:r>
            <a:r>
              <a:rPr lang="sv-SE" dirty="0" smtClean="0"/>
              <a:t> -</a:t>
            </a:r>
            <a:r>
              <a:rPr lang="sv-SE" dirty="0" smtClean="0">
                <a:sym typeface="Wingdings" panose="05000000000000000000" pitchFamily="2" charset="2"/>
              </a:rPr>
              <a:t>--&gt; </a:t>
            </a:r>
            <a:r>
              <a:rPr lang="sv-SE" dirty="0" err="1" smtClean="0">
                <a:sym typeface="Wingdings" panose="05000000000000000000" pitchFamily="2" charset="2"/>
              </a:rPr>
              <a:t>smaller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residual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values</a:t>
            </a:r>
            <a:endParaRPr lang="sv-SE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>
                <a:sym typeface="Wingdings" panose="05000000000000000000" pitchFamily="2" charset="2"/>
              </a:rPr>
              <a:t>Takes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more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units</a:t>
            </a:r>
            <a:r>
              <a:rPr lang="sv-SE" dirty="0" smtClean="0">
                <a:sym typeface="Wingdings" panose="05000000000000000000" pitchFamily="2" charset="2"/>
              </a:rPr>
              <a:t> to </a:t>
            </a:r>
            <a:r>
              <a:rPr lang="sv-SE" dirty="0" err="1" smtClean="0">
                <a:sym typeface="Wingdings" panose="05000000000000000000" pitchFamily="2" charset="2"/>
              </a:rPr>
              <a:t>achieve</a:t>
            </a:r>
            <a:r>
              <a:rPr lang="sv-SE" dirty="0" smtClean="0">
                <a:sym typeface="Wingdings" panose="05000000000000000000" pitchFamily="2" charset="2"/>
              </a:rPr>
              <a:t> the same </a:t>
            </a:r>
            <a:r>
              <a:rPr lang="sv-SE" dirty="0" err="1" smtClean="0">
                <a:sym typeface="Wingdings" panose="05000000000000000000" pitchFamily="2" charset="2"/>
              </a:rPr>
              <a:t>accuracy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than</a:t>
            </a:r>
            <a:r>
              <a:rPr lang="sv-SE" dirty="0" smtClean="0">
                <a:sym typeface="Wingdings" panose="05000000000000000000" pitchFamily="2" charset="2"/>
              </a:rPr>
              <a:t> sin(2x)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1835696" y="380007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Residual</a:t>
            </a:r>
            <a:r>
              <a:rPr lang="sv-SE" sz="1200" dirty="0" smtClean="0"/>
              <a:t> &lt; 0.1</a:t>
            </a:r>
            <a:endParaRPr lang="sv-SE" sz="1200" dirty="0"/>
          </a:p>
        </p:txBody>
      </p:sp>
      <p:sp>
        <p:nvSpPr>
          <p:cNvPr id="17" name="TextBox 7"/>
          <p:cNvSpPr txBox="1"/>
          <p:nvPr/>
        </p:nvSpPr>
        <p:spPr>
          <a:xfrm>
            <a:off x="5227794" y="3794767"/>
            <a:ext cx="2419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Residual</a:t>
            </a:r>
            <a:r>
              <a:rPr lang="sv-SE" sz="1200" dirty="0" smtClean="0"/>
              <a:t> &lt; 0.01 &amp; </a:t>
            </a:r>
            <a:r>
              <a:rPr lang="sv-SE" sz="1200" dirty="0" err="1" smtClean="0"/>
              <a:t>Residual</a:t>
            </a:r>
            <a:r>
              <a:rPr lang="sv-SE" sz="1200" dirty="0" smtClean="0"/>
              <a:t> &lt; 0.001</a:t>
            </a:r>
            <a:endParaRPr lang="sv-SE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7" y="1110054"/>
            <a:ext cx="3604800" cy="270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55" y="1110054"/>
            <a:ext cx="3604800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Online learning using delta rule - s</a:t>
            </a:r>
            <a:r>
              <a:rPr lang="en-US" altLang="zh-CN" sz="2000" b="1" dirty="0" smtClean="0"/>
              <a:t>in</a:t>
            </a:r>
            <a:r>
              <a:rPr lang="en-US" sz="2000" b="1" dirty="0" smtClean="0"/>
              <a:t>(2x)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5840" y="4725144"/>
            <a:ext cx="75248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Eta</a:t>
            </a:r>
            <a:r>
              <a:rPr lang="sv-SE" dirty="0" smtClean="0"/>
              <a:t>: </a:t>
            </a:r>
            <a:r>
              <a:rPr lang="sv-SE" dirty="0" err="1" smtClean="0"/>
              <a:t>one</a:t>
            </a:r>
            <a:r>
              <a:rPr lang="sv-SE" dirty="0" smtClean="0"/>
              <a:t> for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threshold</a:t>
            </a:r>
            <a:r>
              <a:rPr lang="sv-SE" dirty="0" smtClean="0"/>
              <a:t> (</a:t>
            </a:r>
            <a:r>
              <a:rPr lang="sv-SE" dirty="0" err="1" smtClean="0"/>
              <a:t>Eta</a:t>
            </a:r>
            <a:r>
              <a:rPr lang="sv-SE" dirty="0" smtClean="0"/>
              <a:t> =0.0005 ), </a:t>
            </a:r>
            <a:r>
              <a:rPr lang="sv-SE" dirty="0" err="1" smtClean="0"/>
              <a:t>another</a:t>
            </a:r>
            <a:r>
              <a:rPr lang="sv-SE" dirty="0" smtClean="0"/>
              <a:t> for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above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(</a:t>
            </a:r>
            <a:r>
              <a:rPr lang="sv-SE" dirty="0" err="1" smtClean="0"/>
              <a:t>Eta</a:t>
            </a:r>
            <a:r>
              <a:rPr lang="sv-SE" dirty="0" smtClean="0"/>
              <a:t> = 1.5)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>
                <a:sym typeface="Wingdings" panose="05000000000000000000" pitchFamily="2" charset="2"/>
              </a:rPr>
              <a:t>u</a:t>
            </a:r>
            <a:r>
              <a:rPr lang="sv-SE" dirty="0" err="1" smtClean="0">
                <a:sym typeface="Wingdings" panose="05000000000000000000" pitchFamily="2" charset="2"/>
              </a:rPr>
              <a:t>nits</a:t>
            </a:r>
            <a:r>
              <a:rPr lang="sv-SE" dirty="0" smtClean="0">
                <a:sym typeface="Wingdings" panose="05000000000000000000" pitchFamily="2" charset="2"/>
              </a:rPr>
              <a:t> = 80, iterations = 10000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692696"/>
            <a:ext cx="7020272" cy="41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8" y="692696"/>
            <a:ext cx="7164288" cy="4223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82089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Online learning using delta rule – x^2</a:t>
            </a:r>
            <a:endParaRPr lang="sv-SE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5840" y="4725144"/>
            <a:ext cx="75248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Eta</a:t>
            </a:r>
            <a:r>
              <a:rPr lang="sv-SE" dirty="0" smtClean="0"/>
              <a:t>: </a:t>
            </a:r>
            <a:r>
              <a:rPr lang="sv-SE" dirty="0" err="1" smtClean="0"/>
              <a:t>one</a:t>
            </a:r>
            <a:r>
              <a:rPr lang="sv-SE" dirty="0" smtClean="0"/>
              <a:t> for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threshold</a:t>
            </a:r>
            <a:r>
              <a:rPr lang="sv-SE" dirty="0" smtClean="0"/>
              <a:t> (</a:t>
            </a:r>
            <a:r>
              <a:rPr lang="sv-SE" dirty="0" err="1" smtClean="0"/>
              <a:t>Eta</a:t>
            </a:r>
            <a:r>
              <a:rPr lang="sv-SE" dirty="0" smtClean="0"/>
              <a:t> =0.0005 ), </a:t>
            </a:r>
            <a:r>
              <a:rPr lang="sv-SE" dirty="0" err="1" smtClean="0"/>
              <a:t>another</a:t>
            </a:r>
            <a:r>
              <a:rPr lang="sv-SE" dirty="0" smtClean="0"/>
              <a:t> for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above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(</a:t>
            </a:r>
            <a:r>
              <a:rPr lang="sv-SE" dirty="0" err="1" smtClean="0"/>
              <a:t>Eta</a:t>
            </a:r>
            <a:r>
              <a:rPr lang="sv-SE" dirty="0" smtClean="0"/>
              <a:t> = 1.5)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sv-SE" dirty="0" err="1">
                <a:sym typeface="Wingdings" panose="05000000000000000000" pitchFamily="2" charset="2"/>
              </a:rPr>
              <a:t>u</a:t>
            </a:r>
            <a:r>
              <a:rPr lang="sv-SE" dirty="0" err="1" smtClean="0">
                <a:sym typeface="Wingdings" panose="05000000000000000000" pitchFamily="2" charset="2"/>
              </a:rPr>
              <a:t>nits</a:t>
            </a:r>
            <a:r>
              <a:rPr lang="sv-SE" dirty="0" smtClean="0">
                <a:sym typeface="Wingdings" panose="05000000000000000000" pitchFamily="2" charset="2"/>
              </a:rPr>
              <a:t> = 80, iterations = 10000</a:t>
            </a:r>
          </a:p>
        </p:txBody>
      </p:sp>
    </p:spTree>
    <p:extLst>
      <p:ext uri="{BB962C8B-B14F-4D97-AF65-F5344CB8AC3E}">
        <p14:creationId xmlns:p14="http://schemas.microsoft.com/office/powerpoint/2010/main" val="7133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453</Words>
  <Application>Microsoft Macintosh PowerPoint</Application>
  <PresentationFormat>全屏显示(4:3)</PresentationFormat>
  <Paragraphs>106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DengXian</vt:lpstr>
      <vt:lpstr>Wingdings</vt:lpstr>
      <vt:lpstr>宋体</vt:lpstr>
      <vt:lpstr>Arial</vt:lpstr>
      <vt:lpstr>Office Theme</vt:lpstr>
      <vt:lpstr>ANN - Lab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Competitive Learning</vt:lpstr>
      <vt:lpstr>Expectation Maximization</vt:lpstr>
      <vt:lpstr>Winner-take-all</vt:lpstr>
      <vt:lpstr>PowerPoint 演示文稿</vt:lpstr>
      <vt:lpstr>PowerPoint 演示文稿</vt:lpstr>
      <vt:lpstr>PowerPoint 演示文稿</vt:lpstr>
    </vt:vector>
  </TitlesOfParts>
  <Company>Kungliga Tekniska Högskolan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Junxun Luo</dc:creator>
  <cp:lastModifiedBy>Microsoft Office 用户</cp:lastModifiedBy>
  <cp:revision>129</cp:revision>
  <dcterms:created xsi:type="dcterms:W3CDTF">2017-01-24T14:40:00Z</dcterms:created>
  <dcterms:modified xsi:type="dcterms:W3CDTF">2017-02-08T10:40:11Z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