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F2F18A-F307-451A-BFDA-424F68E0C751}">
  <a:tblStyle styleId="{69F2F18A-F307-451A-BFDA-424F68E0C7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Master" Target="slideMasters/slideMaster1.xml"/><Relationship Id="rId19" Type="http://schemas.openxmlformats.org/officeDocument/2006/relationships/font" Target="fonts/Lato-boldItalic.fntdata"/><Relationship Id="rId6" Type="http://schemas.openxmlformats.org/officeDocument/2006/relationships/notesMaster" Target="notesMasters/notesMaster1.xml"/><Relationship Id="rId18"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9e653692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9e653692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9e653692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9e653692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9e653692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9e653692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9e653692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9e653692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 to Database Checkpoint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Difference Between NoSQL and 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NoSQL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NoSQL, which stands for "Not Only SQL," refers to a class of database management systems that differ from traditional relational databases (SQL databases) in terms of data model, scalability, and flexibility. NoSQL databases are designed to handle large volumes of unstructured or semi-structured data and provide high-performance, horizontal scalability, and flexible schemas.</a:t>
            </a:r>
            <a:endParaRPr/>
          </a:p>
          <a:p>
            <a:pPr indent="0" lvl="0" marL="0" rtl="0" algn="l">
              <a:spcBef>
                <a:spcPts val="1200"/>
              </a:spcBef>
              <a:spcAft>
                <a:spcPts val="1200"/>
              </a:spcAft>
              <a:buNone/>
            </a:pPr>
            <a:r>
              <a:rPr lang="en-GB"/>
              <a:t>A good example of a NoSQL database is MongoDB and we will be using that as the use case for the NoSQL database in this presentation.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MongoDB</a:t>
            </a:r>
            <a:endParaRPr/>
          </a:p>
        </p:txBody>
      </p:sp>
      <p:sp>
        <p:nvSpPr>
          <p:cNvPr id="99" name="Google Shape;99;p15"/>
          <p:cNvSpPr txBox="1"/>
          <p:nvPr>
            <p:ph idx="1" type="body"/>
          </p:nvPr>
        </p:nvSpPr>
        <p:spPr>
          <a:xfrm>
            <a:off x="729450" y="2078875"/>
            <a:ext cx="7688700" cy="262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MongoDB is a popular open-source NoSQL database management system that falls under the document-oriented database category. It provides a flexible and scalable solution for storing, retrieving, and managing data.</a:t>
            </a:r>
            <a:endParaRPr/>
          </a:p>
          <a:p>
            <a:pPr indent="0" lvl="0" marL="0" rtl="0" algn="l">
              <a:spcBef>
                <a:spcPts val="1200"/>
              </a:spcBef>
              <a:spcAft>
                <a:spcPts val="0"/>
              </a:spcAft>
              <a:buNone/>
            </a:pPr>
            <a:r>
              <a:rPr lang="en-GB"/>
              <a:t>Some key </a:t>
            </a:r>
            <a:r>
              <a:rPr lang="en-GB"/>
              <a:t>features</a:t>
            </a:r>
            <a:r>
              <a:rPr lang="en-GB"/>
              <a:t> of MongoDB include: </a:t>
            </a:r>
            <a:endParaRPr/>
          </a:p>
          <a:p>
            <a:pPr indent="0" lvl="0" marL="0" rtl="0" algn="l">
              <a:spcBef>
                <a:spcPts val="1200"/>
              </a:spcBef>
              <a:spcAft>
                <a:spcPts val="0"/>
              </a:spcAft>
              <a:buNone/>
            </a:pPr>
            <a:r>
              <a:rPr lang="en-GB"/>
              <a:t>Document data model: MongoDB stores data in flexible and self-describing JSON-like documents called BSON (Binary JSON). Documents can have varying structures, allowing for dynamic schemas and easy representation of complex data.</a:t>
            </a:r>
            <a:endParaRPr/>
          </a:p>
          <a:p>
            <a:pPr indent="0" lvl="0" marL="0" rtl="0" algn="l">
              <a:spcBef>
                <a:spcPts val="1200"/>
              </a:spcBef>
              <a:spcAft>
                <a:spcPts val="1200"/>
              </a:spcAft>
              <a:buNone/>
            </a:pPr>
            <a:r>
              <a:rPr lang="en-GB"/>
              <a:t>Scalability and Performance: MongoDB is designed to scale horizontally across multiple servers or nodes, allowing for high read and write throughput. It supports automatic sharding, which enables data distribution across the cluster for improved performance and capacity.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SQL</a:t>
            </a:r>
            <a:endParaRPr/>
          </a:p>
        </p:txBody>
      </p:sp>
      <p:sp>
        <p:nvSpPr>
          <p:cNvPr id="105" name="Google Shape;105;p16"/>
          <p:cNvSpPr txBox="1"/>
          <p:nvPr>
            <p:ph idx="1" type="body"/>
          </p:nvPr>
        </p:nvSpPr>
        <p:spPr>
          <a:xfrm>
            <a:off x="729450" y="2078875"/>
            <a:ext cx="7688700" cy="262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SQL, which stands for "Structured Query Language," is a programming language used for managing and manipulating relational databases. It provides a standardized way to interact with databases, define database schemas, query data, and perform various operations.</a:t>
            </a:r>
            <a:endParaRPr/>
          </a:p>
          <a:p>
            <a:pPr indent="0" lvl="0" marL="0" rtl="0" algn="l">
              <a:spcBef>
                <a:spcPts val="1200"/>
              </a:spcBef>
              <a:spcAft>
                <a:spcPts val="0"/>
              </a:spcAft>
              <a:buNone/>
            </a:pPr>
            <a:r>
              <a:rPr lang="en-GB"/>
              <a:t>Here are some key aspects of SQL:</a:t>
            </a:r>
            <a:endParaRPr/>
          </a:p>
          <a:p>
            <a:pPr indent="0" lvl="0" marL="0" rtl="0" algn="l">
              <a:spcBef>
                <a:spcPts val="1200"/>
              </a:spcBef>
              <a:spcAft>
                <a:spcPts val="0"/>
              </a:spcAft>
              <a:buNone/>
            </a:pPr>
            <a:r>
              <a:rPr lang="en-GB"/>
              <a:t>Relational databases: SQL is primarily used with relational database management systems (RDBMS), which organize data into tables with predefined schemas. Each table consists of rows (records) and columns (attributes), and SQL allows you to define, manipulate, and retrieve data from these tables</a:t>
            </a:r>
            <a:r>
              <a:rPr lang="en-GB"/>
              <a:t>.</a:t>
            </a:r>
            <a:endParaRPr/>
          </a:p>
          <a:p>
            <a:pPr indent="0" lvl="0" marL="0" rtl="0" algn="l">
              <a:spcBef>
                <a:spcPts val="1200"/>
              </a:spcBef>
              <a:spcAft>
                <a:spcPts val="1200"/>
              </a:spcAft>
              <a:buNone/>
            </a:pPr>
            <a:r>
              <a:rPr lang="en-GB"/>
              <a:t>Querying data: SQL provides a rich set of commands for querying data. The SELECT statement is used to retrieve data from one or more tables based on specific conditions. SQL allows you to filter, sort, aggregate, and join data from multiple tables to extract the desired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Differences between MongoDB and SQL</a:t>
            </a:r>
            <a:endParaRPr/>
          </a:p>
        </p:txBody>
      </p:sp>
      <p:graphicFrame>
        <p:nvGraphicFramePr>
          <p:cNvPr id="111" name="Google Shape;111;p17"/>
          <p:cNvGraphicFramePr/>
          <p:nvPr/>
        </p:nvGraphicFramePr>
        <p:xfrm>
          <a:off x="345625" y="1853850"/>
          <a:ext cx="3000000" cy="3000000"/>
        </p:xfrm>
        <a:graphic>
          <a:graphicData uri="http://schemas.openxmlformats.org/drawingml/2006/table">
            <a:tbl>
              <a:tblPr>
                <a:noFill/>
                <a:tableStyleId>{69F2F18A-F307-451A-BFDA-424F68E0C751}</a:tableStyleId>
              </a:tblPr>
              <a:tblGrid>
                <a:gridCol w="4228175"/>
                <a:gridCol w="4228175"/>
              </a:tblGrid>
              <a:tr h="165900">
                <a:tc>
                  <a:txBody>
                    <a:bodyPr/>
                    <a:lstStyle/>
                    <a:p>
                      <a:pPr indent="0" lvl="0" marL="0" rtl="0" algn="ctr">
                        <a:spcBef>
                          <a:spcPts val="0"/>
                        </a:spcBef>
                        <a:spcAft>
                          <a:spcPts val="0"/>
                        </a:spcAft>
                        <a:buNone/>
                      </a:pPr>
                      <a:r>
                        <a:rPr lang="en-GB"/>
                        <a:t>MongoDB</a:t>
                      </a:r>
                      <a:endParaRPr/>
                    </a:p>
                  </a:txBody>
                  <a:tcPr marT="91425" marB="91425" marR="91425" marL="91425"/>
                </a:tc>
                <a:tc>
                  <a:txBody>
                    <a:bodyPr/>
                    <a:lstStyle/>
                    <a:p>
                      <a:pPr indent="0" lvl="0" marL="0" rtl="0" algn="ctr">
                        <a:spcBef>
                          <a:spcPts val="0"/>
                        </a:spcBef>
                        <a:spcAft>
                          <a:spcPts val="0"/>
                        </a:spcAft>
                        <a:buNone/>
                      </a:pPr>
                      <a:r>
                        <a:rPr lang="en-GB"/>
                        <a:t>SQL</a:t>
                      </a:r>
                      <a:endParaRPr/>
                    </a:p>
                  </a:txBody>
                  <a:tcPr marT="91425" marB="91425" marR="91425" marL="91425"/>
                </a:tc>
              </a:tr>
              <a:tr h="593375">
                <a:tc>
                  <a:txBody>
                    <a:bodyPr/>
                    <a:lstStyle/>
                    <a:p>
                      <a:pPr indent="0" lvl="0" marL="0" rtl="0" algn="l">
                        <a:spcBef>
                          <a:spcPts val="0"/>
                        </a:spcBef>
                        <a:spcAft>
                          <a:spcPts val="0"/>
                        </a:spcAft>
                        <a:buNone/>
                      </a:pPr>
                      <a:r>
                        <a:rPr lang="en-GB" sz="1000"/>
                        <a:t>Data is stored in JSON-like documents (BSON) that can have varying structures within a collection. There are no predefined schemas or relationships between documents.</a:t>
                      </a:r>
                      <a:endParaRPr sz="1000"/>
                    </a:p>
                  </a:txBody>
                  <a:tcPr marT="91425" marB="91425" marR="91425" marL="91425"/>
                </a:tc>
                <a:tc>
                  <a:txBody>
                    <a:bodyPr/>
                    <a:lstStyle/>
                    <a:p>
                      <a:pPr indent="0" lvl="0" marL="0" rtl="0" algn="l">
                        <a:spcBef>
                          <a:spcPts val="0"/>
                        </a:spcBef>
                        <a:spcAft>
                          <a:spcPts val="0"/>
                        </a:spcAft>
                        <a:buNone/>
                      </a:pPr>
                      <a:r>
                        <a:rPr lang="en-GB" sz="1000"/>
                        <a:t>S</a:t>
                      </a:r>
                      <a:r>
                        <a:rPr lang="en-GB" sz="1000"/>
                        <a:t>tructured data model with tables that have predefined schemas and relationships between tables. Data is organized into rows and columns.</a:t>
                      </a:r>
                      <a:endParaRPr sz="1000"/>
                    </a:p>
                  </a:txBody>
                  <a:tcPr marT="91425" marB="91425" marR="91425" marL="91425"/>
                </a:tc>
              </a:tr>
              <a:tr h="617025">
                <a:tc>
                  <a:txBody>
                    <a:bodyPr/>
                    <a:lstStyle/>
                    <a:p>
                      <a:pPr indent="0" lvl="0" marL="0" rtl="0" algn="l">
                        <a:spcBef>
                          <a:spcPts val="0"/>
                        </a:spcBef>
                        <a:spcAft>
                          <a:spcPts val="0"/>
                        </a:spcAft>
                        <a:buNone/>
                      </a:pPr>
                      <a:r>
                        <a:rPr lang="en-GB" sz="1000"/>
                        <a:t>H</a:t>
                      </a:r>
                      <a:r>
                        <a:rPr lang="en-GB" sz="1000"/>
                        <a:t>orizontal scalability. It supports sharding, which allows distributing data across multiple servers or nodes, enabling high scalability and handling of large volumes of data.</a:t>
                      </a:r>
                      <a:endParaRPr sz="1000"/>
                    </a:p>
                  </a:txBody>
                  <a:tcPr marT="91425" marB="91425" marR="91425" marL="91425"/>
                </a:tc>
                <a:tc>
                  <a:txBody>
                    <a:bodyPr/>
                    <a:lstStyle/>
                    <a:p>
                      <a:pPr indent="0" lvl="0" marL="0" rtl="0" algn="l">
                        <a:spcBef>
                          <a:spcPts val="0"/>
                        </a:spcBef>
                        <a:spcAft>
                          <a:spcPts val="0"/>
                        </a:spcAft>
                        <a:buNone/>
                      </a:pPr>
                      <a:r>
                        <a:rPr lang="en-GB" sz="1000"/>
                        <a:t>Ve</a:t>
                      </a:r>
                      <a:r>
                        <a:rPr lang="en-GB" sz="1000"/>
                        <a:t>rtically by upgrading hardware resources like CPU, RAM, or disk space.</a:t>
                      </a:r>
                      <a:endParaRPr sz="1000"/>
                    </a:p>
                  </a:txBody>
                  <a:tcPr marT="91425" marB="91425" marR="91425" marL="91425"/>
                </a:tc>
              </a:tr>
              <a:tr h="803475">
                <a:tc>
                  <a:txBody>
                    <a:bodyPr/>
                    <a:lstStyle/>
                    <a:p>
                      <a:pPr indent="0" lvl="0" marL="0" rtl="0" algn="l">
                        <a:spcBef>
                          <a:spcPts val="0"/>
                        </a:spcBef>
                        <a:spcAft>
                          <a:spcPts val="0"/>
                        </a:spcAft>
                        <a:buNone/>
                      </a:pPr>
                      <a:r>
                        <a:rPr lang="en-GB" sz="1000"/>
                        <a:t>Uses a flexible query language that allows for complex queries, filtering, sorting, and aggregation. It supports a rich set of query operators and features like geospatial queries and text search.</a:t>
                      </a:r>
                      <a:endParaRPr sz="1000"/>
                    </a:p>
                  </a:txBody>
                  <a:tcPr marT="91425" marB="91425" marR="91425" marL="91425"/>
                </a:tc>
                <a:tc>
                  <a:txBody>
                    <a:bodyPr/>
                    <a:lstStyle/>
                    <a:p>
                      <a:pPr indent="0" lvl="0" marL="0" rtl="0" algn="l">
                        <a:spcBef>
                          <a:spcPts val="0"/>
                        </a:spcBef>
                        <a:spcAft>
                          <a:spcPts val="0"/>
                        </a:spcAft>
                        <a:buNone/>
                      </a:pPr>
                      <a:r>
                        <a:rPr lang="en-GB" sz="1000"/>
                        <a:t>Use the SQL language for querying and manipulating data. SQL provides a standardized syntax for querying, filtering, joining, and aggregating data.</a:t>
                      </a:r>
                      <a:endParaRPr sz="1000"/>
                    </a:p>
                  </a:txBody>
                  <a:tcPr marT="91425" marB="91425" marR="91425" marL="91425"/>
                </a:tc>
              </a:tr>
              <a:tr h="607125">
                <a:tc>
                  <a:txBody>
                    <a:bodyPr/>
                    <a:lstStyle/>
                    <a:p>
                      <a:pPr indent="0" lvl="0" marL="0" rtl="0" algn="l">
                        <a:spcBef>
                          <a:spcPts val="0"/>
                        </a:spcBef>
                        <a:spcAft>
                          <a:spcPts val="0"/>
                        </a:spcAft>
                        <a:buNone/>
                      </a:pPr>
                      <a:r>
                        <a:rPr lang="en-GB" sz="1000"/>
                        <a:t>Flexible schema. Each document can have a different structure within a collection, allowing for dynamic and agile data modeling. Changes to the schema can be easily accommodated.</a:t>
                      </a:r>
                      <a:endParaRPr sz="1000"/>
                    </a:p>
                  </a:txBody>
                  <a:tcPr marT="91425" marB="91425" marR="91425" marL="91425"/>
                </a:tc>
                <a:tc>
                  <a:txBody>
                    <a:bodyPr/>
                    <a:lstStyle/>
                    <a:p>
                      <a:pPr indent="0" lvl="0" marL="0" rtl="0" algn="l">
                        <a:spcBef>
                          <a:spcPts val="0"/>
                        </a:spcBef>
                        <a:spcAft>
                          <a:spcPts val="0"/>
                        </a:spcAft>
                        <a:buNone/>
                      </a:pPr>
                      <a:r>
                        <a:rPr lang="en-GB" sz="1000"/>
                        <a:t>Enforce a rigid schema, where the structure and relationships between tables are defined upfront. Changes to the schema can be complex and require careful management.</a:t>
                      </a:r>
                      <a:endParaRPr sz="10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