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handoutMasterIdLst>
    <p:handoutMasterId r:id="rId19"/>
  </p:handoutMasterIdLst>
  <p:sldIdLst>
    <p:sldId id="256" r:id="rId2"/>
    <p:sldId id="257" r:id="rId3"/>
    <p:sldId id="275" r:id="rId4"/>
    <p:sldId id="259" r:id="rId5"/>
    <p:sldId id="277" r:id="rId6"/>
    <p:sldId id="261" r:id="rId7"/>
    <p:sldId id="260" r:id="rId8"/>
    <p:sldId id="262" r:id="rId9"/>
    <p:sldId id="263" r:id="rId10"/>
    <p:sldId id="266" r:id="rId11"/>
    <p:sldId id="264" r:id="rId12"/>
    <p:sldId id="267" r:id="rId13"/>
    <p:sldId id="276" r:id="rId14"/>
    <p:sldId id="271" r:id="rId15"/>
    <p:sldId id="272" r:id="rId16"/>
    <p:sldId id="274" r:id="rId17"/>
  </p:sldIdLst>
  <p:sldSz cx="12192000" cy="6858000"/>
  <p:notesSz cx="6735763" cy="98663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E153D4-3961-4E4D-B7D2-77BC2182DB00}" v="5" dt="2024-06-17T13:52:11.9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8" autoAdjust="0"/>
    <p:restoredTop sz="76962" autoAdjust="0"/>
  </p:normalViewPr>
  <p:slideViewPr>
    <p:cSldViewPr>
      <p:cViewPr varScale="1">
        <p:scale>
          <a:sx n="85" d="100"/>
          <a:sy n="85" d="100"/>
        </p:scale>
        <p:origin x="762"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75" d="100"/>
          <a:sy n="75" d="100"/>
        </p:scale>
        <p:origin x="-1332" y="-102"/>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shiyuki TAKAHAGI" userId="34203fdf985a55e5" providerId="LiveId" clId="{34E153D4-3961-4E4D-B7D2-77BC2182DB00}"/>
    <pc:docChg chg="undo redo custSel modSld modMainMaster">
      <pc:chgData name="Toshiyuki TAKAHAGI" userId="34203fdf985a55e5" providerId="LiveId" clId="{34E153D4-3961-4E4D-B7D2-77BC2182DB00}" dt="2024-06-17T14:01:29.103" v="895" actId="20577"/>
      <pc:docMkLst>
        <pc:docMk/>
      </pc:docMkLst>
      <pc:sldChg chg="modNotesTx">
        <pc:chgData name="Toshiyuki TAKAHAGI" userId="34203fdf985a55e5" providerId="LiveId" clId="{34E153D4-3961-4E4D-B7D2-77BC2182DB00}" dt="2024-06-07T11:17:48.489" v="1"/>
        <pc:sldMkLst>
          <pc:docMk/>
          <pc:sldMk cId="445862966" sldId="256"/>
        </pc:sldMkLst>
      </pc:sldChg>
      <pc:sldChg chg="modSp mod">
        <pc:chgData name="Toshiyuki TAKAHAGI" userId="34203fdf985a55e5" providerId="LiveId" clId="{34E153D4-3961-4E4D-B7D2-77BC2182DB00}" dt="2024-06-17T13:57:49.766" v="603"/>
        <pc:sldMkLst>
          <pc:docMk/>
          <pc:sldMk cId="1500946828" sldId="260"/>
        </pc:sldMkLst>
        <pc:spChg chg="mod">
          <ac:chgData name="Toshiyuki TAKAHAGI" userId="34203fdf985a55e5" providerId="LiveId" clId="{34E153D4-3961-4E4D-B7D2-77BC2182DB00}" dt="2024-06-17T13:57:49.766" v="603"/>
          <ac:spMkLst>
            <pc:docMk/>
            <pc:sldMk cId="1500946828" sldId="260"/>
            <ac:spMk id="2" creationId="{3D1D6F55-8C31-4624-A5F7-F9AD7945F455}"/>
          </ac:spMkLst>
        </pc:spChg>
      </pc:sldChg>
      <pc:sldChg chg="modSp mod">
        <pc:chgData name="Toshiyuki TAKAHAGI" userId="34203fdf985a55e5" providerId="LiveId" clId="{34E153D4-3961-4E4D-B7D2-77BC2182DB00}" dt="2024-06-17T13:58:12.469" v="621" actId="20577"/>
        <pc:sldMkLst>
          <pc:docMk/>
          <pc:sldMk cId="143316828" sldId="264"/>
        </pc:sldMkLst>
        <pc:spChg chg="mod">
          <ac:chgData name="Toshiyuki TAKAHAGI" userId="34203fdf985a55e5" providerId="LiveId" clId="{34E153D4-3961-4E4D-B7D2-77BC2182DB00}" dt="2024-06-17T13:58:12.469" v="621" actId="20577"/>
          <ac:spMkLst>
            <pc:docMk/>
            <pc:sldMk cId="143316828" sldId="264"/>
            <ac:spMk id="3" creationId="{153536B7-ECE4-4927-AF88-0B214D5E7E45}"/>
          </ac:spMkLst>
        </pc:spChg>
      </pc:sldChg>
      <pc:sldChg chg="modSp mod">
        <pc:chgData name="Toshiyuki TAKAHAGI" userId="34203fdf985a55e5" providerId="LiveId" clId="{34E153D4-3961-4E4D-B7D2-77BC2182DB00}" dt="2024-06-17T13:53:53.727" v="101" actId="20577"/>
        <pc:sldMkLst>
          <pc:docMk/>
          <pc:sldMk cId="3036002753" sldId="267"/>
        </pc:sldMkLst>
        <pc:spChg chg="mod">
          <ac:chgData name="Toshiyuki TAKAHAGI" userId="34203fdf985a55e5" providerId="LiveId" clId="{34E153D4-3961-4E4D-B7D2-77BC2182DB00}" dt="2024-06-17T13:53:53.727" v="101" actId="20577"/>
          <ac:spMkLst>
            <pc:docMk/>
            <pc:sldMk cId="3036002753" sldId="267"/>
            <ac:spMk id="2" creationId="{5FAFFE9B-0FA3-4D80-BCB0-6C6BB4B3EC1A}"/>
          </ac:spMkLst>
        </pc:spChg>
      </pc:sldChg>
      <pc:sldChg chg="modSp mod">
        <pc:chgData name="Toshiyuki TAKAHAGI" userId="34203fdf985a55e5" providerId="LiveId" clId="{34E153D4-3961-4E4D-B7D2-77BC2182DB00}" dt="2024-06-17T14:01:29.103" v="895" actId="20577"/>
        <pc:sldMkLst>
          <pc:docMk/>
          <pc:sldMk cId="2790818845" sldId="271"/>
        </pc:sldMkLst>
        <pc:spChg chg="mod">
          <ac:chgData name="Toshiyuki TAKAHAGI" userId="34203fdf985a55e5" providerId="LiveId" clId="{34E153D4-3961-4E4D-B7D2-77BC2182DB00}" dt="2024-06-17T14:01:29.103" v="895" actId="20577"/>
          <ac:spMkLst>
            <pc:docMk/>
            <pc:sldMk cId="2790818845" sldId="271"/>
            <ac:spMk id="2" creationId="{3D1D6F55-8C31-4624-A5F7-F9AD7945F455}"/>
          </ac:spMkLst>
        </pc:spChg>
      </pc:sldChg>
      <pc:sldChg chg="modSp mod">
        <pc:chgData name="Toshiyuki TAKAHAGI" userId="34203fdf985a55e5" providerId="LiveId" clId="{34E153D4-3961-4E4D-B7D2-77BC2182DB00}" dt="2024-06-17T14:01:03.135" v="851" actId="20577"/>
        <pc:sldMkLst>
          <pc:docMk/>
          <pc:sldMk cId="4126523480" sldId="274"/>
        </pc:sldMkLst>
        <pc:spChg chg="mod">
          <ac:chgData name="Toshiyuki TAKAHAGI" userId="34203fdf985a55e5" providerId="LiveId" clId="{34E153D4-3961-4E4D-B7D2-77BC2182DB00}" dt="2024-06-17T14:01:03.135" v="851" actId="20577"/>
          <ac:spMkLst>
            <pc:docMk/>
            <pc:sldMk cId="4126523480" sldId="274"/>
            <ac:spMk id="5" creationId="{00BB6F76-93C6-4D8A-82CA-7277401F0957}"/>
          </ac:spMkLst>
        </pc:spChg>
      </pc:sldChg>
      <pc:sldChg chg="modSp mod">
        <pc:chgData name="Toshiyuki TAKAHAGI" userId="34203fdf985a55e5" providerId="LiveId" clId="{34E153D4-3961-4E4D-B7D2-77BC2182DB00}" dt="2024-06-17T13:52:23.420" v="86" actId="404"/>
        <pc:sldMkLst>
          <pc:docMk/>
          <pc:sldMk cId="882683332" sldId="275"/>
        </pc:sldMkLst>
        <pc:spChg chg="mod">
          <ac:chgData name="Toshiyuki TAKAHAGI" userId="34203fdf985a55e5" providerId="LiveId" clId="{34E153D4-3961-4E4D-B7D2-77BC2182DB00}" dt="2024-06-17T13:52:23.420" v="86" actId="404"/>
          <ac:spMkLst>
            <pc:docMk/>
            <pc:sldMk cId="882683332" sldId="275"/>
            <ac:spMk id="3" creationId="{8D2E6270-D7F6-412E-A67D-0A8B02E86323}"/>
          </ac:spMkLst>
        </pc:spChg>
        <pc:spChg chg="mod">
          <ac:chgData name="Toshiyuki TAKAHAGI" userId="34203fdf985a55e5" providerId="LiveId" clId="{34E153D4-3961-4E4D-B7D2-77BC2182DB00}" dt="2024-06-17T13:51:00.247" v="36" actId="20577"/>
          <ac:spMkLst>
            <pc:docMk/>
            <pc:sldMk cId="882683332" sldId="275"/>
            <ac:spMk id="5" creationId="{2EFB3259-88B9-42F1-A464-161FCD2E4D79}"/>
          </ac:spMkLst>
        </pc:spChg>
      </pc:sldChg>
      <pc:sldMasterChg chg="modSp mod">
        <pc:chgData name="Toshiyuki TAKAHAGI" userId="34203fdf985a55e5" providerId="LiveId" clId="{34E153D4-3961-4E4D-B7D2-77BC2182DB00}" dt="2024-06-08T06:33:28.126" v="28" actId="20577"/>
        <pc:sldMasterMkLst>
          <pc:docMk/>
          <pc:sldMasterMk cId="0" sldId="2147483649"/>
        </pc:sldMasterMkLst>
        <pc:spChg chg="mod">
          <ac:chgData name="Toshiyuki TAKAHAGI" userId="34203fdf985a55e5" providerId="LiveId" clId="{34E153D4-3961-4E4D-B7D2-77BC2182DB00}" dt="2024-06-08T06:33:28.126" v="28" actId="20577"/>
          <ac:spMkLst>
            <pc:docMk/>
            <pc:sldMasterMk cId="0" sldId="2147483649"/>
            <ac:spMk id="12"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スライド番号プレースホルダ 8"/>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1B41F20F-3575-490C-975A-EF863D95DAC4}" type="slidenum">
              <a:rPr kumimoji="1" lang="ja-JP" altLang="en-US" smtClean="0"/>
              <a:pPr/>
              <a:t>‹#›</a:t>
            </a:fld>
            <a:endParaRPr kumimoji="1" lang="ja-JP" altLang="en-US"/>
          </a:p>
        </p:txBody>
      </p:sp>
    </p:spTree>
    <p:extLst>
      <p:ext uri="{BB962C8B-B14F-4D97-AF65-F5344CB8AC3E}">
        <p14:creationId xmlns:p14="http://schemas.microsoft.com/office/powerpoint/2010/main" val="818444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r>
              <a:rPr lang="en-US" altLang="ja-JP" dirty="0"/>
              <a:t>2008/09/20</a:t>
            </a:r>
            <a:endParaRPr lang="ja-JP" altLang="en-US" dirty="0"/>
          </a:p>
        </p:txBody>
      </p:sp>
      <p:sp>
        <p:nvSpPr>
          <p:cNvPr id="4" name="スライド イメージ プレースホルダ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3100" y="4686300"/>
            <a:ext cx="5389563" cy="4440238"/>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0D7189C3-70FD-45C8-AA34-3D07BFDF182C}" type="slidenum">
              <a:rPr kumimoji="1" lang="ja-JP" altLang="en-US" smtClean="0"/>
              <a:pPr/>
              <a:t>‹#›</a:t>
            </a:fld>
            <a:endParaRPr kumimoji="1" lang="ja-JP" altLang="en-US"/>
          </a:p>
        </p:txBody>
      </p:sp>
    </p:spTree>
    <p:extLst>
      <p:ext uri="{BB962C8B-B14F-4D97-AF65-F5344CB8AC3E}">
        <p14:creationId xmlns:p14="http://schemas.microsoft.com/office/powerpoint/2010/main" val="22730175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i="0" dirty="0">
                <a:solidFill>
                  <a:srgbClr val="1D1C1D"/>
                </a:solidFill>
                <a:effectLst/>
                <a:highlight>
                  <a:srgbClr val="F8F8F8"/>
                </a:highlight>
                <a:latin typeface="NotoSansJP"/>
              </a:rPr>
              <a:t>Vista </a:t>
            </a:r>
            <a:r>
              <a:rPr lang="ja-JP" altLang="en-US" b="0" i="0" dirty="0">
                <a:solidFill>
                  <a:srgbClr val="1D1C1D"/>
                </a:solidFill>
                <a:effectLst/>
                <a:highlight>
                  <a:srgbClr val="F8F8F8"/>
                </a:highlight>
                <a:latin typeface="NotoSansJP"/>
              </a:rPr>
              <a:t>からファイルダイアログが刷新されました。ファイル選択については </a:t>
            </a:r>
            <a:r>
              <a:rPr lang="en-US" altLang="ja-JP" b="0" i="0" dirty="0">
                <a:solidFill>
                  <a:srgbClr val="1D1C1D"/>
                </a:solidFill>
                <a:effectLst/>
                <a:highlight>
                  <a:srgbClr val="F8F8F8"/>
                </a:highlight>
                <a:latin typeface="NotoSansJP"/>
              </a:rPr>
              <a:t>.NET</a:t>
            </a:r>
            <a:r>
              <a:rPr lang="ja-JP" altLang="en-US" b="0" i="0" dirty="0">
                <a:solidFill>
                  <a:srgbClr val="1D1C1D"/>
                </a:solidFill>
                <a:effectLst/>
                <a:highlight>
                  <a:srgbClr val="F8F8F8"/>
                </a:highlight>
                <a:latin typeface="NotoSansJP"/>
              </a:rPr>
              <a:t>アプリでも新しいファイルダイアログを使うようになりましたが、フォルダ選択はなぜかいつまでたっても新しいものが使えるようになりません。</a:t>
            </a:r>
            <a:br>
              <a:rPr lang="ja-JP" altLang="en-US" dirty="0"/>
            </a:br>
            <a:r>
              <a:rPr lang="ja-JP" altLang="en-US" b="0" i="0" dirty="0">
                <a:solidFill>
                  <a:srgbClr val="1D1C1D"/>
                </a:solidFill>
                <a:effectLst/>
                <a:highlight>
                  <a:srgbClr val="F8F8F8"/>
                </a:highlight>
                <a:latin typeface="NotoSansJP"/>
              </a:rPr>
              <a:t>ということで、実用に耐えられる程度の強度は保持しつつ、省けるものはとことん省いた実装で、ライブラリを仕立てました。</a:t>
            </a:r>
            <a:br>
              <a:rPr lang="ja-JP" altLang="en-US" dirty="0"/>
            </a:br>
            <a:r>
              <a:rPr lang="en-US" altLang="ja-JP" b="0" i="0" dirty="0">
                <a:solidFill>
                  <a:srgbClr val="1D1C1D"/>
                </a:solidFill>
                <a:effectLst/>
                <a:highlight>
                  <a:srgbClr val="F8F8F8"/>
                </a:highlight>
                <a:latin typeface="NotoSansJP"/>
              </a:rPr>
              <a:t>.NET </a:t>
            </a:r>
            <a:r>
              <a:rPr lang="ja-JP" altLang="en-US" b="0" i="0" dirty="0">
                <a:solidFill>
                  <a:srgbClr val="1D1C1D"/>
                </a:solidFill>
                <a:effectLst/>
                <a:highlight>
                  <a:srgbClr val="F8F8F8"/>
                </a:highlight>
                <a:latin typeface="NotoSansJP"/>
              </a:rPr>
              <a:t>と </a:t>
            </a:r>
            <a:r>
              <a:rPr lang="en-US" altLang="ja-JP" b="0" i="0" dirty="0">
                <a:solidFill>
                  <a:srgbClr val="1D1C1D"/>
                </a:solidFill>
                <a:effectLst/>
                <a:highlight>
                  <a:srgbClr val="F8F8F8"/>
                </a:highlight>
                <a:latin typeface="NotoSansJP"/>
              </a:rPr>
              <a:t>.NET Framework </a:t>
            </a:r>
            <a:r>
              <a:rPr lang="ja-JP" altLang="en-US" b="0" i="0">
                <a:solidFill>
                  <a:srgbClr val="1D1C1D"/>
                </a:solidFill>
                <a:effectLst/>
                <a:highlight>
                  <a:srgbClr val="F8F8F8"/>
                </a:highlight>
                <a:latin typeface="NotoSansJP"/>
              </a:rPr>
              <a:t>の両対応プロジェクト等々今どきの体裁をとりつつ、そのまま利用可能になっています。</a:t>
            </a:r>
            <a:br>
              <a:rPr lang="ja-JP" altLang="en-US"/>
            </a:br>
            <a:r>
              <a:rPr lang="ja-JP" altLang="en-US" b="0" i="0">
                <a:solidFill>
                  <a:srgbClr val="1D1C1D"/>
                </a:solidFill>
                <a:effectLst/>
                <a:highlight>
                  <a:srgbClr val="F8F8F8"/>
                </a:highlight>
                <a:latin typeface="NotoSansJP"/>
              </a:rPr>
              <a:t>ゆるゆると実装ポイントなどを紹介しようと思います。</a:t>
            </a:r>
            <a:endParaRPr kumimoji="1" lang="ja-JP" altLang="en-US" dirty="0"/>
          </a:p>
        </p:txBody>
      </p:sp>
      <p:sp>
        <p:nvSpPr>
          <p:cNvPr id="4" name="スライド番号プレースホルダー 3"/>
          <p:cNvSpPr>
            <a:spLocks noGrp="1"/>
          </p:cNvSpPr>
          <p:nvPr>
            <p:ph type="sldNum" sz="quarter" idx="5"/>
          </p:nvPr>
        </p:nvSpPr>
        <p:spPr/>
        <p:txBody>
          <a:bodyPr/>
          <a:lstStyle/>
          <a:p>
            <a:fld id="{0D7189C3-70FD-45C8-AA34-3D07BFDF182C}" type="slidenum">
              <a:rPr kumimoji="1" lang="ja-JP" altLang="en-US" smtClean="0"/>
              <a:pPr/>
              <a:t>1</a:t>
            </a:fld>
            <a:endParaRPr kumimoji="1" lang="ja-JP" altLang="en-US"/>
          </a:p>
        </p:txBody>
      </p:sp>
    </p:spTree>
    <p:extLst>
      <p:ext uri="{BB962C8B-B14F-4D97-AF65-F5344CB8AC3E}">
        <p14:creationId xmlns:p14="http://schemas.microsoft.com/office/powerpoint/2010/main" val="379362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D7189C3-70FD-45C8-AA34-3D07BFDF182C}" type="slidenum">
              <a:rPr kumimoji="1" lang="ja-JP" altLang="en-US" smtClean="0"/>
              <a:pPr/>
              <a:t>2</a:t>
            </a:fld>
            <a:endParaRPr kumimoji="1" lang="ja-JP" altLang="en-US"/>
          </a:p>
        </p:txBody>
      </p:sp>
    </p:spTree>
    <p:extLst>
      <p:ext uri="{BB962C8B-B14F-4D97-AF65-F5344CB8AC3E}">
        <p14:creationId xmlns:p14="http://schemas.microsoft.com/office/powerpoint/2010/main" val="128355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D7189C3-70FD-45C8-AA34-3D07BFDF182C}" type="slidenum">
              <a:rPr kumimoji="1" lang="ja-JP" altLang="en-US" smtClean="0"/>
              <a:pPr/>
              <a:t>3</a:t>
            </a:fld>
            <a:endParaRPr kumimoji="1" lang="ja-JP" altLang="en-US"/>
          </a:p>
        </p:txBody>
      </p:sp>
    </p:spTree>
    <p:extLst>
      <p:ext uri="{BB962C8B-B14F-4D97-AF65-F5344CB8AC3E}">
        <p14:creationId xmlns:p14="http://schemas.microsoft.com/office/powerpoint/2010/main" val="3363380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D7189C3-70FD-45C8-AA34-3D07BFDF182C}" type="slidenum">
              <a:rPr kumimoji="1" lang="ja-JP" altLang="en-US" smtClean="0"/>
              <a:pPr/>
              <a:t>16</a:t>
            </a:fld>
            <a:endParaRPr kumimoji="1" lang="ja-JP" altLang="en-US"/>
          </a:p>
        </p:txBody>
      </p:sp>
    </p:spTree>
    <p:extLst>
      <p:ext uri="{BB962C8B-B14F-4D97-AF65-F5344CB8AC3E}">
        <p14:creationId xmlns:p14="http://schemas.microsoft.com/office/powerpoint/2010/main" val="4212547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51384" y="548680"/>
            <a:ext cx="11089232" cy="2592288"/>
          </a:xfrm>
        </p:spPr>
        <p:txBody>
          <a:bodyPr/>
          <a:lstStyle>
            <a:lvl1pPr>
              <a:defRPr sz="7200" b="0" i="0" baseline="0"/>
            </a:lvl1pPr>
          </a:lstStyle>
          <a:p>
            <a:r>
              <a:rPr lang="ja-JP" altLang="en-US"/>
              <a:t>マスター タイトルの書式設定</a:t>
            </a:r>
            <a:endParaRPr lang="ja-JP" altLang="en-US" dirty="0"/>
          </a:p>
        </p:txBody>
      </p:sp>
      <p:sp>
        <p:nvSpPr>
          <p:cNvPr id="3" name="サブタイトル 2"/>
          <p:cNvSpPr>
            <a:spLocks noGrp="1"/>
          </p:cNvSpPr>
          <p:nvPr>
            <p:ph type="subTitle" idx="1" hasCustomPrompt="1"/>
          </p:nvPr>
        </p:nvSpPr>
        <p:spPr>
          <a:xfrm>
            <a:off x="551384" y="3886200"/>
            <a:ext cx="11089232" cy="20630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z="5400" dirty="0"/>
              <a:t>マスタ サブタイトルの書式設定</a:t>
            </a:r>
            <a:endParaRPr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a:t>マスター タイトルの書式設定</a:t>
            </a:r>
          </a:p>
        </p:txBody>
      </p:sp>
      <p:sp>
        <p:nvSpPr>
          <p:cNvPr id="3" name="縦書きテキスト プレースホルダ 2"/>
          <p:cNvSpPr>
            <a:spLocks noGrp="1"/>
          </p:cNvSpPr>
          <p:nvPr>
            <p:ph type="body" orient="vert" idx="1"/>
          </p:nvPr>
        </p:nvSpPr>
        <p:spPr>
          <a:xfrm>
            <a:off x="609600" y="274639"/>
            <a:ext cx="80264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とテキスト">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569422" y="301125"/>
            <a:ext cx="11049077" cy="38390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endParaRPr lang="ja-JP" altLang="ja-JP" dirty="0"/>
          </a:p>
        </p:txBody>
      </p:sp>
      <p:sp>
        <p:nvSpPr>
          <p:cNvPr id="5" name="Rectangle 3"/>
          <p:cNvSpPr>
            <a:spLocks noGrp="1" noChangeArrowheads="1"/>
          </p:cNvSpPr>
          <p:nvPr>
            <p:ph idx="1"/>
          </p:nvPr>
        </p:nvSpPr>
        <p:spPr bwMode="auto">
          <a:xfrm>
            <a:off x="569422" y="723444"/>
            <a:ext cx="11049077" cy="52924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タイトル 3"/>
          <p:cNvSpPr>
            <a:spLocks noGrp="1"/>
          </p:cNvSpPr>
          <p:nvPr>
            <p:ph type="title"/>
          </p:nvPr>
        </p:nvSpPr>
        <p:spPr/>
        <p:txBody>
          <a:bodyPr/>
          <a:lstStyle/>
          <a:p>
            <a:r>
              <a:rPr kumimoji="1" lang="ja-JP" altLang="en-US"/>
              <a:t>マスター タイトルの書式設定</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2977497"/>
            <a:ext cx="10363200" cy="1362075"/>
          </a:xfrm>
        </p:spPr>
        <p:txBody>
          <a:bodyPr anchor="b"/>
          <a:lstStyle>
            <a:lvl1pPr algn="l">
              <a:defRPr sz="4000" b="1" cap="all"/>
            </a:lvl1pPr>
          </a:lstStyle>
          <a:p>
            <a:r>
              <a:rPr lang="ja-JP" altLang="en-US"/>
              <a:t>マスター タイトルの書式設定</a:t>
            </a:r>
            <a:endParaRPr lang="ja-JP" altLang="en-US" dirty="0"/>
          </a:p>
        </p:txBody>
      </p:sp>
      <p:sp>
        <p:nvSpPr>
          <p:cNvPr id="3" name="テキスト プレースホルダ 2"/>
          <p:cNvSpPr>
            <a:spLocks noGrp="1"/>
          </p:cNvSpPr>
          <p:nvPr>
            <p:ph type="body" idx="1"/>
          </p:nvPr>
        </p:nvSpPr>
        <p:spPr>
          <a:xfrm>
            <a:off x="963084" y="4357630"/>
            <a:ext cx="10363200" cy="1500187"/>
          </a:xfrm>
        </p:spPr>
        <p:txBody>
          <a:bodyPr anchor="t"/>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sz="half" idx="1"/>
          </p:nvPr>
        </p:nvSpPr>
        <p:spPr>
          <a:xfrm>
            <a:off x="570688" y="686880"/>
            <a:ext cx="5429301" cy="52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6158688" y="686880"/>
            <a:ext cx="5429301" cy="52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05006" y="4520481"/>
            <a:ext cx="11186598" cy="566738"/>
          </a:xfrm>
        </p:spPr>
        <p:txBody>
          <a:bodyPr anchor="b"/>
          <a:lstStyle>
            <a:lvl1pPr algn="l">
              <a:defRPr sz="2000" b="1"/>
            </a:lvl1pPr>
          </a:lstStyle>
          <a:p>
            <a:r>
              <a:rPr lang="ja-JP" altLang="en-US"/>
              <a:t>マスター タイトルの書式設定</a:t>
            </a:r>
          </a:p>
        </p:txBody>
      </p:sp>
      <p:sp>
        <p:nvSpPr>
          <p:cNvPr id="3" name="図プレースホルダ 2"/>
          <p:cNvSpPr>
            <a:spLocks noGrp="1"/>
          </p:cNvSpPr>
          <p:nvPr>
            <p:ph type="pic" idx="1"/>
          </p:nvPr>
        </p:nvSpPr>
        <p:spPr>
          <a:xfrm>
            <a:off x="505006" y="332656"/>
            <a:ext cx="1118659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 3"/>
          <p:cNvSpPr>
            <a:spLocks noGrp="1"/>
          </p:cNvSpPr>
          <p:nvPr>
            <p:ph type="body" sz="half" idx="2"/>
          </p:nvPr>
        </p:nvSpPr>
        <p:spPr>
          <a:xfrm>
            <a:off x="505006" y="5087219"/>
            <a:ext cx="1118659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図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95243" y="138112"/>
            <a:ext cx="11401514" cy="5959296"/>
          </a:xfrm>
          <a:prstGeom prst="rect">
            <a:avLst/>
          </a:prstGeom>
        </p:spPr>
      </p:pic>
      <p:sp>
        <p:nvSpPr>
          <p:cNvPr id="1027" name="Rectangle 2"/>
          <p:cNvSpPr>
            <a:spLocks noGrp="1" noChangeArrowheads="1"/>
          </p:cNvSpPr>
          <p:nvPr>
            <p:ph type="title"/>
          </p:nvPr>
        </p:nvSpPr>
        <p:spPr bwMode="auto">
          <a:xfrm>
            <a:off x="569422" y="301125"/>
            <a:ext cx="11049077" cy="38390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ja-JP" altLang="ja-JP" dirty="0"/>
          </a:p>
        </p:txBody>
      </p:sp>
      <p:sp>
        <p:nvSpPr>
          <p:cNvPr id="1028" name="Rectangle 3"/>
          <p:cNvSpPr>
            <a:spLocks noGrp="1" noChangeArrowheads="1"/>
          </p:cNvSpPr>
          <p:nvPr>
            <p:ph type="body" idx="1"/>
          </p:nvPr>
        </p:nvSpPr>
        <p:spPr bwMode="auto">
          <a:xfrm>
            <a:off x="569422" y="723444"/>
            <a:ext cx="11049077" cy="52924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grpSp>
        <p:nvGrpSpPr>
          <p:cNvPr id="2" name="グループ化 1"/>
          <p:cNvGrpSpPr/>
          <p:nvPr userDrawn="1"/>
        </p:nvGrpSpPr>
        <p:grpSpPr>
          <a:xfrm>
            <a:off x="623359" y="6165850"/>
            <a:ext cx="10945283" cy="573606"/>
            <a:chOff x="623359" y="6165850"/>
            <a:chExt cx="10945283" cy="573606"/>
          </a:xfrm>
        </p:grpSpPr>
        <p:sp>
          <p:nvSpPr>
            <p:cNvPr id="12" name="Rectangle 5"/>
            <p:cNvSpPr>
              <a:spLocks noChangeArrowheads="1"/>
            </p:cNvSpPr>
            <p:nvPr userDrawn="1"/>
          </p:nvSpPr>
          <p:spPr bwMode="auto">
            <a:xfrm>
              <a:off x="623359" y="6165850"/>
              <a:ext cx="10945283" cy="571500"/>
            </a:xfrm>
            <a:prstGeom prst="rect">
              <a:avLst/>
            </a:prstGeom>
            <a:solidFill>
              <a:srgbClr val="F3BB50"/>
            </a:solidFill>
            <a:ln w="9525">
              <a:noFill/>
              <a:miter lim="800000"/>
              <a:headEnd/>
              <a:tailEnd/>
            </a:ln>
            <a:effectLst/>
          </p:spPr>
          <p:txBody>
            <a:bodyPr anchor="ctr"/>
            <a:lstStyle/>
            <a:p>
              <a:pPr algn="ctr">
                <a:defRPr/>
              </a:pPr>
              <a:r>
                <a:rPr kumimoji="0" lang="ja-JP" altLang="en-US" sz="2300" dirty="0">
                  <a:solidFill>
                    <a:schemeClr val="tx2"/>
                  </a:solidFill>
                  <a:latin typeface="+mn-ea"/>
                  <a:ea typeface="+mn-ea"/>
                </a:rPr>
                <a:t>わんくま同盟 東京勉強会 </a:t>
              </a:r>
              <a:r>
                <a:rPr kumimoji="0" lang="en-US" altLang="ja-JP" sz="2300">
                  <a:solidFill>
                    <a:schemeClr val="tx2"/>
                  </a:solidFill>
                  <a:latin typeface="+mn-ea"/>
                  <a:ea typeface="+mn-ea"/>
                </a:rPr>
                <a:t>#120</a:t>
              </a:r>
              <a:endParaRPr kumimoji="0" lang="en-US" altLang="ja-JP" sz="2300" dirty="0">
                <a:solidFill>
                  <a:schemeClr val="tx2"/>
                </a:solidFill>
                <a:latin typeface="+mn-ea"/>
                <a:ea typeface="+mn-ea"/>
              </a:endParaRPr>
            </a:p>
          </p:txBody>
        </p:sp>
        <p:pic>
          <p:nvPicPr>
            <p:cNvPr id="13" name="Picture 3"/>
            <p:cNvPicPr>
              <a:picLocks noChangeAspect="1" noChangeArrowheads="1"/>
            </p:cNvPicPr>
            <p:nvPr userDrawn="1"/>
          </p:nvPicPr>
          <p:blipFill>
            <a:blip r:embed="rId15" cstate="print"/>
            <a:srcRect/>
            <a:stretch>
              <a:fillRect/>
            </a:stretch>
          </p:blipFill>
          <p:spPr bwMode="auto">
            <a:xfrm>
              <a:off x="623359" y="6165850"/>
              <a:ext cx="1641843" cy="573606"/>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occhann/Wankuma.SelectFolde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occhann/Wankuma.SelectFolder"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occhann/Wankuma.SelectFold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mvp.microsoft.com/ja-JP/MVP/profile/2387d172-3c9a-e411-93f2-9cb65495d3c4" TargetMode="External"/><Relationship Id="rId3" Type="http://schemas.openxmlformats.org/officeDocument/2006/relationships/hyperlink" Target="http://blogs.wankuma.com/tocchann/default.aspx" TargetMode="External"/><Relationship Id="rId7" Type="http://schemas.openxmlformats.org/officeDocument/2006/relationships/hyperlink" Target="https://qiita.com/Tocchann"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github.com/tocchann/" TargetMode="External"/><Relationship Id="rId5" Type="http://schemas.openxmlformats.org/officeDocument/2006/relationships/hyperlink" Target="https://twitter.com/Tocchann" TargetMode="External"/><Relationship Id="rId4" Type="http://schemas.openxmlformats.org/officeDocument/2006/relationships/hyperlink" Target="https://www.facebook.com/toshiyuki.takahagi/" TargetMode="External"/><Relationship Id="rId9" Type="http://schemas.openxmlformats.org/officeDocument/2006/relationships/hyperlink" Target="https://github.com/Tocchann/Wankuma.SelectFolde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Tocchann/Wankuma.SelectFolder"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4E9FBE-E2A8-4897-8C97-13C7CBB44CF8}"/>
              </a:ext>
            </a:extLst>
          </p:cNvPr>
          <p:cNvSpPr>
            <a:spLocks noGrp="1"/>
          </p:cNvSpPr>
          <p:nvPr>
            <p:ph type="ctrTitle"/>
          </p:nvPr>
        </p:nvSpPr>
        <p:spPr>
          <a:xfrm>
            <a:off x="479376" y="548680"/>
            <a:ext cx="11233248" cy="2592288"/>
          </a:xfrm>
        </p:spPr>
        <p:txBody>
          <a:bodyPr/>
          <a:lstStyle/>
          <a:p>
            <a:r>
              <a:rPr lang="en-US" altLang="ja-JP" sz="5400" dirty="0"/>
              <a:t>.NET/.NET Framework</a:t>
            </a:r>
            <a:r>
              <a:rPr lang="ja-JP" altLang="en-US" sz="5400" dirty="0"/>
              <a:t>向けの</a:t>
            </a:r>
            <a:br>
              <a:rPr lang="en-US" altLang="ja-JP" sz="5400" dirty="0"/>
            </a:br>
            <a:r>
              <a:rPr lang="ja-JP" altLang="en-US" sz="5400" dirty="0"/>
              <a:t>再利用可能な</a:t>
            </a:r>
            <a:r>
              <a:rPr lang="en-US" altLang="ja-JP" sz="5400" dirty="0" err="1"/>
              <a:t>IFileOpenDialog</a:t>
            </a:r>
            <a:r>
              <a:rPr lang="ja-JP" altLang="en-US" sz="5400" dirty="0"/>
              <a:t>版フォルダ選択ダイアログを作ってみた</a:t>
            </a:r>
            <a:endParaRPr kumimoji="1" lang="ja-JP" altLang="en-US" sz="5400" dirty="0"/>
          </a:p>
        </p:txBody>
      </p:sp>
      <p:sp>
        <p:nvSpPr>
          <p:cNvPr id="3" name="字幕 2">
            <a:extLst>
              <a:ext uri="{FF2B5EF4-FFF2-40B4-BE49-F238E27FC236}">
                <a16:creationId xmlns:a16="http://schemas.microsoft.com/office/drawing/2014/main" id="{BAA0C170-7873-40AC-A479-66A7C2BE467D}"/>
              </a:ext>
            </a:extLst>
          </p:cNvPr>
          <p:cNvSpPr>
            <a:spLocks noGrp="1"/>
          </p:cNvSpPr>
          <p:nvPr>
            <p:ph type="subTitle" idx="1"/>
          </p:nvPr>
        </p:nvSpPr>
        <p:spPr>
          <a:xfrm>
            <a:off x="551384" y="3645024"/>
            <a:ext cx="11089232" cy="2063080"/>
          </a:xfrm>
        </p:spPr>
        <p:txBody>
          <a:bodyPr/>
          <a:lstStyle/>
          <a:p>
            <a:r>
              <a:rPr lang="ja-JP" altLang="en-US" sz="5400" dirty="0"/>
              <a:t>とっちゃん</a:t>
            </a:r>
            <a:r>
              <a:rPr lang="en-US" altLang="ja-JP" sz="5400" dirty="0"/>
              <a:t>(</a:t>
            </a:r>
            <a:r>
              <a:rPr lang="ja-JP" altLang="en-US" sz="5400" dirty="0"/>
              <a:t>高萩 俊行</a:t>
            </a:r>
            <a:r>
              <a:rPr lang="en-US" altLang="ja-JP" sz="5400" dirty="0"/>
              <a:t>)</a:t>
            </a:r>
            <a:endParaRPr lang="en-US" altLang="ja-JP" dirty="0"/>
          </a:p>
          <a:p>
            <a:r>
              <a:rPr lang="en-US" altLang="ja-JP" dirty="0"/>
              <a:t>Microsoft MVP - Developer Technologies</a:t>
            </a:r>
          </a:p>
          <a:p>
            <a:endParaRPr lang="en-US" altLang="ja-JP" dirty="0"/>
          </a:p>
        </p:txBody>
      </p:sp>
      <p:sp>
        <p:nvSpPr>
          <p:cNvPr id="4" name="テキスト ボックス 3">
            <a:extLst>
              <a:ext uri="{FF2B5EF4-FFF2-40B4-BE49-F238E27FC236}">
                <a16:creationId xmlns:a16="http://schemas.microsoft.com/office/drawing/2014/main" id="{1D0A8BEB-AD6E-471F-AF93-BAB0C1131B02}"/>
              </a:ext>
            </a:extLst>
          </p:cNvPr>
          <p:cNvSpPr txBox="1"/>
          <p:nvPr/>
        </p:nvSpPr>
        <p:spPr>
          <a:xfrm>
            <a:off x="-30036" y="4748951"/>
            <a:ext cx="12252072" cy="1077218"/>
          </a:xfrm>
          <a:prstGeom prst="rect">
            <a:avLst/>
          </a:prstGeom>
          <a:noFill/>
        </p:spPr>
        <p:txBody>
          <a:bodyPr wrap="none" rtlCol="0">
            <a:spAutoFit/>
          </a:bodyPr>
          <a:lstStyle/>
          <a:p>
            <a:pPr algn="ctr"/>
            <a:r>
              <a:rPr lang="ja-JP" altLang="en-US" sz="3200" dirty="0">
                <a:latin typeface="+mn-ea"/>
                <a:ea typeface="+mn-ea"/>
              </a:rPr>
              <a:t>本日の資料</a:t>
            </a:r>
            <a:br>
              <a:rPr lang="en-US" altLang="ja-JP" sz="3200" dirty="0">
                <a:latin typeface="+mn-ea"/>
                <a:ea typeface="+mn-ea"/>
              </a:rPr>
            </a:br>
            <a:r>
              <a:rPr lang="en-US" altLang="ja-JP" sz="3200" dirty="0">
                <a:latin typeface="+mn-ea"/>
                <a:ea typeface="+mn-ea"/>
                <a:hlinkClick r:id="rId3"/>
              </a:rPr>
              <a:t>https://github.com/Tocchann/Wankuma.SelectFolder</a:t>
            </a:r>
            <a:endParaRPr lang="en-US" altLang="ja-JP" sz="3200" dirty="0">
              <a:latin typeface="+mn-ea"/>
              <a:ea typeface="+mn-ea"/>
            </a:endParaRPr>
          </a:p>
        </p:txBody>
      </p:sp>
    </p:spTree>
    <p:extLst>
      <p:ext uri="{BB962C8B-B14F-4D97-AF65-F5344CB8AC3E}">
        <p14:creationId xmlns:p14="http://schemas.microsoft.com/office/powerpoint/2010/main" val="445862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xit" presetSubtype="0" fill="hold" grpId="0" nodeType="withEffect">
                                  <p:stCondLst>
                                    <p:cond delay="0"/>
                                  </p:stCondLst>
                                  <p:childTnLst>
                                    <p:animEffect transition="out" filter="fade">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1" end="1"/>
                                            </p:txEl>
                                          </p:spTgt>
                                        </p:tgtEl>
                                      </p:cBhvr>
                                    </p:animEffect>
                                    <p:set>
                                      <p:cBhvr>
                                        <p:cTn id="13"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P spid="4"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C6D9393-F20A-4B9F-9CF6-7CEA6464F8EF}"/>
              </a:ext>
            </a:extLst>
          </p:cNvPr>
          <p:cNvSpPr>
            <a:spLocks noGrp="1"/>
          </p:cNvSpPr>
          <p:nvPr>
            <p:ph idx="1"/>
          </p:nvPr>
        </p:nvSpPr>
        <p:spPr/>
        <p:txBody>
          <a:bodyPr/>
          <a:lstStyle/>
          <a:p>
            <a:r>
              <a:rPr kumimoji="1" lang="ja-JP" altLang="en-US" dirty="0"/>
              <a:t>まずは実際の定義を確認する</a:t>
            </a:r>
            <a:endParaRPr kumimoji="1" lang="en-US" altLang="ja-JP" dirty="0"/>
          </a:p>
          <a:p>
            <a:pPr lvl="1"/>
            <a:r>
              <a:rPr lang="en-US" altLang="ja-JP" dirty="0"/>
              <a:t>Windows SDK </a:t>
            </a:r>
            <a:r>
              <a:rPr lang="ja-JP" altLang="en-US" dirty="0"/>
              <a:t>の </a:t>
            </a:r>
            <a:r>
              <a:rPr lang="en-US" altLang="ja-JP" dirty="0"/>
              <a:t>ShObjIdl_core.idl</a:t>
            </a:r>
            <a:r>
              <a:rPr lang="ja-JP" altLang="en-US" dirty="0"/>
              <a:t> に定義されている</a:t>
            </a:r>
            <a:endParaRPr lang="en-US" altLang="ja-JP" dirty="0"/>
          </a:p>
          <a:p>
            <a:r>
              <a:rPr lang="ja-JP" altLang="en-US" dirty="0"/>
              <a:t>継承</a:t>
            </a:r>
            <a:endParaRPr lang="en-US" altLang="ja-JP" dirty="0"/>
          </a:p>
          <a:p>
            <a:pPr lvl="1"/>
            <a:r>
              <a:rPr kumimoji="1" lang="en-US" altLang="ja-JP" dirty="0" err="1"/>
              <a:t>IUnknown</a:t>
            </a:r>
            <a:r>
              <a:rPr kumimoji="1" lang="en-US" altLang="ja-JP" dirty="0"/>
              <a:t> </a:t>
            </a:r>
            <a:r>
              <a:rPr kumimoji="1" lang="ja-JP" altLang="en-US" dirty="0"/>
              <a:t>→ </a:t>
            </a:r>
            <a:r>
              <a:rPr kumimoji="1" lang="en-US" altLang="ja-JP" dirty="0" err="1"/>
              <a:t>IModalWindow</a:t>
            </a:r>
            <a:r>
              <a:rPr kumimoji="1" lang="en-US" altLang="ja-JP" dirty="0"/>
              <a:t> </a:t>
            </a:r>
            <a:r>
              <a:rPr lang="ja-JP" altLang="en-US" dirty="0"/>
              <a:t>→ </a:t>
            </a:r>
            <a:r>
              <a:rPr lang="en-US" altLang="ja-JP" dirty="0" err="1"/>
              <a:t>IFileDialog</a:t>
            </a:r>
            <a:br>
              <a:rPr lang="en-US" altLang="ja-JP" dirty="0"/>
            </a:br>
            <a:r>
              <a:rPr lang="ja-JP" altLang="en-US" dirty="0"/>
              <a:t>→ </a:t>
            </a:r>
            <a:r>
              <a:rPr lang="en-US" altLang="ja-JP" dirty="0" err="1"/>
              <a:t>IFileOpenDialog</a:t>
            </a:r>
            <a:endParaRPr lang="en-US" altLang="ja-JP" dirty="0"/>
          </a:p>
          <a:p>
            <a:endParaRPr lang="en-US" altLang="ja-JP" dirty="0"/>
          </a:p>
        </p:txBody>
      </p:sp>
      <p:sp>
        <p:nvSpPr>
          <p:cNvPr id="3" name="タイトル 2">
            <a:extLst>
              <a:ext uri="{FF2B5EF4-FFF2-40B4-BE49-F238E27FC236}">
                <a16:creationId xmlns:a16="http://schemas.microsoft.com/office/drawing/2014/main" id="{98761E4C-4F82-4F74-A4CE-A2988CA461C0}"/>
              </a:ext>
            </a:extLst>
          </p:cNvPr>
          <p:cNvSpPr>
            <a:spLocks noGrp="1"/>
          </p:cNvSpPr>
          <p:nvPr>
            <p:ph type="title"/>
          </p:nvPr>
        </p:nvSpPr>
        <p:spPr/>
        <p:txBody>
          <a:bodyPr/>
          <a:lstStyle/>
          <a:p>
            <a:r>
              <a:rPr kumimoji="1" lang="ja-JP" altLang="en-US" dirty="0"/>
              <a:t>必要最低限のインターフェース定義って？</a:t>
            </a:r>
          </a:p>
        </p:txBody>
      </p:sp>
    </p:spTree>
    <p:extLst>
      <p:ext uri="{BB962C8B-B14F-4D97-AF65-F5344CB8AC3E}">
        <p14:creationId xmlns:p14="http://schemas.microsoft.com/office/powerpoint/2010/main" val="1468289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53536B7-ECE4-4927-AF88-0B214D5E7E45}"/>
              </a:ext>
            </a:extLst>
          </p:cNvPr>
          <p:cNvSpPr>
            <a:spLocks noGrp="1"/>
          </p:cNvSpPr>
          <p:nvPr>
            <p:ph type="title"/>
          </p:nvPr>
        </p:nvSpPr>
        <p:spPr/>
        <p:txBody>
          <a:bodyPr/>
          <a:lstStyle/>
          <a:p>
            <a:r>
              <a:rPr lang="en-US" altLang="ja-JP" dirty="0" err="1"/>
              <a:t>IFileOpenDialog</a:t>
            </a:r>
            <a:r>
              <a:rPr kumimoji="1" lang="en-US" altLang="ja-JP" dirty="0"/>
              <a:t> </a:t>
            </a:r>
            <a:r>
              <a:rPr kumimoji="1" lang="ja-JP" altLang="en-US" dirty="0"/>
              <a:t>の定義</a:t>
            </a:r>
            <a:r>
              <a:rPr kumimoji="1" lang="en-US" altLang="ja-JP" dirty="0"/>
              <a:t>(IDL)</a:t>
            </a:r>
            <a:endParaRPr kumimoji="1" lang="ja-JP" altLang="en-US" dirty="0"/>
          </a:p>
        </p:txBody>
      </p:sp>
      <p:pic>
        <p:nvPicPr>
          <p:cNvPr id="9" name="コンテンツ プレースホルダー 8">
            <a:extLst>
              <a:ext uri="{FF2B5EF4-FFF2-40B4-BE49-F238E27FC236}">
                <a16:creationId xmlns:a16="http://schemas.microsoft.com/office/drawing/2014/main" id="{7FC85870-55F1-4C57-9B25-3A9239AFDB99}"/>
              </a:ext>
            </a:extLst>
          </p:cNvPr>
          <p:cNvPicPr>
            <a:picLocks noGrp="1" noChangeAspect="1"/>
          </p:cNvPicPr>
          <p:nvPr>
            <p:ph idx="1"/>
          </p:nvPr>
        </p:nvPicPr>
        <p:blipFill>
          <a:blip r:embed="rId2"/>
          <a:stretch>
            <a:fillRect/>
          </a:stretch>
        </p:blipFill>
        <p:spPr>
          <a:xfrm>
            <a:off x="605924" y="1151284"/>
            <a:ext cx="10976978" cy="4437956"/>
          </a:xfrm>
          <a:prstGeom prst="rect">
            <a:avLst/>
          </a:prstGeom>
        </p:spPr>
      </p:pic>
    </p:spTree>
    <p:extLst>
      <p:ext uri="{BB962C8B-B14F-4D97-AF65-F5344CB8AC3E}">
        <p14:creationId xmlns:p14="http://schemas.microsoft.com/office/powerpoint/2010/main" val="143316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FAFFE9B-0FA3-4D80-BCB0-6C6BB4B3EC1A}"/>
              </a:ext>
            </a:extLst>
          </p:cNvPr>
          <p:cNvSpPr>
            <a:spLocks noGrp="1"/>
          </p:cNvSpPr>
          <p:nvPr>
            <p:ph idx="1"/>
          </p:nvPr>
        </p:nvSpPr>
        <p:spPr/>
        <p:txBody>
          <a:bodyPr/>
          <a:lstStyle/>
          <a:p>
            <a:r>
              <a:rPr kumimoji="1" lang="ja-JP" altLang="en-US" dirty="0"/>
              <a:t>インターフェース全部書くの？</a:t>
            </a:r>
            <a:endParaRPr kumimoji="1" lang="en-US" altLang="ja-JP" dirty="0"/>
          </a:p>
          <a:p>
            <a:pPr lvl="1"/>
            <a:r>
              <a:rPr kumimoji="1" lang="en-US" altLang="ja-JP" dirty="0"/>
              <a:t>C</a:t>
            </a:r>
            <a:r>
              <a:rPr kumimoji="1" lang="ja-JP" altLang="en-US" dirty="0"/>
              <a:t>版 </a:t>
            </a:r>
            <a:r>
              <a:rPr kumimoji="1" lang="en-US" altLang="ja-JP" dirty="0" err="1"/>
              <a:t>IFileOpenDialog</a:t>
            </a:r>
            <a:r>
              <a:rPr kumimoji="1" lang="en-US" altLang="ja-JP" dirty="0"/>
              <a:t> </a:t>
            </a:r>
            <a:r>
              <a:rPr kumimoji="1" lang="ja-JP" altLang="en-US" dirty="0"/>
              <a:t>→</a:t>
            </a:r>
            <a:endParaRPr kumimoji="1" lang="en-US" altLang="ja-JP" dirty="0"/>
          </a:p>
          <a:p>
            <a:pPr lvl="1"/>
            <a:r>
              <a:rPr kumimoji="1" lang="en-US" altLang="ja-JP" dirty="0" err="1"/>
              <a:t>IUnknown</a:t>
            </a:r>
            <a:r>
              <a:rPr kumimoji="1" lang="en-US" altLang="ja-JP" dirty="0"/>
              <a:t> </a:t>
            </a:r>
            <a:r>
              <a:rPr kumimoji="1" lang="ja-JP" altLang="en-US" dirty="0"/>
              <a:t>の分を除くと</a:t>
            </a:r>
            <a:r>
              <a:rPr kumimoji="1" lang="en-US" altLang="ja-JP" dirty="0"/>
              <a:t>26</a:t>
            </a:r>
            <a:r>
              <a:rPr kumimoji="1" lang="ja-JP" altLang="en-US" dirty="0"/>
              <a:t>個のメソッド</a:t>
            </a:r>
            <a:endParaRPr kumimoji="1" lang="en-US" altLang="ja-JP" dirty="0"/>
          </a:p>
          <a:p>
            <a:pPr lvl="1"/>
            <a:r>
              <a:rPr kumimoji="1" lang="ja-JP" altLang="en-US" dirty="0"/>
              <a:t>引数は。。。数える？無理でしょ</a:t>
            </a:r>
            <a:r>
              <a:rPr lang="ja-JP" altLang="en-US" dirty="0"/>
              <a:t>！なレベル</a:t>
            </a:r>
            <a:endParaRPr lang="en-US" altLang="ja-JP" dirty="0"/>
          </a:p>
          <a:p>
            <a:pPr lvl="1"/>
            <a:r>
              <a:rPr lang="ja-JP" altLang="en-US" dirty="0"/>
              <a:t>引数には構造体や </a:t>
            </a:r>
            <a:r>
              <a:rPr lang="en-US" altLang="ja-JP" dirty="0"/>
              <a:t>interface </a:t>
            </a:r>
            <a:r>
              <a:rPr lang="ja-JP" altLang="en-US" dirty="0"/>
              <a:t>もある</a:t>
            </a:r>
            <a:endParaRPr lang="en-US" altLang="ja-JP" dirty="0"/>
          </a:p>
          <a:p>
            <a:endParaRPr kumimoji="1" lang="en-US" altLang="ja-JP" dirty="0"/>
          </a:p>
          <a:p>
            <a:endParaRPr lang="en-US" altLang="ja-JP" dirty="0"/>
          </a:p>
          <a:p>
            <a:endParaRPr kumimoji="1" lang="en-US" altLang="ja-JP" dirty="0"/>
          </a:p>
          <a:p>
            <a:pPr marL="457200" lvl="1" indent="0">
              <a:buNone/>
            </a:pPr>
            <a:endParaRPr kumimoji="1" lang="ja-JP" altLang="en-US" dirty="0"/>
          </a:p>
        </p:txBody>
      </p:sp>
      <p:sp>
        <p:nvSpPr>
          <p:cNvPr id="3" name="タイトル 2">
            <a:extLst>
              <a:ext uri="{FF2B5EF4-FFF2-40B4-BE49-F238E27FC236}">
                <a16:creationId xmlns:a16="http://schemas.microsoft.com/office/drawing/2014/main" id="{0AF124B1-1B9A-4C94-A782-FCBF294CD8A5}"/>
              </a:ext>
            </a:extLst>
          </p:cNvPr>
          <p:cNvSpPr>
            <a:spLocks noGrp="1"/>
          </p:cNvSpPr>
          <p:nvPr>
            <p:ph type="title"/>
          </p:nvPr>
        </p:nvSpPr>
        <p:spPr/>
        <p:txBody>
          <a:bodyPr/>
          <a:lstStyle/>
          <a:p>
            <a:r>
              <a:rPr lang="ja-JP" altLang="en-US" dirty="0"/>
              <a:t>必要最低限のインターフェース定義って？</a:t>
            </a:r>
            <a:endParaRPr kumimoji="1" lang="ja-JP" altLang="en-US" dirty="0"/>
          </a:p>
        </p:txBody>
      </p:sp>
      <p:pic>
        <p:nvPicPr>
          <p:cNvPr id="5" name="図 4">
            <a:extLst>
              <a:ext uri="{FF2B5EF4-FFF2-40B4-BE49-F238E27FC236}">
                <a16:creationId xmlns:a16="http://schemas.microsoft.com/office/drawing/2014/main" id="{3C926408-5BAE-4EE7-91DA-7CC41DAEB144}"/>
              </a:ext>
            </a:extLst>
          </p:cNvPr>
          <p:cNvPicPr>
            <a:picLocks noChangeAspect="1"/>
          </p:cNvPicPr>
          <p:nvPr/>
        </p:nvPicPr>
        <p:blipFill>
          <a:blip r:embed="rId2"/>
          <a:stretch>
            <a:fillRect/>
          </a:stretch>
        </p:blipFill>
        <p:spPr>
          <a:xfrm>
            <a:off x="8932887" y="0"/>
            <a:ext cx="3245522" cy="6858000"/>
          </a:xfrm>
          <a:prstGeom prst="rect">
            <a:avLst/>
          </a:prstGeom>
        </p:spPr>
      </p:pic>
    </p:spTree>
    <p:extLst>
      <p:ext uri="{BB962C8B-B14F-4D97-AF65-F5344CB8AC3E}">
        <p14:creationId xmlns:p14="http://schemas.microsoft.com/office/powerpoint/2010/main" val="3036002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D1D6F55-8C31-4624-A5F7-F9AD7945F455}"/>
              </a:ext>
            </a:extLst>
          </p:cNvPr>
          <p:cNvSpPr>
            <a:spLocks noGrp="1"/>
          </p:cNvSpPr>
          <p:nvPr>
            <p:ph idx="1"/>
          </p:nvPr>
        </p:nvSpPr>
        <p:spPr/>
        <p:txBody>
          <a:bodyPr/>
          <a:lstStyle/>
          <a:p>
            <a:r>
              <a:rPr kumimoji="1" lang="en-US" altLang="ja-JP" dirty="0"/>
              <a:t>Component Object Model </a:t>
            </a:r>
            <a:r>
              <a:rPr kumimoji="1" lang="ja-JP" altLang="en-US" dirty="0"/>
              <a:t>の略</a:t>
            </a:r>
            <a:endParaRPr kumimoji="1" lang="en-US" altLang="ja-JP" dirty="0"/>
          </a:p>
          <a:p>
            <a:r>
              <a:rPr kumimoji="1" lang="en-US" altLang="ja-JP" dirty="0"/>
              <a:t>ABI(Application Binary Interface)</a:t>
            </a:r>
            <a:r>
              <a:rPr kumimoji="1" lang="ja-JP" altLang="en-US" dirty="0"/>
              <a:t>の一種</a:t>
            </a:r>
            <a:endParaRPr kumimoji="1" lang="en-US" altLang="ja-JP" dirty="0"/>
          </a:p>
          <a:p>
            <a:r>
              <a:rPr lang="en-US" altLang="ja-JP" dirty="0"/>
              <a:t>Windows API </a:t>
            </a:r>
            <a:r>
              <a:rPr lang="ja-JP" altLang="en-US" dirty="0"/>
              <a:t>の一種</a:t>
            </a:r>
            <a:endParaRPr lang="en-US" altLang="ja-JP" dirty="0"/>
          </a:p>
          <a:p>
            <a:pPr lvl="1"/>
            <a:r>
              <a:rPr kumimoji="1" lang="ja-JP" altLang="en-US" dirty="0"/>
              <a:t>インターフェース</a:t>
            </a:r>
            <a:r>
              <a:rPr lang="en-US" altLang="ja-JP" dirty="0"/>
              <a:t>(</a:t>
            </a:r>
            <a:r>
              <a:rPr lang="ja-JP" altLang="en-US" dirty="0"/>
              <a:t>関数テーブル</a:t>
            </a:r>
            <a:r>
              <a:rPr lang="en-US" altLang="ja-JP" dirty="0"/>
              <a:t>)</a:t>
            </a:r>
            <a:r>
              <a:rPr kumimoji="1" lang="ja-JP" altLang="en-US" dirty="0"/>
              <a:t>を介したやり取り形式</a:t>
            </a:r>
            <a:endParaRPr kumimoji="1" lang="en-US" altLang="ja-JP" dirty="0"/>
          </a:p>
          <a:p>
            <a:r>
              <a:rPr kumimoji="1" lang="ja-JP" altLang="en-US" dirty="0"/>
              <a:t>関数テーブルって？</a:t>
            </a:r>
            <a:endParaRPr kumimoji="1" lang="en-US" altLang="ja-JP" dirty="0"/>
          </a:p>
          <a:p>
            <a:pPr lvl="1"/>
            <a:r>
              <a:rPr lang="en-US" altLang="ja-JP" dirty="0"/>
              <a:t>C# </a:t>
            </a:r>
            <a:r>
              <a:rPr lang="ja-JP" altLang="en-US" dirty="0"/>
              <a:t>の</a:t>
            </a:r>
            <a:r>
              <a:rPr lang="en-US" altLang="ja-JP" dirty="0"/>
              <a:t>interface </a:t>
            </a:r>
            <a:r>
              <a:rPr lang="ja-JP" altLang="en-US" dirty="0"/>
              <a:t>と概念は同じ</a:t>
            </a:r>
            <a:endParaRPr kumimoji="1" lang="en-US" altLang="ja-JP" dirty="0"/>
          </a:p>
          <a:p>
            <a:pPr lvl="1"/>
            <a:r>
              <a:rPr kumimoji="1" lang="en-US" altLang="ja-JP" dirty="0"/>
              <a:t>C++ </a:t>
            </a:r>
            <a:r>
              <a:rPr lang="ja-JP" altLang="en-US" dirty="0"/>
              <a:t>純粋仮想クラスの持つ関数テーブルと互換</a:t>
            </a:r>
            <a:endParaRPr lang="en-US" altLang="ja-JP" dirty="0"/>
          </a:p>
          <a:p>
            <a:pPr lvl="1"/>
            <a:r>
              <a:rPr kumimoji="1" lang="ja-JP" altLang="en-US" dirty="0"/>
              <a:t>関数ポインタだけで構成された</a:t>
            </a:r>
            <a:r>
              <a:rPr kumimoji="1" lang="en-US" altLang="ja-JP" dirty="0"/>
              <a:t>C</a:t>
            </a:r>
            <a:r>
              <a:rPr kumimoji="1" lang="ja-JP" altLang="en-US" dirty="0"/>
              <a:t>の構造体</a:t>
            </a:r>
            <a:r>
              <a:rPr kumimoji="1" lang="en-US" altLang="ja-JP" dirty="0"/>
              <a:t>(</a:t>
            </a:r>
            <a:r>
              <a:rPr kumimoji="1" lang="ja-JP" altLang="en-US" dirty="0"/>
              <a:t>と同等のもの</a:t>
            </a:r>
            <a:r>
              <a:rPr kumimoji="1" lang="en-US" altLang="ja-JP" dirty="0"/>
              <a:t>)</a:t>
            </a:r>
          </a:p>
          <a:p>
            <a:pPr lvl="1"/>
            <a:r>
              <a:rPr kumimoji="1" lang="ja-JP" altLang="en-US" dirty="0"/>
              <a:t>関数の位置情報</a:t>
            </a:r>
            <a:r>
              <a:rPr lang="en-US" altLang="ja-JP" dirty="0"/>
              <a:t>(==</a:t>
            </a:r>
            <a:r>
              <a:rPr lang="ja-JP" altLang="en-US" dirty="0"/>
              <a:t>ポインタ</a:t>
            </a:r>
            <a:r>
              <a:rPr lang="en-US" altLang="ja-JP" dirty="0"/>
              <a:t>)</a:t>
            </a:r>
            <a:r>
              <a:rPr lang="ja-JP" altLang="en-US" dirty="0"/>
              <a:t>の羅列</a:t>
            </a:r>
            <a:endParaRPr lang="en-US" altLang="ja-JP" dirty="0"/>
          </a:p>
          <a:p>
            <a:pPr lvl="1"/>
            <a:endParaRPr lang="en-US" altLang="ja-JP" dirty="0"/>
          </a:p>
        </p:txBody>
      </p:sp>
      <p:sp>
        <p:nvSpPr>
          <p:cNvPr id="3" name="タイトル 2">
            <a:extLst>
              <a:ext uri="{FF2B5EF4-FFF2-40B4-BE49-F238E27FC236}">
                <a16:creationId xmlns:a16="http://schemas.microsoft.com/office/drawing/2014/main" id="{FBB7A272-50A4-4224-9BED-9A7B08E56181}"/>
              </a:ext>
            </a:extLst>
          </p:cNvPr>
          <p:cNvSpPr>
            <a:spLocks noGrp="1"/>
          </p:cNvSpPr>
          <p:nvPr>
            <p:ph type="title"/>
          </p:nvPr>
        </p:nvSpPr>
        <p:spPr/>
        <p:txBody>
          <a:bodyPr/>
          <a:lstStyle/>
          <a:p>
            <a:r>
              <a:rPr lang="ja-JP" altLang="en-US" dirty="0"/>
              <a:t>今時の</a:t>
            </a:r>
            <a:r>
              <a:rPr lang="en-US" altLang="ja-JP" dirty="0"/>
              <a:t>COM</a:t>
            </a:r>
            <a:r>
              <a:rPr lang="ja-JP" altLang="en-US" dirty="0"/>
              <a:t>ならこんな解釈で十分</a:t>
            </a:r>
            <a:endParaRPr kumimoji="1" lang="ja-JP" altLang="en-US" dirty="0"/>
          </a:p>
        </p:txBody>
      </p:sp>
    </p:spTree>
    <p:extLst>
      <p:ext uri="{BB962C8B-B14F-4D97-AF65-F5344CB8AC3E}">
        <p14:creationId xmlns:p14="http://schemas.microsoft.com/office/powerpoint/2010/main" val="2997696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D1D6F55-8C31-4624-A5F7-F9AD7945F455}"/>
              </a:ext>
            </a:extLst>
          </p:cNvPr>
          <p:cNvSpPr>
            <a:spLocks noGrp="1"/>
          </p:cNvSpPr>
          <p:nvPr>
            <p:ph idx="1"/>
          </p:nvPr>
        </p:nvSpPr>
        <p:spPr/>
        <p:txBody>
          <a:bodyPr/>
          <a:lstStyle/>
          <a:p>
            <a:r>
              <a:rPr kumimoji="1" lang="en-US" altLang="ja-JP" dirty="0"/>
              <a:t>ABI(</a:t>
            </a:r>
            <a:r>
              <a:rPr kumimoji="1" lang="en-US" altLang="ja-JP" dirty="0">
                <a:latin typeface="UD デジタル 教科書体 NK-R" panose="02020400000000000000" pitchFamily="18" charset="-128"/>
                <a:ea typeface="UD デジタル 教科書体 NK-R" panose="02020400000000000000" pitchFamily="18" charset="-128"/>
              </a:rPr>
              <a:t>Application</a:t>
            </a:r>
            <a:r>
              <a:rPr kumimoji="1" lang="en-US" altLang="ja-JP" dirty="0"/>
              <a:t> </a:t>
            </a:r>
            <a:r>
              <a:rPr kumimoji="1" lang="en-US" altLang="ja-JP" b="1" dirty="0">
                <a:effectLst>
                  <a:outerShdw blurRad="38100" dist="38100" dir="2700000" algn="tl">
                    <a:srgbClr val="000000">
                      <a:alpha val="43137"/>
                    </a:srgbClr>
                  </a:outerShdw>
                </a:effectLst>
              </a:rPr>
              <a:t>Binary</a:t>
            </a:r>
            <a:r>
              <a:rPr kumimoji="1" lang="en-US" altLang="ja-JP" dirty="0"/>
              <a:t> Interface)</a:t>
            </a:r>
          </a:p>
          <a:p>
            <a:r>
              <a:rPr kumimoji="1" lang="ja-JP" altLang="en-US" dirty="0"/>
              <a:t>インターフェースを介したやり取り形式</a:t>
            </a:r>
            <a:endParaRPr kumimoji="1" lang="en-US" altLang="ja-JP" dirty="0"/>
          </a:p>
          <a:p>
            <a:r>
              <a:rPr kumimoji="1" lang="en-US" altLang="ja-JP" dirty="0"/>
              <a:t>COM </a:t>
            </a:r>
            <a:r>
              <a:rPr kumimoji="1" lang="ja-JP" altLang="en-US" dirty="0"/>
              <a:t>のインターフェースは関数の定義</a:t>
            </a:r>
            <a:r>
              <a:rPr lang="ja-JP" altLang="en-US" dirty="0"/>
              <a:t>だけ</a:t>
            </a:r>
            <a:endParaRPr kumimoji="1" lang="en-US" altLang="ja-JP" dirty="0"/>
          </a:p>
          <a:p>
            <a:pPr lvl="1"/>
            <a:r>
              <a:rPr kumimoji="1" lang="ja-JP" altLang="en-US" dirty="0"/>
              <a:t>関数ポインタ</a:t>
            </a:r>
            <a:r>
              <a:rPr kumimoji="1" lang="en-US" altLang="ja-JP" dirty="0"/>
              <a:t>(</a:t>
            </a:r>
            <a:r>
              <a:rPr kumimoji="1" lang="ja-JP" altLang="en-US" dirty="0"/>
              <a:t>関数への参照</a:t>
            </a:r>
            <a:r>
              <a:rPr kumimoji="1" lang="en-US" altLang="ja-JP" dirty="0"/>
              <a:t>)</a:t>
            </a:r>
            <a:r>
              <a:rPr kumimoji="1" lang="ja-JP" altLang="en-US" dirty="0"/>
              <a:t>だけで構成された構造体</a:t>
            </a:r>
            <a:endParaRPr kumimoji="1" lang="en-US" altLang="ja-JP" dirty="0"/>
          </a:p>
          <a:p>
            <a:endParaRPr lang="en-US" altLang="ja-JP" dirty="0"/>
          </a:p>
          <a:p>
            <a:endParaRPr lang="en-US" altLang="ja-JP" dirty="0"/>
          </a:p>
          <a:p>
            <a:r>
              <a:rPr lang="en-US" altLang="ja-JP" dirty="0"/>
              <a:t>ABI</a:t>
            </a:r>
            <a:r>
              <a:rPr lang="ja-JP" altLang="en-US" dirty="0"/>
              <a:t> は実行時の規約</a:t>
            </a:r>
            <a:endParaRPr lang="en-US" altLang="ja-JP" dirty="0"/>
          </a:p>
          <a:p>
            <a:pPr lvl="1"/>
            <a:r>
              <a:rPr lang="ja-JP" altLang="en-US" dirty="0"/>
              <a:t>機械語</a:t>
            </a:r>
            <a:r>
              <a:rPr lang="en-US" altLang="ja-JP" dirty="0"/>
              <a:t>(</a:t>
            </a:r>
            <a:r>
              <a:rPr lang="ja-JP" altLang="en-US" dirty="0"/>
              <a:t>バイナリ</a:t>
            </a:r>
            <a:r>
              <a:rPr lang="en-US" altLang="ja-JP" dirty="0"/>
              <a:t>)</a:t>
            </a:r>
            <a:r>
              <a:rPr lang="ja-JP" altLang="en-US" dirty="0"/>
              <a:t>レベルで一致する情報</a:t>
            </a:r>
            <a:endParaRPr lang="en-US" altLang="ja-JP" dirty="0"/>
          </a:p>
          <a:p>
            <a:pPr lvl="1"/>
            <a:r>
              <a:rPr lang="ja-JP" altLang="en-US" dirty="0"/>
              <a:t>コンパイル時に必要な情報ではない</a:t>
            </a:r>
            <a:endParaRPr lang="en-US" altLang="ja-JP" dirty="0"/>
          </a:p>
        </p:txBody>
      </p:sp>
      <p:sp>
        <p:nvSpPr>
          <p:cNvPr id="3" name="タイトル 2">
            <a:extLst>
              <a:ext uri="{FF2B5EF4-FFF2-40B4-BE49-F238E27FC236}">
                <a16:creationId xmlns:a16="http://schemas.microsoft.com/office/drawing/2014/main" id="{FBB7A272-50A4-4224-9BED-9A7B08E56181}"/>
              </a:ext>
            </a:extLst>
          </p:cNvPr>
          <p:cNvSpPr>
            <a:spLocks noGrp="1"/>
          </p:cNvSpPr>
          <p:nvPr>
            <p:ph type="title"/>
          </p:nvPr>
        </p:nvSpPr>
        <p:spPr/>
        <p:txBody>
          <a:bodyPr/>
          <a:lstStyle/>
          <a:p>
            <a:r>
              <a:rPr lang="ja-JP" altLang="en-US" dirty="0"/>
              <a:t>今時の</a:t>
            </a:r>
            <a:r>
              <a:rPr lang="en-US" altLang="ja-JP" dirty="0"/>
              <a:t>COM</a:t>
            </a:r>
            <a:r>
              <a:rPr lang="ja-JP" altLang="en-US" dirty="0"/>
              <a:t>ならこんな解釈で十分</a:t>
            </a:r>
            <a:endParaRPr kumimoji="1" lang="ja-JP" altLang="en-US" dirty="0"/>
          </a:p>
        </p:txBody>
      </p:sp>
    </p:spTree>
    <p:extLst>
      <p:ext uri="{BB962C8B-B14F-4D97-AF65-F5344CB8AC3E}">
        <p14:creationId xmlns:p14="http://schemas.microsoft.com/office/powerpoint/2010/main" val="279081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50055B-2A73-4533-A1F4-B995F7930658}"/>
              </a:ext>
            </a:extLst>
          </p:cNvPr>
          <p:cNvSpPr>
            <a:spLocks noGrp="1"/>
          </p:cNvSpPr>
          <p:nvPr>
            <p:ph type="title"/>
          </p:nvPr>
        </p:nvSpPr>
        <p:spPr/>
        <p:txBody>
          <a:bodyPr/>
          <a:lstStyle/>
          <a:p>
            <a:r>
              <a:rPr lang="ja-JP" altLang="en-US" dirty="0"/>
              <a:t>実際のプロジェクトでソースを見てみましょう</a:t>
            </a:r>
            <a:endParaRPr kumimoji="1" lang="ja-JP" altLang="en-US" dirty="0"/>
          </a:p>
        </p:txBody>
      </p:sp>
      <p:sp>
        <p:nvSpPr>
          <p:cNvPr id="3" name="テキスト プレースホルダー 2">
            <a:extLst>
              <a:ext uri="{FF2B5EF4-FFF2-40B4-BE49-F238E27FC236}">
                <a16:creationId xmlns:a16="http://schemas.microsoft.com/office/drawing/2014/main" id="{38E06547-370B-4282-BEA3-09F4E6DB355C}"/>
              </a:ext>
            </a:extLst>
          </p:cNvPr>
          <p:cNvSpPr>
            <a:spLocks noGrp="1"/>
          </p:cNvSpPr>
          <p:nvPr>
            <p:ph type="body" idx="1"/>
          </p:nvPr>
        </p:nvSpPr>
        <p:spPr/>
        <p:txBody>
          <a:bodyPr/>
          <a:lstStyle/>
          <a:p>
            <a:endParaRPr kumimoji="1" lang="ja-JP" altLang="en-US"/>
          </a:p>
        </p:txBody>
      </p:sp>
      <p:sp>
        <p:nvSpPr>
          <p:cNvPr id="4" name="テキスト ボックス 3">
            <a:extLst>
              <a:ext uri="{FF2B5EF4-FFF2-40B4-BE49-F238E27FC236}">
                <a16:creationId xmlns:a16="http://schemas.microsoft.com/office/drawing/2014/main" id="{DBC41685-D8D3-49DF-A20F-068FBB952253}"/>
              </a:ext>
            </a:extLst>
          </p:cNvPr>
          <p:cNvSpPr txBox="1"/>
          <p:nvPr/>
        </p:nvSpPr>
        <p:spPr>
          <a:xfrm>
            <a:off x="-30035" y="4820959"/>
            <a:ext cx="12252072" cy="1077218"/>
          </a:xfrm>
          <a:prstGeom prst="rect">
            <a:avLst/>
          </a:prstGeom>
          <a:noFill/>
        </p:spPr>
        <p:txBody>
          <a:bodyPr wrap="none" rtlCol="0">
            <a:spAutoFit/>
          </a:bodyPr>
          <a:lstStyle/>
          <a:p>
            <a:pPr algn="ctr"/>
            <a:r>
              <a:rPr lang="ja-JP" altLang="en-US" sz="3200" dirty="0">
                <a:latin typeface="+mn-ea"/>
                <a:ea typeface="+mn-ea"/>
              </a:rPr>
              <a:t>本日の資料</a:t>
            </a:r>
            <a:br>
              <a:rPr lang="en-US" altLang="ja-JP" sz="3200" dirty="0">
                <a:latin typeface="+mn-ea"/>
                <a:ea typeface="+mn-ea"/>
              </a:rPr>
            </a:br>
            <a:r>
              <a:rPr lang="en-US" altLang="ja-JP" sz="3200" dirty="0">
                <a:latin typeface="+mn-ea"/>
                <a:ea typeface="+mn-ea"/>
                <a:hlinkClick r:id="rId2"/>
              </a:rPr>
              <a:t>https://github.com/Tocchann/Wankuma.SelectFolder</a:t>
            </a:r>
            <a:endParaRPr lang="en-US" altLang="ja-JP" sz="3200" dirty="0">
              <a:latin typeface="+mn-ea"/>
              <a:ea typeface="+mn-ea"/>
            </a:endParaRPr>
          </a:p>
        </p:txBody>
      </p:sp>
    </p:spTree>
    <p:extLst>
      <p:ext uri="{BB962C8B-B14F-4D97-AF65-F5344CB8AC3E}">
        <p14:creationId xmlns:p14="http://schemas.microsoft.com/office/powerpoint/2010/main" val="2140291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00BB6F76-93C6-4D8A-82CA-7277401F0957}"/>
              </a:ext>
            </a:extLst>
          </p:cNvPr>
          <p:cNvSpPr>
            <a:spLocks noGrp="1"/>
          </p:cNvSpPr>
          <p:nvPr>
            <p:ph idx="1"/>
          </p:nvPr>
        </p:nvSpPr>
        <p:spPr/>
        <p:txBody>
          <a:bodyPr/>
          <a:lstStyle/>
          <a:p>
            <a:r>
              <a:rPr kumimoji="1" lang="en-US" altLang="ja-JP" dirty="0"/>
              <a:t>COM </a:t>
            </a:r>
            <a:r>
              <a:rPr kumimoji="1" lang="ja-JP" altLang="en-US" dirty="0"/>
              <a:t>は </a:t>
            </a:r>
            <a:r>
              <a:rPr kumimoji="1" lang="en-US" altLang="ja-JP" dirty="0"/>
              <a:t>API</a:t>
            </a:r>
            <a:r>
              <a:rPr kumimoji="1" lang="ja-JP" altLang="en-US" dirty="0"/>
              <a:t> と </a:t>
            </a:r>
            <a:r>
              <a:rPr kumimoji="1" lang="en-US" altLang="ja-JP" dirty="0"/>
              <a:t>ABI </a:t>
            </a:r>
            <a:r>
              <a:rPr kumimoji="1" lang="ja-JP" altLang="en-US" dirty="0"/>
              <a:t>の両方の制約</a:t>
            </a:r>
            <a:endParaRPr kumimoji="1" lang="en-US" altLang="ja-JP" dirty="0"/>
          </a:p>
          <a:p>
            <a:r>
              <a:rPr lang="en-US" altLang="ja-JP" dirty="0"/>
              <a:t>.NET </a:t>
            </a:r>
            <a:r>
              <a:rPr lang="ja-JP" altLang="en-US" dirty="0"/>
              <a:t>で </a:t>
            </a:r>
            <a:r>
              <a:rPr lang="en-US" altLang="ja-JP" dirty="0"/>
              <a:t>COM</a:t>
            </a:r>
            <a:r>
              <a:rPr lang="ja-JP" altLang="en-US" dirty="0"/>
              <a:t>を参照する場合は、</a:t>
            </a:r>
            <a:r>
              <a:rPr lang="en-US" altLang="ja-JP" dirty="0"/>
              <a:t>RCW</a:t>
            </a:r>
            <a:r>
              <a:rPr lang="ja-JP" altLang="en-US" dirty="0"/>
              <a:t>と</a:t>
            </a:r>
            <a:r>
              <a:rPr lang="en-US" altLang="ja-JP" dirty="0"/>
              <a:t>CCW</a:t>
            </a:r>
            <a:r>
              <a:rPr lang="ja-JP" altLang="en-US" dirty="0"/>
              <a:t>を意識</a:t>
            </a:r>
            <a:endParaRPr lang="en-US" altLang="ja-JP" dirty="0"/>
          </a:p>
          <a:p>
            <a:r>
              <a:rPr lang="en-US" altLang="ja-JP" dirty="0"/>
              <a:t>HRESULT</a:t>
            </a:r>
            <a:r>
              <a:rPr lang="ja-JP" altLang="en-US" dirty="0"/>
              <a:t> の値を判定するなら </a:t>
            </a:r>
            <a:r>
              <a:rPr lang="en-US" altLang="ja-JP" dirty="0"/>
              <a:t>[</a:t>
            </a:r>
            <a:r>
              <a:rPr lang="en-US" altLang="ja-JP" dirty="0" err="1"/>
              <a:t>PreserveSig</a:t>
            </a:r>
            <a:r>
              <a:rPr lang="en-US" altLang="ja-JP" dirty="0"/>
              <a:t>] </a:t>
            </a:r>
            <a:r>
              <a:rPr lang="ja-JP" altLang="en-US" dirty="0"/>
              <a:t>を付ける</a:t>
            </a:r>
            <a:endParaRPr lang="en-US" altLang="ja-JP" dirty="0"/>
          </a:p>
          <a:p>
            <a:r>
              <a:rPr lang="en-US" altLang="ja-JP" dirty="0"/>
              <a:t>COM interface </a:t>
            </a:r>
            <a:r>
              <a:rPr lang="ja-JP" altLang="en-US" dirty="0"/>
              <a:t>はバイナリ的には</a:t>
            </a:r>
            <a:r>
              <a:rPr lang="en-US" altLang="ja-JP" dirty="0"/>
              <a:t>C</a:t>
            </a:r>
            <a:r>
              <a:rPr lang="ja-JP" altLang="en-US" dirty="0"/>
              <a:t>の構造体と同等</a:t>
            </a:r>
            <a:endParaRPr lang="en-US" altLang="ja-JP" dirty="0"/>
          </a:p>
          <a:p>
            <a:r>
              <a:rPr lang="ja-JP" altLang="en-US" dirty="0"/>
              <a:t>使わないメソッドの引数は省略しても問題ない</a:t>
            </a:r>
            <a:endParaRPr lang="en-US" altLang="ja-JP" dirty="0"/>
          </a:p>
          <a:p>
            <a:r>
              <a:rPr lang="ja-JP" altLang="en-US" dirty="0"/>
              <a:t>実行時規約は名前</a:t>
            </a:r>
            <a:r>
              <a:rPr lang="en-US" altLang="ja-JP" dirty="0"/>
              <a:t>(</a:t>
            </a:r>
            <a:r>
              <a:rPr lang="ja-JP" altLang="en-US" dirty="0"/>
              <a:t>変数名</a:t>
            </a:r>
            <a:r>
              <a:rPr lang="en-US" altLang="ja-JP" dirty="0"/>
              <a:t>)</a:t>
            </a:r>
            <a:r>
              <a:rPr lang="ja-JP" altLang="en-US" dirty="0"/>
              <a:t>に左右されない</a:t>
            </a:r>
            <a:endParaRPr lang="en-US" altLang="ja-JP" dirty="0"/>
          </a:p>
          <a:p>
            <a:endParaRPr lang="en-US" altLang="ja-JP" dirty="0"/>
          </a:p>
        </p:txBody>
      </p:sp>
      <p:sp>
        <p:nvSpPr>
          <p:cNvPr id="4" name="タイトル 3">
            <a:extLst>
              <a:ext uri="{FF2B5EF4-FFF2-40B4-BE49-F238E27FC236}">
                <a16:creationId xmlns:a16="http://schemas.microsoft.com/office/drawing/2014/main" id="{B73D4FFB-2323-4867-9E1B-2B6F5AEF7553}"/>
              </a:ext>
            </a:extLst>
          </p:cNvPr>
          <p:cNvSpPr>
            <a:spLocks noGrp="1"/>
          </p:cNvSpPr>
          <p:nvPr>
            <p:ph type="title"/>
          </p:nvPr>
        </p:nvSpPr>
        <p:spPr/>
        <p:txBody>
          <a:bodyPr/>
          <a:lstStyle/>
          <a:p>
            <a:r>
              <a:rPr lang="ja-JP" altLang="en-US" dirty="0"/>
              <a:t>まとめ</a:t>
            </a:r>
            <a:endParaRPr kumimoji="1" lang="ja-JP" altLang="en-US" dirty="0"/>
          </a:p>
        </p:txBody>
      </p:sp>
    </p:spTree>
    <p:extLst>
      <p:ext uri="{BB962C8B-B14F-4D97-AF65-F5344CB8AC3E}">
        <p14:creationId xmlns:p14="http://schemas.microsoft.com/office/powerpoint/2010/main" val="4126523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AB9E532-8887-467B-94D3-B153029CD4CC}"/>
              </a:ext>
            </a:extLst>
          </p:cNvPr>
          <p:cNvSpPr>
            <a:spLocks noGrp="1"/>
          </p:cNvSpPr>
          <p:nvPr>
            <p:ph idx="1"/>
          </p:nvPr>
        </p:nvSpPr>
        <p:spPr/>
        <p:txBody>
          <a:bodyPr/>
          <a:lstStyle/>
          <a:p>
            <a:r>
              <a:rPr kumimoji="1" lang="ja-JP" altLang="en-US" dirty="0"/>
              <a:t>とりあえずは自己紹介</a:t>
            </a:r>
            <a:endParaRPr kumimoji="1" lang="en-US" altLang="ja-JP" dirty="0"/>
          </a:p>
          <a:p>
            <a:r>
              <a:rPr kumimoji="1" lang="en-US" altLang="ja-JP" dirty="0" err="1"/>
              <a:t>IFileOpenDialog</a:t>
            </a:r>
            <a:r>
              <a:rPr kumimoji="1" lang="en-US" altLang="ja-JP" dirty="0"/>
              <a:t> </a:t>
            </a:r>
            <a:r>
              <a:rPr kumimoji="1" lang="ja-JP" altLang="en-US" dirty="0"/>
              <a:t>版フォルダ選択ダイアログって？</a:t>
            </a:r>
            <a:endParaRPr kumimoji="1" lang="en-US" altLang="ja-JP" dirty="0"/>
          </a:p>
          <a:p>
            <a:r>
              <a:rPr kumimoji="1" lang="ja-JP" altLang="en-US" dirty="0"/>
              <a:t>今時の</a:t>
            </a:r>
            <a:r>
              <a:rPr kumimoji="1" lang="en-US" altLang="ja-JP" dirty="0"/>
              <a:t>COM</a:t>
            </a:r>
            <a:r>
              <a:rPr kumimoji="1" lang="ja-JP" altLang="en-US" dirty="0"/>
              <a:t>って？</a:t>
            </a:r>
            <a:endParaRPr kumimoji="1" lang="en-US" altLang="ja-JP" dirty="0"/>
          </a:p>
          <a:p>
            <a:r>
              <a:rPr kumimoji="1" lang="ja-JP" altLang="en-US" dirty="0"/>
              <a:t>必要最低限のインターフェース定義って？</a:t>
            </a:r>
            <a:endParaRPr kumimoji="1" lang="en-US" altLang="ja-JP" dirty="0"/>
          </a:p>
          <a:p>
            <a:r>
              <a:rPr kumimoji="1" lang="ja-JP" altLang="en-US" dirty="0"/>
              <a:t>実際の定義を見てみましょう</a:t>
            </a:r>
            <a:endParaRPr kumimoji="1" lang="en-US" altLang="ja-JP" dirty="0"/>
          </a:p>
          <a:p>
            <a:r>
              <a:rPr kumimoji="1" lang="ja-JP" altLang="en-US" dirty="0"/>
              <a:t>まとめ</a:t>
            </a:r>
            <a:endParaRPr kumimoji="1" lang="en-US" altLang="ja-JP" dirty="0"/>
          </a:p>
        </p:txBody>
      </p:sp>
      <p:sp>
        <p:nvSpPr>
          <p:cNvPr id="3" name="タイトル 2">
            <a:extLst>
              <a:ext uri="{FF2B5EF4-FFF2-40B4-BE49-F238E27FC236}">
                <a16:creationId xmlns:a16="http://schemas.microsoft.com/office/drawing/2014/main" id="{14408690-F82E-4436-B519-4E57E7605B46}"/>
              </a:ext>
            </a:extLst>
          </p:cNvPr>
          <p:cNvSpPr>
            <a:spLocks noGrp="1"/>
          </p:cNvSpPr>
          <p:nvPr>
            <p:ph type="title"/>
          </p:nvPr>
        </p:nvSpPr>
        <p:spPr/>
        <p:txBody>
          <a:bodyPr/>
          <a:lstStyle/>
          <a:p>
            <a:r>
              <a:rPr lang="ja-JP" altLang="en-US" dirty="0"/>
              <a:t>お題目</a:t>
            </a:r>
            <a:endParaRPr kumimoji="1" lang="ja-JP" altLang="en-US" dirty="0"/>
          </a:p>
        </p:txBody>
      </p:sp>
      <p:sp>
        <p:nvSpPr>
          <p:cNvPr id="4" name="テキスト ボックス 3">
            <a:extLst>
              <a:ext uri="{FF2B5EF4-FFF2-40B4-BE49-F238E27FC236}">
                <a16:creationId xmlns:a16="http://schemas.microsoft.com/office/drawing/2014/main" id="{5220D7F2-47DA-4478-A48C-538135B8DEAB}"/>
              </a:ext>
            </a:extLst>
          </p:cNvPr>
          <p:cNvSpPr txBox="1"/>
          <p:nvPr/>
        </p:nvSpPr>
        <p:spPr>
          <a:xfrm>
            <a:off x="-30034" y="4748951"/>
            <a:ext cx="12252072" cy="1077218"/>
          </a:xfrm>
          <a:prstGeom prst="rect">
            <a:avLst/>
          </a:prstGeom>
          <a:noFill/>
        </p:spPr>
        <p:txBody>
          <a:bodyPr wrap="none" rtlCol="0">
            <a:spAutoFit/>
          </a:bodyPr>
          <a:lstStyle/>
          <a:p>
            <a:pPr algn="ctr"/>
            <a:r>
              <a:rPr lang="ja-JP" altLang="en-US" sz="3200" dirty="0">
                <a:latin typeface="+mn-ea"/>
                <a:ea typeface="+mn-ea"/>
              </a:rPr>
              <a:t>本日の資料</a:t>
            </a:r>
            <a:br>
              <a:rPr lang="en-US" altLang="ja-JP" sz="3200" dirty="0">
                <a:latin typeface="+mn-ea"/>
                <a:ea typeface="+mn-ea"/>
              </a:rPr>
            </a:br>
            <a:r>
              <a:rPr lang="en-US" altLang="ja-JP" sz="3200" dirty="0">
                <a:latin typeface="+mn-ea"/>
                <a:ea typeface="+mn-ea"/>
                <a:hlinkClick r:id="rId3"/>
              </a:rPr>
              <a:t>https://github.com/Tocchann/Wankuma.SelectFolder</a:t>
            </a:r>
            <a:endParaRPr lang="en-US" altLang="ja-JP" sz="3200" dirty="0">
              <a:latin typeface="+mn-ea"/>
              <a:ea typeface="+mn-ea"/>
            </a:endParaRPr>
          </a:p>
        </p:txBody>
      </p:sp>
    </p:spTree>
    <p:extLst>
      <p:ext uri="{BB962C8B-B14F-4D97-AF65-F5344CB8AC3E}">
        <p14:creationId xmlns:p14="http://schemas.microsoft.com/office/powerpoint/2010/main" val="3362067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1E0D34-0218-4F93-BFF4-039501981EB9}"/>
              </a:ext>
            </a:extLst>
          </p:cNvPr>
          <p:cNvSpPr>
            <a:spLocks noGrp="1"/>
          </p:cNvSpPr>
          <p:nvPr>
            <p:ph type="title"/>
          </p:nvPr>
        </p:nvSpPr>
        <p:spPr/>
        <p:txBody>
          <a:bodyPr/>
          <a:lstStyle/>
          <a:p>
            <a:r>
              <a:rPr lang="ja-JP" altLang="en-US" dirty="0"/>
              <a:t>とりあえずは自己紹介</a:t>
            </a:r>
          </a:p>
        </p:txBody>
      </p:sp>
      <p:sp>
        <p:nvSpPr>
          <p:cNvPr id="3" name="コンテンツ プレースホルダー 2">
            <a:extLst>
              <a:ext uri="{FF2B5EF4-FFF2-40B4-BE49-F238E27FC236}">
                <a16:creationId xmlns:a16="http://schemas.microsoft.com/office/drawing/2014/main" id="{8D2E6270-D7F6-412E-A67D-0A8B02E86323}"/>
              </a:ext>
            </a:extLst>
          </p:cNvPr>
          <p:cNvSpPr>
            <a:spLocks noGrp="1"/>
          </p:cNvSpPr>
          <p:nvPr>
            <p:ph sz="half" idx="1"/>
          </p:nvPr>
        </p:nvSpPr>
        <p:spPr/>
        <p:txBody>
          <a:bodyPr/>
          <a:lstStyle/>
          <a:p>
            <a:r>
              <a:rPr lang="ja-JP" altLang="en-US" dirty="0"/>
              <a:t>とっちゃん</a:t>
            </a:r>
            <a:endParaRPr lang="en-US" altLang="ja-JP" dirty="0"/>
          </a:p>
          <a:p>
            <a:pPr lvl="1"/>
            <a:r>
              <a:rPr lang="ja-JP" altLang="en-US" dirty="0"/>
              <a:t>高萩 俊行</a:t>
            </a:r>
            <a:endParaRPr lang="en-US" altLang="ja-JP" dirty="0"/>
          </a:p>
          <a:p>
            <a:r>
              <a:rPr lang="ja-JP" altLang="en-US" dirty="0"/>
              <a:t>コミュニティ</a:t>
            </a:r>
            <a:endParaRPr lang="en-US" altLang="ja-JP" dirty="0"/>
          </a:p>
          <a:p>
            <a:pPr lvl="1"/>
            <a:r>
              <a:rPr lang="ja-JP" altLang="en-US" dirty="0"/>
              <a:t>わんくま同盟</a:t>
            </a:r>
            <a:endParaRPr lang="en-US" altLang="ja-JP" dirty="0"/>
          </a:p>
          <a:p>
            <a:pPr lvl="2"/>
            <a:r>
              <a:rPr lang="en-US" altLang="ja-JP" sz="1200" dirty="0">
                <a:hlinkClick r:id="rId3"/>
              </a:rPr>
              <a:t>http://blogs.wankuma.com/tocchann/default.aspx</a:t>
            </a:r>
            <a:endParaRPr lang="en-US" altLang="ja-JP" sz="1800" dirty="0"/>
          </a:p>
          <a:p>
            <a:pPr lvl="1"/>
            <a:r>
              <a:rPr lang="en-US" altLang="ja-JP" sz="1600" dirty="0"/>
              <a:t>Facebook</a:t>
            </a:r>
            <a:br>
              <a:rPr lang="en-US" altLang="ja-JP" sz="1600" dirty="0"/>
            </a:br>
            <a:r>
              <a:rPr lang="en-US" altLang="ja-JP" sz="1200" dirty="0">
                <a:hlinkClick r:id="rId4"/>
              </a:rPr>
              <a:t>https://www.facebook.com/toshiyuki.takahagi/</a:t>
            </a:r>
            <a:endParaRPr lang="en-US" altLang="ja-JP" sz="1200" dirty="0"/>
          </a:p>
          <a:p>
            <a:pPr lvl="1"/>
            <a:r>
              <a:rPr lang="en-US" altLang="ja-JP" sz="1600" dirty="0"/>
              <a:t>X(</a:t>
            </a:r>
            <a:r>
              <a:rPr lang="ja-JP" altLang="en-US" sz="1600" dirty="0"/>
              <a:t>旧</a:t>
            </a:r>
            <a:r>
              <a:rPr lang="en-US" altLang="ja-JP" sz="1600" dirty="0"/>
              <a:t>Twitter)</a:t>
            </a:r>
            <a:br>
              <a:rPr lang="en-US" altLang="ja-JP" sz="1600" dirty="0"/>
            </a:br>
            <a:r>
              <a:rPr lang="en-US" altLang="ja-JP" sz="1200" dirty="0">
                <a:hlinkClick r:id="rId5"/>
              </a:rPr>
              <a:t>https://twitter.com/Tocchann</a:t>
            </a:r>
            <a:endParaRPr lang="en-US" altLang="ja-JP" dirty="0"/>
          </a:p>
          <a:p>
            <a:pPr lvl="1"/>
            <a:r>
              <a:rPr lang="en-US" altLang="ja-JP" sz="1600" dirty="0" err="1"/>
              <a:t>Github</a:t>
            </a:r>
            <a:br>
              <a:rPr lang="en-US" altLang="ja-JP" sz="1600" dirty="0"/>
            </a:br>
            <a:r>
              <a:rPr lang="en-US" altLang="ja-JP" sz="1200" dirty="0">
                <a:hlinkClick r:id="rId6"/>
              </a:rPr>
              <a:t>https://github.com/tocchann/</a:t>
            </a:r>
            <a:endParaRPr lang="en-US" altLang="ja-JP" sz="1200" dirty="0"/>
          </a:p>
          <a:p>
            <a:pPr lvl="1"/>
            <a:r>
              <a:rPr lang="en-US" altLang="ja-JP" sz="1600" dirty="0" err="1"/>
              <a:t>Qiita</a:t>
            </a:r>
            <a:br>
              <a:rPr lang="en-US" altLang="ja-JP" sz="1600" dirty="0"/>
            </a:br>
            <a:r>
              <a:rPr lang="en-US" altLang="ja-JP" sz="1200" dirty="0">
                <a:hlinkClick r:id="rId7"/>
              </a:rPr>
              <a:t>https://qiita.com/Tocchann</a:t>
            </a:r>
            <a:endParaRPr lang="en-US" altLang="ja-JP" sz="1600" dirty="0"/>
          </a:p>
          <a:p>
            <a:pPr lvl="1"/>
            <a:endParaRPr lang="en-US" altLang="ja-JP" dirty="0"/>
          </a:p>
        </p:txBody>
      </p:sp>
      <p:sp>
        <p:nvSpPr>
          <p:cNvPr id="5" name="コンテンツ プレースホルダー 4">
            <a:extLst>
              <a:ext uri="{FF2B5EF4-FFF2-40B4-BE49-F238E27FC236}">
                <a16:creationId xmlns:a16="http://schemas.microsoft.com/office/drawing/2014/main" id="{2EFB3259-88B9-42F1-A464-161FCD2E4D79}"/>
              </a:ext>
            </a:extLst>
          </p:cNvPr>
          <p:cNvSpPr>
            <a:spLocks noGrp="1"/>
          </p:cNvSpPr>
          <p:nvPr>
            <p:ph sz="half" idx="2"/>
          </p:nvPr>
        </p:nvSpPr>
        <p:spPr/>
        <p:txBody>
          <a:bodyPr/>
          <a:lstStyle/>
          <a:p>
            <a:r>
              <a:rPr lang="en-US" altLang="ja-JP" dirty="0"/>
              <a:t>Microsoft MVP</a:t>
            </a:r>
          </a:p>
          <a:p>
            <a:pPr lvl="1"/>
            <a:r>
              <a:rPr lang="en-US" altLang="ja-JP" dirty="0"/>
              <a:t>Developer Technologies</a:t>
            </a:r>
          </a:p>
          <a:p>
            <a:pPr lvl="2"/>
            <a:r>
              <a:rPr lang="en-US" altLang="ja-JP" sz="1200" dirty="0">
                <a:hlinkClick r:id="rId8"/>
              </a:rPr>
              <a:t>https://mvp.microsoft.com/ja-JP/MVP/profile/2387d172-3c9a-e411-93f2-9cb65495d3c4</a:t>
            </a:r>
            <a:endParaRPr lang="en-US" altLang="ja-JP" sz="1200" dirty="0"/>
          </a:p>
          <a:p>
            <a:pPr lvl="1"/>
            <a:r>
              <a:rPr lang="en-US" altLang="ja-JP" dirty="0"/>
              <a:t>Since 2005/10</a:t>
            </a:r>
            <a:r>
              <a:rPr lang="ja-JP" altLang="en-US" dirty="0"/>
              <a:t>～</a:t>
            </a:r>
            <a:endParaRPr lang="en-US" altLang="ja-JP" dirty="0"/>
          </a:p>
          <a:p>
            <a:pPr lvl="2"/>
            <a:r>
              <a:rPr lang="en-US" altLang="ja-JP" dirty="0"/>
              <a:t>(Windows Installer)</a:t>
            </a:r>
          </a:p>
          <a:p>
            <a:pPr lvl="2"/>
            <a:r>
              <a:rPr lang="en-US" altLang="ja-JP" dirty="0"/>
              <a:t>Windows SDK</a:t>
            </a:r>
          </a:p>
          <a:p>
            <a:pPr lvl="2"/>
            <a:r>
              <a:rPr lang="en-US" altLang="ja-JP" dirty="0"/>
              <a:t>Developer Tools – Visual C++</a:t>
            </a:r>
          </a:p>
          <a:p>
            <a:pPr lvl="2"/>
            <a:r>
              <a:rPr lang="en-US" altLang="ja-JP" dirty="0"/>
              <a:t>Visual Studio and</a:t>
            </a:r>
            <a:br>
              <a:rPr lang="en-US" altLang="ja-JP" dirty="0"/>
            </a:br>
            <a:r>
              <a:rPr lang="en-US" altLang="ja-JP" dirty="0"/>
              <a:t>Development Technologies</a:t>
            </a:r>
          </a:p>
          <a:p>
            <a:pPr lvl="2"/>
            <a:r>
              <a:rPr lang="en-US" altLang="ja-JP" dirty="0"/>
              <a:t>Developer Technologies</a:t>
            </a:r>
            <a:endParaRPr lang="ja-JP" altLang="en-US" dirty="0"/>
          </a:p>
        </p:txBody>
      </p:sp>
      <p:sp>
        <p:nvSpPr>
          <p:cNvPr id="4" name="テキスト ボックス 3">
            <a:extLst>
              <a:ext uri="{FF2B5EF4-FFF2-40B4-BE49-F238E27FC236}">
                <a16:creationId xmlns:a16="http://schemas.microsoft.com/office/drawing/2014/main" id="{D29C4459-BE9D-4FA0-914B-600D1CECDE33}"/>
              </a:ext>
            </a:extLst>
          </p:cNvPr>
          <p:cNvSpPr txBox="1"/>
          <p:nvPr/>
        </p:nvSpPr>
        <p:spPr>
          <a:xfrm>
            <a:off x="-30034" y="4748951"/>
            <a:ext cx="12252072" cy="1077218"/>
          </a:xfrm>
          <a:prstGeom prst="rect">
            <a:avLst/>
          </a:prstGeom>
          <a:noFill/>
        </p:spPr>
        <p:txBody>
          <a:bodyPr wrap="none" rtlCol="0">
            <a:spAutoFit/>
          </a:bodyPr>
          <a:lstStyle/>
          <a:p>
            <a:pPr algn="ctr"/>
            <a:r>
              <a:rPr lang="ja-JP" altLang="en-US" sz="3200" dirty="0">
                <a:latin typeface="+mn-ea"/>
                <a:ea typeface="+mn-ea"/>
              </a:rPr>
              <a:t>本日の資料</a:t>
            </a:r>
            <a:br>
              <a:rPr lang="en-US" altLang="ja-JP" sz="3200" dirty="0">
                <a:latin typeface="+mn-ea"/>
                <a:ea typeface="+mn-ea"/>
              </a:rPr>
            </a:br>
            <a:r>
              <a:rPr lang="en-US" altLang="ja-JP" sz="3200" dirty="0">
                <a:latin typeface="+mn-ea"/>
                <a:ea typeface="+mn-ea"/>
                <a:hlinkClick r:id="rId9"/>
              </a:rPr>
              <a:t>https://github.com/Tocchann/Wankuma.SelectFolder</a:t>
            </a:r>
            <a:endParaRPr lang="en-US" altLang="ja-JP" sz="3200" dirty="0">
              <a:latin typeface="+mn-ea"/>
              <a:ea typeface="+mn-ea"/>
            </a:endParaRPr>
          </a:p>
        </p:txBody>
      </p:sp>
    </p:spTree>
    <p:extLst>
      <p:ext uri="{BB962C8B-B14F-4D97-AF65-F5344CB8AC3E}">
        <p14:creationId xmlns:p14="http://schemas.microsoft.com/office/powerpoint/2010/main" val="882683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2359763-D1C9-4683-81EE-3C7CE825587C}"/>
              </a:ext>
            </a:extLst>
          </p:cNvPr>
          <p:cNvSpPr>
            <a:spLocks noGrp="1"/>
          </p:cNvSpPr>
          <p:nvPr>
            <p:ph type="title"/>
          </p:nvPr>
        </p:nvSpPr>
        <p:spPr/>
        <p:txBody>
          <a:bodyPr/>
          <a:lstStyle/>
          <a:p>
            <a:r>
              <a:rPr kumimoji="1" lang="en-US" altLang="ja-JP" dirty="0" err="1"/>
              <a:t>IFileOpenDialog</a:t>
            </a:r>
            <a:r>
              <a:rPr kumimoji="1" lang="en-US" altLang="ja-JP" dirty="0"/>
              <a:t> </a:t>
            </a:r>
            <a:r>
              <a:rPr kumimoji="1" lang="ja-JP" altLang="en-US" dirty="0"/>
              <a:t>版フォルダ選択ダイアログ</a:t>
            </a:r>
          </a:p>
        </p:txBody>
      </p:sp>
      <p:pic>
        <p:nvPicPr>
          <p:cNvPr id="10" name="コンテンツ プレースホルダー 9">
            <a:extLst>
              <a:ext uri="{FF2B5EF4-FFF2-40B4-BE49-F238E27FC236}">
                <a16:creationId xmlns:a16="http://schemas.microsoft.com/office/drawing/2014/main" id="{E18ADB55-0AB8-4E11-B062-AF918035C6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49365" y="683676"/>
            <a:ext cx="9090096" cy="5121588"/>
          </a:xfrm>
          <a:prstGeom prst="rect">
            <a:avLst/>
          </a:prstGeom>
        </p:spPr>
      </p:pic>
      <p:sp>
        <p:nvSpPr>
          <p:cNvPr id="4" name="テキスト ボックス 3">
            <a:extLst>
              <a:ext uri="{FF2B5EF4-FFF2-40B4-BE49-F238E27FC236}">
                <a16:creationId xmlns:a16="http://schemas.microsoft.com/office/drawing/2014/main" id="{A7C86396-ED7A-412B-92F0-3A0261794111}"/>
              </a:ext>
            </a:extLst>
          </p:cNvPr>
          <p:cNvSpPr txBox="1"/>
          <p:nvPr/>
        </p:nvSpPr>
        <p:spPr>
          <a:xfrm>
            <a:off x="-30036" y="2567806"/>
            <a:ext cx="12252072" cy="1077218"/>
          </a:xfrm>
          <a:prstGeom prst="rect">
            <a:avLst/>
          </a:prstGeom>
          <a:noFill/>
        </p:spPr>
        <p:txBody>
          <a:bodyPr wrap="none" rtlCol="0">
            <a:spAutoFit/>
          </a:bodyPr>
          <a:lstStyle/>
          <a:p>
            <a:pPr algn="ctr"/>
            <a:r>
              <a:rPr lang="ja-JP" altLang="en-US" sz="3200" dirty="0">
                <a:latin typeface="+mn-ea"/>
                <a:ea typeface="+mn-ea"/>
              </a:rPr>
              <a:t>本日の資料</a:t>
            </a:r>
            <a:br>
              <a:rPr lang="en-US" altLang="ja-JP" sz="3200" dirty="0">
                <a:latin typeface="+mn-ea"/>
                <a:ea typeface="+mn-ea"/>
              </a:rPr>
            </a:br>
            <a:r>
              <a:rPr lang="en-US" altLang="ja-JP" sz="3200" dirty="0">
                <a:latin typeface="+mn-ea"/>
                <a:ea typeface="+mn-ea"/>
                <a:hlinkClick r:id="rId3"/>
              </a:rPr>
              <a:t>https://github.com/Tocchann/Wankuma.SelectFolder</a:t>
            </a:r>
            <a:endParaRPr lang="en-US" altLang="ja-JP" sz="3200" dirty="0">
              <a:latin typeface="+mn-ea"/>
              <a:ea typeface="+mn-ea"/>
            </a:endParaRPr>
          </a:p>
        </p:txBody>
      </p:sp>
    </p:spTree>
    <p:extLst>
      <p:ext uri="{BB962C8B-B14F-4D97-AF65-F5344CB8AC3E}">
        <p14:creationId xmlns:p14="http://schemas.microsoft.com/office/powerpoint/2010/main" val="3270708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0-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50DB3EC-C5DA-5F1A-C3E7-AAF619067985}"/>
              </a:ext>
            </a:extLst>
          </p:cNvPr>
          <p:cNvSpPr>
            <a:spLocks noGrp="1"/>
          </p:cNvSpPr>
          <p:nvPr>
            <p:ph idx="1"/>
          </p:nvPr>
        </p:nvSpPr>
        <p:spPr/>
        <p:txBody>
          <a:bodyPr/>
          <a:lstStyle/>
          <a:p>
            <a:r>
              <a:rPr kumimoji="1" lang="en-US" altLang="ja-JP" dirty="0" err="1"/>
              <a:t>System.Windows.Forms.FolderBrowserDialog</a:t>
            </a:r>
            <a:endParaRPr kumimoji="1" lang="ja-JP" altLang="en-US" dirty="0"/>
          </a:p>
          <a:p>
            <a:pPr marL="0" indent="0">
              <a:buNone/>
            </a:pPr>
            <a:endParaRPr kumimoji="1" lang="ja-JP" altLang="en-US" dirty="0"/>
          </a:p>
        </p:txBody>
      </p:sp>
      <p:sp>
        <p:nvSpPr>
          <p:cNvPr id="3" name="タイトル 2">
            <a:extLst>
              <a:ext uri="{FF2B5EF4-FFF2-40B4-BE49-F238E27FC236}">
                <a16:creationId xmlns:a16="http://schemas.microsoft.com/office/drawing/2014/main" id="{9DC56274-DF54-EA06-0107-0C7E8406DAA2}"/>
              </a:ext>
            </a:extLst>
          </p:cNvPr>
          <p:cNvSpPr>
            <a:spLocks noGrp="1"/>
          </p:cNvSpPr>
          <p:nvPr>
            <p:ph type="title"/>
          </p:nvPr>
        </p:nvSpPr>
        <p:spPr/>
        <p:txBody>
          <a:bodyPr/>
          <a:lstStyle/>
          <a:p>
            <a:r>
              <a:rPr kumimoji="1" lang="ja-JP" altLang="en-US" dirty="0"/>
              <a:t>ちなみにこれは古いやつ</a:t>
            </a:r>
          </a:p>
        </p:txBody>
      </p:sp>
      <p:pic>
        <p:nvPicPr>
          <p:cNvPr id="7" name="図 6">
            <a:extLst>
              <a:ext uri="{FF2B5EF4-FFF2-40B4-BE49-F238E27FC236}">
                <a16:creationId xmlns:a16="http://schemas.microsoft.com/office/drawing/2014/main" id="{B067E54B-DA1E-628B-4F31-CE9B2348D255}"/>
              </a:ext>
            </a:extLst>
          </p:cNvPr>
          <p:cNvPicPr>
            <a:picLocks noChangeAspect="1"/>
          </p:cNvPicPr>
          <p:nvPr/>
        </p:nvPicPr>
        <p:blipFill>
          <a:blip r:embed="rId2"/>
          <a:stretch>
            <a:fillRect/>
          </a:stretch>
        </p:blipFill>
        <p:spPr>
          <a:xfrm>
            <a:off x="3787664" y="1257421"/>
            <a:ext cx="4612592" cy="4649690"/>
          </a:xfrm>
          <a:prstGeom prst="rect">
            <a:avLst/>
          </a:prstGeom>
        </p:spPr>
      </p:pic>
    </p:spTree>
    <p:extLst>
      <p:ext uri="{BB962C8B-B14F-4D97-AF65-F5344CB8AC3E}">
        <p14:creationId xmlns:p14="http://schemas.microsoft.com/office/powerpoint/2010/main" val="2000035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792F2F-32DA-428A-A8C1-D6864A8A0201}"/>
              </a:ext>
            </a:extLst>
          </p:cNvPr>
          <p:cNvSpPr>
            <a:spLocks noGrp="1"/>
          </p:cNvSpPr>
          <p:nvPr>
            <p:ph type="title"/>
          </p:nvPr>
        </p:nvSpPr>
        <p:spPr/>
        <p:txBody>
          <a:bodyPr/>
          <a:lstStyle/>
          <a:p>
            <a:r>
              <a:rPr kumimoji="1" lang="ja-JP" altLang="en-US" dirty="0"/>
              <a:t>今時の</a:t>
            </a:r>
            <a:r>
              <a:rPr kumimoji="1" lang="en-US" altLang="ja-JP" dirty="0"/>
              <a:t>COM</a:t>
            </a:r>
            <a:r>
              <a:rPr kumimoji="1" lang="ja-JP" altLang="en-US" dirty="0"/>
              <a:t>って？</a:t>
            </a:r>
          </a:p>
        </p:txBody>
      </p:sp>
      <p:sp>
        <p:nvSpPr>
          <p:cNvPr id="3" name="テキスト プレースホルダー 2">
            <a:extLst>
              <a:ext uri="{FF2B5EF4-FFF2-40B4-BE49-F238E27FC236}">
                <a16:creationId xmlns:a16="http://schemas.microsoft.com/office/drawing/2014/main" id="{0C479835-A1D7-473A-8489-CFFF8C8C0D78}"/>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86001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D1D6F55-8C31-4624-A5F7-F9AD7945F455}"/>
              </a:ext>
            </a:extLst>
          </p:cNvPr>
          <p:cNvSpPr>
            <a:spLocks noGrp="1"/>
          </p:cNvSpPr>
          <p:nvPr>
            <p:ph idx="1"/>
          </p:nvPr>
        </p:nvSpPr>
        <p:spPr/>
        <p:txBody>
          <a:bodyPr/>
          <a:lstStyle/>
          <a:p>
            <a:r>
              <a:rPr kumimoji="1" lang="en-US" altLang="ja-JP" dirty="0"/>
              <a:t>Component Object Model </a:t>
            </a:r>
            <a:r>
              <a:rPr kumimoji="1" lang="ja-JP" altLang="en-US" dirty="0"/>
              <a:t>の略</a:t>
            </a:r>
            <a:endParaRPr kumimoji="1" lang="en-US" altLang="ja-JP" dirty="0"/>
          </a:p>
          <a:p>
            <a:r>
              <a:rPr kumimoji="1" lang="en-US" altLang="ja-JP" dirty="0"/>
              <a:t>ABI(Application Binary Interface)</a:t>
            </a:r>
            <a:r>
              <a:rPr kumimoji="1" lang="ja-JP" altLang="en-US" dirty="0"/>
              <a:t>の一種</a:t>
            </a:r>
            <a:endParaRPr kumimoji="1" lang="en-US" altLang="ja-JP" dirty="0"/>
          </a:p>
          <a:p>
            <a:r>
              <a:rPr lang="en-US" altLang="ja-JP" dirty="0"/>
              <a:t>Windows API </a:t>
            </a:r>
            <a:r>
              <a:rPr lang="ja-JP" altLang="en-US" dirty="0"/>
              <a:t>の一種</a:t>
            </a:r>
            <a:endParaRPr lang="en-US" altLang="ja-JP" dirty="0"/>
          </a:p>
          <a:p>
            <a:pPr lvl="1"/>
            <a:r>
              <a:rPr kumimoji="1" lang="ja-JP" altLang="en-US" dirty="0"/>
              <a:t>インターフェース</a:t>
            </a:r>
            <a:r>
              <a:rPr lang="en-US" altLang="ja-JP" dirty="0"/>
              <a:t>(</a:t>
            </a:r>
            <a:r>
              <a:rPr lang="ja-JP" altLang="en-US" dirty="0"/>
              <a:t>関数テーブル</a:t>
            </a:r>
            <a:r>
              <a:rPr lang="en-US" altLang="ja-JP" dirty="0"/>
              <a:t>)</a:t>
            </a:r>
            <a:r>
              <a:rPr kumimoji="1" lang="ja-JP" altLang="en-US" dirty="0"/>
              <a:t>を介したやり取り形式</a:t>
            </a:r>
            <a:endParaRPr kumimoji="1" lang="en-US" altLang="ja-JP" dirty="0"/>
          </a:p>
          <a:p>
            <a:r>
              <a:rPr kumimoji="1" lang="ja-JP" altLang="en-US" dirty="0"/>
              <a:t>関数テーブルって？</a:t>
            </a:r>
            <a:endParaRPr kumimoji="1" lang="en-US" altLang="ja-JP" dirty="0"/>
          </a:p>
          <a:p>
            <a:pPr lvl="1"/>
            <a:r>
              <a:rPr lang="en-US" altLang="ja-JP" dirty="0"/>
              <a:t>C# </a:t>
            </a:r>
            <a:r>
              <a:rPr lang="ja-JP" altLang="en-US" dirty="0"/>
              <a:t>の</a:t>
            </a:r>
            <a:r>
              <a:rPr lang="en-US" altLang="ja-JP" dirty="0"/>
              <a:t>interface </a:t>
            </a:r>
            <a:r>
              <a:rPr lang="ja-JP" altLang="en-US" dirty="0"/>
              <a:t>と概念は同じ</a:t>
            </a:r>
            <a:endParaRPr kumimoji="1" lang="en-US" altLang="ja-JP" dirty="0"/>
          </a:p>
          <a:p>
            <a:pPr lvl="1"/>
            <a:r>
              <a:rPr kumimoji="1" lang="en-US" altLang="ja-JP" dirty="0"/>
              <a:t>C++ </a:t>
            </a:r>
            <a:r>
              <a:rPr lang="ja-JP" altLang="en-US" dirty="0"/>
              <a:t>純粋仮想クラスの持つ関数テーブルと互換</a:t>
            </a:r>
            <a:endParaRPr lang="en-US" altLang="ja-JP" dirty="0"/>
          </a:p>
          <a:p>
            <a:pPr lvl="1"/>
            <a:r>
              <a:rPr kumimoji="1" lang="ja-JP" altLang="en-US" dirty="0"/>
              <a:t>関数ポインタだけで構成された</a:t>
            </a:r>
            <a:r>
              <a:rPr kumimoji="1" lang="en-US" altLang="ja-JP" dirty="0"/>
              <a:t>C</a:t>
            </a:r>
            <a:r>
              <a:rPr kumimoji="1" lang="ja-JP" altLang="en-US" dirty="0"/>
              <a:t>の構造体</a:t>
            </a:r>
            <a:r>
              <a:rPr kumimoji="1" lang="en-US" altLang="ja-JP" dirty="0"/>
              <a:t>(</a:t>
            </a:r>
            <a:r>
              <a:rPr kumimoji="1" lang="ja-JP" altLang="en-US" dirty="0"/>
              <a:t>と同等のもの</a:t>
            </a:r>
            <a:r>
              <a:rPr kumimoji="1" lang="en-US" altLang="ja-JP" dirty="0"/>
              <a:t>)</a:t>
            </a:r>
          </a:p>
          <a:p>
            <a:pPr lvl="1"/>
            <a:r>
              <a:rPr kumimoji="1" lang="ja-JP" altLang="en-US" dirty="0"/>
              <a:t>関数の位置情報</a:t>
            </a:r>
            <a:r>
              <a:rPr lang="en-US" altLang="ja-JP" dirty="0"/>
              <a:t>(==</a:t>
            </a:r>
            <a:r>
              <a:rPr lang="ja-JP" altLang="en-US" dirty="0"/>
              <a:t>ポインタ</a:t>
            </a:r>
            <a:r>
              <a:rPr lang="en-US" altLang="ja-JP" dirty="0"/>
              <a:t>)</a:t>
            </a:r>
            <a:r>
              <a:rPr lang="ja-JP" altLang="en-US" dirty="0"/>
              <a:t>の羅列</a:t>
            </a:r>
            <a:endParaRPr lang="en-US" altLang="ja-JP" dirty="0"/>
          </a:p>
          <a:p>
            <a:pPr lvl="1"/>
            <a:endParaRPr lang="en-US" altLang="ja-JP" dirty="0"/>
          </a:p>
        </p:txBody>
      </p:sp>
      <p:sp>
        <p:nvSpPr>
          <p:cNvPr id="3" name="タイトル 2">
            <a:extLst>
              <a:ext uri="{FF2B5EF4-FFF2-40B4-BE49-F238E27FC236}">
                <a16:creationId xmlns:a16="http://schemas.microsoft.com/office/drawing/2014/main" id="{FBB7A272-50A4-4224-9BED-9A7B08E56181}"/>
              </a:ext>
            </a:extLst>
          </p:cNvPr>
          <p:cNvSpPr>
            <a:spLocks noGrp="1"/>
          </p:cNvSpPr>
          <p:nvPr>
            <p:ph type="title"/>
          </p:nvPr>
        </p:nvSpPr>
        <p:spPr/>
        <p:txBody>
          <a:bodyPr/>
          <a:lstStyle/>
          <a:p>
            <a:r>
              <a:rPr lang="ja-JP" altLang="en-US" dirty="0"/>
              <a:t>今時の</a:t>
            </a:r>
            <a:r>
              <a:rPr lang="en-US" altLang="ja-JP" dirty="0"/>
              <a:t>COM</a:t>
            </a:r>
            <a:r>
              <a:rPr lang="ja-JP" altLang="en-US" dirty="0"/>
              <a:t>ならこんな解釈で十分</a:t>
            </a:r>
            <a:endParaRPr kumimoji="1" lang="ja-JP" altLang="en-US" dirty="0"/>
          </a:p>
        </p:txBody>
      </p:sp>
    </p:spTree>
    <p:extLst>
      <p:ext uri="{BB962C8B-B14F-4D97-AF65-F5344CB8AC3E}">
        <p14:creationId xmlns:p14="http://schemas.microsoft.com/office/powerpoint/2010/main" val="1500946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1B49D2E-62A5-48A5-8DAD-60AFE9D92140}"/>
              </a:ext>
            </a:extLst>
          </p:cNvPr>
          <p:cNvSpPr>
            <a:spLocks noGrp="1"/>
          </p:cNvSpPr>
          <p:nvPr>
            <p:ph type="title"/>
          </p:nvPr>
        </p:nvSpPr>
        <p:spPr/>
        <p:txBody>
          <a:bodyPr/>
          <a:lstStyle/>
          <a:p>
            <a:r>
              <a:rPr lang="ja-JP" altLang="en-US" dirty="0"/>
              <a:t>必要最低限のインターフェース定義って？</a:t>
            </a:r>
            <a:endParaRPr kumimoji="1" lang="ja-JP" altLang="en-US" dirty="0"/>
          </a:p>
        </p:txBody>
      </p:sp>
      <p:sp>
        <p:nvSpPr>
          <p:cNvPr id="5" name="テキスト プレースホルダー 4">
            <a:extLst>
              <a:ext uri="{FF2B5EF4-FFF2-40B4-BE49-F238E27FC236}">
                <a16:creationId xmlns:a16="http://schemas.microsoft.com/office/drawing/2014/main" id="{21CAF37E-F00B-4760-9434-B4D9DCA150A7}"/>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870585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BEC5C5-50C1-4644-9DB3-F5D9FD76B502}"/>
              </a:ext>
            </a:extLst>
          </p:cNvPr>
          <p:cNvSpPr>
            <a:spLocks noGrp="1"/>
          </p:cNvSpPr>
          <p:nvPr>
            <p:ph type="title"/>
          </p:nvPr>
        </p:nvSpPr>
        <p:spPr/>
        <p:txBody>
          <a:bodyPr/>
          <a:lstStyle/>
          <a:p>
            <a:r>
              <a:rPr lang="ja-JP" altLang="en-US" dirty="0"/>
              <a:t>必要最低限のインターフェース定義って？</a:t>
            </a:r>
          </a:p>
        </p:txBody>
      </p:sp>
      <p:sp>
        <p:nvSpPr>
          <p:cNvPr id="5" name="テキスト ボックス 4">
            <a:extLst>
              <a:ext uri="{FF2B5EF4-FFF2-40B4-BE49-F238E27FC236}">
                <a16:creationId xmlns:a16="http://schemas.microsoft.com/office/drawing/2014/main" id="{283DAF9C-6B08-4631-9F60-DFD1362AA518}"/>
              </a:ext>
            </a:extLst>
          </p:cNvPr>
          <p:cNvSpPr txBox="1"/>
          <p:nvPr/>
        </p:nvSpPr>
        <p:spPr>
          <a:xfrm>
            <a:off x="1127448" y="835833"/>
            <a:ext cx="9937104" cy="5401479"/>
          </a:xfrm>
          <a:prstGeom prst="rect">
            <a:avLst/>
          </a:prstGeom>
          <a:noFill/>
        </p:spPr>
        <p:txBody>
          <a:bodyPr wrap="square" rtlCol="0">
            <a:spAutoFit/>
          </a:bodyPr>
          <a:lstStyle/>
          <a:p>
            <a:pPr algn="ctr"/>
            <a:r>
              <a:rPr lang="ja-JP" altLang="en-US" sz="11500" dirty="0">
                <a:latin typeface="+mn-ea"/>
                <a:ea typeface="+mn-ea"/>
              </a:rPr>
              <a:t>バイナリレベルでの互換性を維持したもの</a:t>
            </a:r>
            <a:endParaRPr kumimoji="1" lang="ja-JP" altLang="en-US" sz="11500" dirty="0">
              <a:latin typeface="+mn-ea"/>
              <a:ea typeface="+mn-ea"/>
            </a:endParaRPr>
          </a:p>
        </p:txBody>
      </p:sp>
    </p:spTree>
    <p:extLst>
      <p:ext uri="{BB962C8B-B14F-4D97-AF65-F5344CB8AC3E}">
        <p14:creationId xmlns:p14="http://schemas.microsoft.com/office/powerpoint/2010/main" val="3049960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スライドマスタN05">
  <a:themeElements>
    <a:clrScheme name="プレゼンテーション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IZ UDPゴシック">
      <a:majorFont>
        <a:latin typeface="BIZ UDPゴシック"/>
        <a:ea typeface="BIZ UDPゴシック"/>
        <a:cs typeface=""/>
      </a:majorFont>
      <a:minorFont>
        <a:latin typeface="BIZ UDPゴシック"/>
        <a:ea typeface="BIZ UD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raClrScheme>
      <a:clrScheme name="プレゼンテーション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プレゼンテーション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プレゼンテーション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プレゼンテーション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プレゼンテーション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プレゼンテーション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プレゼンテーション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プレゼンテーション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プレゼンテーション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プレゼンテーション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プレゼンテーション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プレゼンテーション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わんくまテンプレ_UD教科書.potx" id="{E7D2A85D-9A64-421F-8876-FB5883DB1336}" vid="{85777F0E-4A99-4E99-8C23-B520398008B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わんくまテンプレ_UD教科書</Template>
  <TotalTime>378</TotalTime>
  <Words>794</Words>
  <Application>Microsoft Office PowerPoint</Application>
  <PresentationFormat>ワイド画面</PresentationFormat>
  <Paragraphs>98</Paragraphs>
  <Slides>16</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BIZ UDPゴシック</vt:lpstr>
      <vt:lpstr>NotoSansJP</vt:lpstr>
      <vt:lpstr>UD デジタル 教科書体 NK-R</vt:lpstr>
      <vt:lpstr>Arial</vt:lpstr>
      <vt:lpstr>Calibri</vt:lpstr>
      <vt:lpstr>スライドマスタN05</vt:lpstr>
      <vt:lpstr>.NET/.NET Framework向けの 再利用可能なIFileOpenDialog版フォルダ選択ダイアログを作ってみた</vt:lpstr>
      <vt:lpstr>お題目</vt:lpstr>
      <vt:lpstr>とりあえずは自己紹介</vt:lpstr>
      <vt:lpstr>IFileOpenDialog 版フォルダ選択ダイアログ</vt:lpstr>
      <vt:lpstr>ちなみにこれは古いやつ</vt:lpstr>
      <vt:lpstr>今時のCOMって？</vt:lpstr>
      <vt:lpstr>今時のCOMならこんな解釈で十分</vt:lpstr>
      <vt:lpstr>必要最低限のインターフェース定義って？</vt:lpstr>
      <vt:lpstr>必要最低限のインターフェース定義って？</vt:lpstr>
      <vt:lpstr>必要最低限のインターフェース定義って？</vt:lpstr>
      <vt:lpstr>IFileOpenDialog の定義(IDL)</vt:lpstr>
      <vt:lpstr>必要最低限のインターフェース定義って？</vt:lpstr>
      <vt:lpstr>今時のCOMならこんな解釈で十分</vt:lpstr>
      <vt:lpstr>今時のCOMならこんな解釈で十分</vt:lpstr>
      <vt:lpstr>実際のプロジェクトでソースを見てみましょう</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.NET/.NET Framework向けの再利用可能なIFileOpenDialog版フォルダ選択ダイアログを作ってみた</dc:title>
  <dc:creator>高萩俊行</dc:creator>
  <cp:lastModifiedBy>Toshiyuki TAKAHAGI</cp:lastModifiedBy>
  <cp:revision>23</cp:revision>
  <dcterms:created xsi:type="dcterms:W3CDTF">2020-09-08T12:47:01Z</dcterms:created>
  <dcterms:modified xsi:type="dcterms:W3CDTF">2024-06-27T15:18:38Z</dcterms:modified>
</cp:coreProperties>
</file>