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256" r:id="rId2"/>
    <p:sldId id="257" r:id="rId3"/>
    <p:sldId id="275" r:id="rId4"/>
    <p:sldId id="259" r:id="rId5"/>
    <p:sldId id="261" r:id="rId6"/>
    <p:sldId id="260" r:id="rId7"/>
    <p:sldId id="262" r:id="rId8"/>
    <p:sldId id="263" r:id="rId9"/>
    <p:sldId id="266" r:id="rId10"/>
    <p:sldId id="264" r:id="rId11"/>
    <p:sldId id="267" r:id="rId12"/>
    <p:sldId id="270" r:id="rId13"/>
    <p:sldId id="271" r:id="rId14"/>
    <p:sldId id="272" r:id="rId15"/>
    <p:sldId id="274" r:id="rId16"/>
  </p:sldIdLst>
  <p:sldSz cx="12192000" cy="6858000"/>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76962" autoAdjust="0"/>
  </p:normalViewPr>
  <p:slideViewPr>
    <p:cSldViewPr>
      <p:cViewPr varScale="1">
        <p:scale>
          <a:sx n="81" d="100"/>
          <a:sy n="81" d="100"/>
        </p:scale>
        <p:origin x="882"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75" d="100"/>
          <a:sy n="75" d="100"/>
        </p:scale>
        <p:origin x="-1332" y="-102"/>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スライド番号プレースホルダ 8"/>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1B41F20F-3575-490C-975A-EF863D95DAC4}" type="slidenum">
              <a:rPr kumimoji="1" lang="ja-JP" altLang="en-US" smtClean="0"/>
              <a:pPr/>
              <a:t>‹#›</a:t>
            </a:fld>
            <a:endParaRPr kumimoji="1" lang="ja-JP" altLang="en-US"/>
          </a:p>
        </p:txBody>
      </p:sp>
    </p:spTree>
    <p:extLst>
      <p:ext uri="{BB962C8B-B14F-4D97-AF65-F5344CB8AC3E}">
        <p14:creationId xmlns:p14="http://schemas.microsoft.com/office/powerpoint/2010/main" val="818444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r>
              <a:rPr lang="en-US" altLang="ja-JP" dirty="0"/>
              <a:t>2008/09/20</a:t>
            </a:r>
            <a:endParaRPr lang="ja-JP" altLang="en-US" dirty="0"/>
          </a:p>
        </p:txBody>
      </p:sp>
      <p:sp>
        <p:nvSpPr>
          <p:cNvPr id="4" name="スライド イメージ プレースホルダ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0D7189C3-70FD-45C8-AA34-3D07BFDF182C}" type="slidenum">
              <a:rPr kumimoji="1" lang="ja-JP" altLang="en-US" smtClean="0"/>
              <a:pPr/>
              <a:t>‹#›</a:t>
            </a:fld>
            <a:endParaRPr kumimoji="1" lang="ja-JP" altLang="en-US"/>
          </a:p>
        </p:txBody>
      </p:sp>
    </p:spTree>
    <p:extLst>
      <p:ext uri="{BB962C8B-B14F-4D97-AF65-F5344CB8AC3E}">
        <p14:creationId xmlns:p14="http://schemas.microsoft.com/office/powerpoint/2010/main" val="22730175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a:solidFill>
                  <a:srgbClr val="000000"/>
                </a:solidFill>
                <a:latin typeface="+mn-lt"/>
                <a:ea typeface="+mn-ea"/>
                <a:cs typeface="+mn-cs"/>
              </a:rPr>
              <a:t>Vista </a:t>
            </a:r>
            <a:r>
              <a:rPr kumimoji="1" lang="ja-JP" altLang="en-US" sz="1200" kern="1200" dirty="0">
                <a:solidFill>
                  <a:srgbClr val="000000"/>
                </a:solidFill>
                <a:latin typeface="+mn-lt"/>
                <a:ea typeface="+mn-ea"/>
                <a:cs typeface="+mn-cs"/>
              </a:rPr>
              <a:t>からファイルダイアログが刷新されました。</a:t>
            </a:r>
            <a:endParaRPr kumimoji="1" lang="en-US" altLang="ja-JP" sz="1200" kern="1200" dirty="0">
              <a:solidFill>
                <a:srgbClr val="000000"/>
              </a:solidFill>
              <a:latin typeface="+mn-lt"/>
              <a:ea typeface="+mn-ea"/>
              <a:cs typeface="+mn-cs"/>
            </a:endParaRPr>
          </a:p>
          <a:p>
            <a:r>
              <a:rPr kumimoji="1" lang="ja-JP" altLang="en-US" sz="1200" kern="1200" dirty="0">
                <a:solidFill>
                  <a:srgbClr val="000000"/>
                </a:solidFill>
                <a:latin typeface="+mn-lt"/>
                <a:ea typeface="+mn-ea"/>
                <a:cs typeface="+mn-cs"/>
              </a:rPr>
              <a:t>ファイル選択については </a:t>
            </a:r>
            <a:r>
              <a:rPr kumimoji="1" lang="en-US" altLang="ja-JP" sz="1200" kern="1200" dirty="0">
                <a:solidFill>
                  <a:srgbClr val="000000"/>
                </a:solidFill>
                <a:latin typeface="+mn-lt"/>
                <a:ea typeface="+mn-ea"/>
                <a:cs typeface="+mn-cs"/>
              </a:rPr>
              <a:t>.NET </a:t>
            </a:r>
            <a:r>
              <a:rPr kumimoji="1" lang="ja-JP" altLang="en-US" sz="1200" kern="1200" dirty="0">
                <a:solidFill>
                  <a:srgbClr val="000000"/>
                </a:solidFill>
                <a:latin typeface="+mn-lt"/>
                <a:ea typeface="+mn-ea"/>
                <a:cs typeface="+mn-cs"/>
              </a:rPr>
              <a:t>アプリでも新しいファイルダイアログを使うようになりましたが、フォルダ選択はなぜかいつまでたっても用意されません。</a:t>
            </a:r>
          </a:p>
          <a:p>
            <a:r>
              <a:rPr kumimoji="1" lang="ja-JP" altLang="en-US" sz="1200" kern="1200" dirty="0">
                <a:solidFill>
                  <a:srgbClr val="000000"/>
                </a:solidFill>
                <a:latin typeface="+mn-lt"/>
                <a:ea typeface="+mn-ea"/>
                <a:cs typeface="+mn-cs"/>
              </a:rPr>
              <a:t>自分が必要としているので、もう何番煎じかわかりませんが、商利用でも耐えられる程度の耐性を持つ最小限実装を作ってみました。</a:t>
            </a:r>
          </a:p>
          <a:p>
            <a:r>
              <a:rPr kumimoji="1" lang="ja-JP" altLang="en-US" sz="1200" kern="1200" dirty="0">
                <a:solidFill>
                  <a:srgbClr val="000000"/>
                </a:solidFill>
                <a:latin typeface="+mn-lt"/>
                <a:ea typeface="+mn-ea"/>
                <a:cs typeface="+mn-cs"/>
              </a:rPr>
              <a:t>最小限なので、</a:t>
            </a:r>
            <a:r>
              <a:rPr kumimoji="1" lang="en-US" altLang="ja-JP" sz="1200" kern="1200" dirty="0">
                <a:solidFill>
                  <a:srgbClr val="000000"/>
                </a:solidFill>
                <a:latin typeface="+mn-lt"/>
                <a:ea typeface="+mn-ea"/>
                <a:cs typeface="+mn-cs"/>
              </a:rPr>
              <a:t>COM</a:t>
            </a:r>
            <a:r>
              <a:rPr kumimoji="1" lang="ja-JP" altLang="en-US" sz="1200" kern="1200" dirty="0">
                <a:solidFill>
                  <a:srgbClr val="000000"/>
                </a:solidFill>
                <a:latin typeface="+mn-lt"/>
                <a:ea typeface="+mn-ea"/>
                <a:cs typeface="+mn-cs"/>
              </a:rPr>
              <a:t>の定義も使うところだけの最小限です。</a:t>
            </a:r>
            <a:endParaRPr kumimoji="1" lang="en-US" altLang="ja-JP" sz="1200" kern="1200" dirty="0">
              <a:solidFill>
                <a:srgbClr val="000000"/>
              </a:solidFill>
              <a:latin typeface="+mn-lt"/>
              <a:ea typeface="+mn-ea"/>
              <a:cs typeface="+mn-cs"/>
            </a:endParaRPr>
          </a:p>
          <a:p>
            <a:r>
              <a:rPr kumimoji="1" lang="ja-JP" altLang="en-US" sz="1200" kern="1200" dirty="0">
                <a:solidFill>
                  <a:srgbClr val="000000"/>
                </a:solidFill>
                <a:latin typeface="+mn-lt"/>
                <a:ea typeface="+mn-ea"/>
                <a:cs typeface="+mn-cs"/>
              </a:rPr>
              <a:t>どこが省略出来て、どれが省略できないのか？</a:t>
            </a:r>
            <a:endParaRPr kumimoji="1" lang="en-US" altLang="ja-JP" sz="1200" kern="1200" dirty="0">
              <a:solidFill>
                <a:srgbClr val="000000"/>
              </a:solidFill>
              <a:latin typeface="+mn-lt"/>
              <a:ea typeface="+mn-ea"/>
              <a:cs typeface="+mn-cs"/>
            </a:endParaRPr>
          </a:p>
          <a:p>
            <a:r>
              <a:rPr kumimoji="1" lang="ja-JP" altLang="en-US" sz="1200" kern="1200" dirty="0">
                <a:solidFill>
                  <a:srgbClr val="000000"/>
                </a:solidFill>
                <a:latin typeface="+mn-lt"/>
                <a:ea typeface="+mn-ea"/>
                <a:cs typeface="+mn-cs"/>
              </a:rPr>
              <a:t>なんてことを </a:t>
            </a:r>
            <a:r>
              <a:rPr kumimoji="1" lang="en-US" altLang="ja-JP" sz="1200" kern="1200" dirty="0" err="1">
                <a:solidFill>
                  <a:srgbClr val="000000"/>
                </a:solidFill>
                <a:latin typeface="+mn-lt"/>
                <a:ea typeface="+mn-ea"/>
                <a:cs typeface="+mn-cs"/>
              </a:rPr>
              <a:t>IFileOpenDialog</a:t>
            </a:r>
            <a:r>
              <a:rPr kumimoji="1" lang="en-US" altLang="ja-JP" sz="1200" kern="1200" dirty="0">
                <a:solidFill>
                  <a:srgbClr val="000000"/>
                </a:solidFill>
                <a:latin typeface="+mn-lt"/>
                <a:ea typeface="+mn-ea"/>
                <a:cs typeface="+mn-cs"/>
              </a:rPr>
              <a:t> </a:t>
            </a:r>
            <a:r>
              <a:rPr kumimoji="1" lang="ja-JP" altLang="en-US" sz="1200" kern="1200" dirty="0">
                <a:solidFill>
                  <a:srgbClr val="000000"/>
                </a:solidFill>
                <a:latin typeface="+mn-lt"/>
                <a:ea typeface="+mn-ea"/>
                <a:cs typeface="+mn-cs"/>
              </a:rPr>
              <a:t>の </a:t>
            </a:r>
            <a:r>
              <a:rPr kumimoji="1" lang="en-US" altLang="ja-JP" sz="1200" kern="1200" dirty="0">
                <a:solidFill>
                  <a:srgbClr val="000000"/>
                </a:solidFill>
                <a:latin typeface="+mn-lt"/>
                <a:ea typeface="+mn-ea"/>
                <a:cs typeface="+mn-cs"/>
              </a:rPr>
              <a:t>C#</a:t>
            </a:r>
            <a:r>
              <a:rPr kumimoji="1" lang="ja-JP" altLang="en-US" sz="1200" kern="1200" dirty="0">
                <a:solidFill>
                  <a:srgbClr val="000000"/>
                </a:solidFill>
                <a:latin typeface="+mn-lt"/>
                <a:ea typeface="+mn-ea"/>
                <a:cs typeface="+mn-cs"/>
              </a:rPr>
              <a:t>版呼び出しコードを題材にお話ししてみたいと思います。</a:t>
            </a:r>
            <a:endParaRPr kumimoji="1" lang="ja-JP" altLang="en-US" sz="1200" kern="1200" dirty="0">
              <a:solidFill>
                <a:schemeClr val="tx1"/>
              </a:solidFill>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0D7189C3-70FD-45C8-AA34-3D07BFDF182C}" type="slidenum">
              <a:rPr kumimoji="1" lang="ja-JP" altLang="en-US" smtClean="0"/>
              <a:pPr/>
              <a:t>1</a:t>
            </a:fld>
            <a:endParaRPr kumimoji="1" lang="ja-JP" altLang="en-US"/>
          </a:p>
        </p:txBody>
      </p:sp>
    </p:spTree>
    <p:extLst>
      <p:ext uri="{BB962C8B-B14F-4D97-AF65-F5344CB8AC3E}">
        <p14:creationId xmlns:p14="http://schemas.microsoft.com/office/powerpoint/2010/main" val="379362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D7189C3-70FD-45C8-AA34-3D07BFDF182C}" type="slidenum">
              <a:rPr kumimoji="1" lang="ja-JP" altLang="en-US" smtClean="0"/>
              <a:pPr/>
              <a:t>2</a:t>
            </a:fld>
            <a:endParaRPr kumimoji="1" lang="ja-JP" altLang="en-US"/>
          </a:p>
        </p:txBody>
      </p:sp>
    </p:spTree>
    <p:extLst>
      <p:ext uri="{BB962C8B-B14F-4D97-AF65-F5344CB8AC3E}">
        <p14:creationId xmlns:p14="http://schemas.microsoft.com/office/powerpoint/2010/main" val="128355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D7189C3-70FD-45C8-AA34-3D07BFDF182C}" type="slidenum">
              <a:rPr kumimoji="1" lang="ja-JP" altLang="en-US" smtClean="0"/>
              <a:pPr/>
              <a:t>3</a:t>
            </a:fld>
            <a:endParaRPr kumimoji="1" lang="ja-JP" altLang="en-US"/>
          </a:p>
        </p:txBody>
      </p:sp>
    </p:spTree>
    <p:extLst>
      <p:ext uri="{BB962C8B-B14F-4D97-AF65-F5344CB8AC3E}">
        <p14:creationId xmlns:p14="http://schemas.microsoft.com/office/powerpoint/2010/main" val="3363380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D7189C3-70FD-45C8-AA34-3D07BFDF182C}" type="slidenum">
              <a:rPr kumimoji="1" lang="ja-JP" altLang="en-US" smtClean="0"/>
              <a:pPr/>
              <a:t>15</a:t>
            </a:fld>
            <a:endParaRPr kumimoji="1" lang="ja-JP" altLang="en-US"/>
          </a:p>
        </p:txBody>
      </p:sp>
    </p:spTree>
    <p:extLst>
      <p:ext uri="{BB962C8B-B14F-4D97-AF65-F5344CB8AC3E}">
        <p14:creationId xmlns:p14="http://schemas.microsoft.com/office/powerpoint/2010/main" val="421254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51384" y="548680"/>
            <a:ext cx="11089232" cy="2592288"/>
          </a:xfrm>
        </p:spPr>
        <p:txBody>
          <a:bodyPr/>
          <a:lstStyle>
            <a:lvl1pPr>
              <a:defRPr sz="7200" b="0" i="0" baseline="0"/>
            </a:lvl1pPr>
          </a:lstStyle>
          <a:p>
            <a:r>
              <a:rPr lang="ja-JP" altLang="en-US"/>
              <a:t>マスター タイトルの書式設定</a:t>
            </a:r>
            <a:endParaRPr lang="ja-JP" altLang="en-US" dirty="0"/>
          </a:p>
        </p:txBody>
      </p:sp>
      <p:sp>
        <p:nvSpPr>
          <p:cNvPr id="3" name="サブタイトル 2"/>
          <p:cNvSpPr>
            <a:spLocks noGrp="1"/>
          </p:cNvSpPr>
          <p:nvPr>
            <p:ph type="subTitle" idx="1" hasCustomPrompt="1"/>
          </p:nvPr>
        </p:nvSpPr>
        <p:spPr>
          <a:xfrm>
            <a:off x="551384" y="3886200"/>
            <a:ext cx="11089232" cy="20630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z="5400" dirty="0"/>
              <a:t>マスタ サブタイトルの書式設定</a:t>
            </a:r>
            <a:endParaRPr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609600" y="274639"/>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569422" y="301125"/>
            <a:ext cx="11049077" cy="3839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endParaRPr lang="ja-JP" altLang="ja-JP" dirty="0"/>
          </a:p>
        </p:txBody>
      </p:sp>
      <p:sp>
        <p:nvSpPr>
          <p:cNvPr id="5" name="Rectangle 3"/>
          <p:cNvSpPr>
            <a:spLocks noGrp="1" noChangeArrowheads="1"/>
          </p:cNvSpPr>
          <p:nvPr>
            <p:ph idx="1"/>
          </p:nvPr>
        </p:nvSpPr>
        <p:spPr bwMode="auto">
          <a:xfrm>
            <a:off x="569422" y="723444"/>
            <a:ext cx="11049077" cy="5292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マスター タイトルの書式設定</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2977497"/>
            <a:ext cx="10363200" cy="1362075"/>
          </a:xfrm>
        </p:spPr>
        <p:txBody>
          <a:bodyPr anchor="b"/>
          <a:lstStyle>
            <a:lvl1pPr algn="l">
              <a:defRPr sz="4000" b="1" cap="all"/>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963084" y="4357630"/>
            <a:ext cx="10363200" cy="1500187"/>
          </a:xfrm>
        </p:spPr>
        <p:txBody>
          <a:bodyPr anchor="t"/>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570688" y="686880"/>
            <a:ext cx="5429301" cy="52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6158688" y="686880"/>
            <a:ext cx="5429301" cy="52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05006" y="4520481"/>
            <a:ext cx="11186598"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505006" y="332656"/>
            <a:ext cx="1118659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505006" y="5087219"/>
            <a:ext cx="1118659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95243" y="138112"/>
            <a:ext cx="11401514" cy="5959296"/>
          </a:xfrm>
          <a:prstGeom prst="rect">
            <a:avLst/>
          </a:prstGeom>
        </p:spPr>
      </p:pic>
      <p:sp>
        <p:nvSpPr>
          <p:cNvPr id="1027" name="Rectangle 2"/>
          <p:cNvSpPr>
            <a:spLocks noGrp="1" noChangeArrowheads="1"/>
          </p:cNvSpPr>
          <p:nvPr>
            <p:ph type="title"/>
          </p:nvPr>
        </p:nvSpPr>
        <p:spPr bwMode="auto">
          <a:xfrm>
            <a:off x="569422" y="301125"/>
            <a:ext cx="11049077" cy="3839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ja-JP" altLang="ja-JP" dirty="0"/>
          </a:p>
        </p:txBody>
      </p:sp>
      <p:sp>
        <p:nvSpPr>
          <p:cNvPr id="1028" name="Rectangle 3"/>
          <p:cNvSpPr>
            <a:spLocks noGrp="1" noChangeArrowheads="1"/>
          </p:cNvSpPr>
          <p:nvPr>
            <p:ph type="body" idx="1"/>
          </p:nvPr>
        </p:nvSpPr>
        <p:spPr bwMode="auto">
          <a:xfrm>
            <a:off x="569422" y="723444"/>
            <a:ext cx="11049077" cy="5292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grpSp>
        <p:nvGrpSpPr>
          <p:cNvPr id="2" name="グループ化 1"/>
          <p:cNvGrpSpPr/>
          <p:nvPr userDrawn="1"/>
        </p:nvGrpSpPr>
        <p:grpSpPr>
          <a:xfrm>
            <a:off x="623359" y="6165850"/>
            <a:ext cx="10945283" cy="573606"/>
            <a:chOff x="623359" y="6165850"/>
            <a:chExt cx="10945283" cy="573606"/>
          </a:xfrm>
        </p:grpSpPr>
        <p:sp>
          <p:nvSpPr>
            <p:cNvPr id="12" name="Rectangle 5"/>
            <p:cNvSpPr>
              <a:spLocks noChangeArrowheads="1"/>
            </p:cNvSpPr>
            <p:nvPr userDrawn="1"/>
          </p:nvSpPr>
          <p:spPr bwMode="auto">
            <a:xfrm>
              <a:off x="623359" y="6165850"/>
              <a:ext cx="10945283" cy="571500"/>
            </a:xfrm>
            <a:prstGeom prst="rect">
              <a:avLst/>
            </a:prstGeom>
            <a:solidFill>
              <a:srgbClr val="F3BB50"/>
            </a:solidFill>
            <a:ln w="9525">
              <a:noFill/>
              <a:miter lim="800000"/>
              <a:headEnd/>
              <a:tailEnd/>
            </a:ln>
            <a:effectLst/>
          </p:spPr>
          <p:txBody>
            <a:bodyPr anchor="ctr"/>
            <a:lstStyle/>
            <a:p>
              <a:pPr algn="ctr">
                <a:defRPr/>
              </a:pPr>
              <a:r>
                <a:rPr kumimoji="0" lang="ja-JP" altLang="en-US" sz="2300" dirty="0" err="1">
                  <a:solidFill>
                    <a:schemeClr val="tx2"/>
                  </a:solidFill>
                  <a:latin typeface="+mn-ea"/>
                  <a:ea typeface="+mn-ea"/>
                </a:rPr>
                <a:t>わんくま</a:t>
              </a:r>
              <a:r>
                <a:rPr kumimoji="0" lang="ja-JP" altLang="en-US" sz="2300" dirty="0">
                  <a:solidFill>
                    <a:schemeClr val="tx2"/>
                  </a:solidFill>
                  <a:latin typeface="+mn-ea"/>
                  <a:ea typeface="+mn-ea"/>
                </a:rPr>
                <a:t>同盟 勉強会</a:t>
              </a:r>
              <a:endParaRPr kumimoji="0" lang="en-US" altLang="ja-JP" sz="2300" dirty="0">
                <a:solidFill>
                  <a:schemeClr val="tx2"/>
                </a:solidFill>
                <a:latin typeface="+mn-ea"/>
                <a:ea typeface="+mn-ea"/>
              </a:endParaRPr>
            </a:p>
          </p:txBody>
        </p:sp>
        <p:pic>
          <p:nvPicPr>
            <p:cNvPr id="13" name="Picture 3"/>
            <p:cNvPicPr>
              <a:picLocks noChangeAspect="1" noChangeArrowheads="1"/>
            </p:cNvPicPr>
            <p:nvPr userDrawn="1"/>
          </p:nvPicPr>
          <p:blipFill>
            <a:blip r:embed="rId15" cstate="print"/>
            <a:srcRect/>
            <a:stretch>
              <a:fillRect/>
            </a:stretch>
          </p:blipFill>
          <p:spPr bwMode="auto">
            <a:xfrm>
              <a:off x="623359" y="6165850"/>
              <a:ext cx="1641843" cy="573606"/>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ithub.com/tocchann/dotnetlab20200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github.com/tocchann/dotnetlab202009/"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github.com/tocchann/dotnetlab20200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github.com/tocchann/dotnetlab202009/" TargetMode="External"/><Relationship Id="rId3" Type="http://schemas.openxmlformats.org/officeDocument/2006/relationships/hyperlink" Target="http://blogs.wankuma.com/tocchann/default.aspx" TargetMode="External"/><Relationship Id="rId7" Type="http://schemas.openxmlformats.org/officeDocument/2006/relationships/hyperlink" Target="https://mvp.microsoft.com/ja-jp/PublicProfile/32182?WT.mc_id=DT-MVP-32182"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github.com/tocchann/" TargetMode="External"/><Relationship Id="rId5" Type="http://schemas.openxmlformats.org/officeDocument/2006/relationships/hyperlink" Target="https://twitter.com/Tocchann" TargetMode="External"/><Relationship Id="rId4" Type="http://schemas.openxmlformats.org/officeDocument/2006/relationships/hyperlink" Target="https://www.facebook.com/toshiyuki.takahagi/"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github.com/tocchann/dotnetlab202009/"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E9FBE-E2A8-4897-8C97-13C7CBB44CF8}"/>
              </a:ext>
            </a:extLst>
          </p:cNvPr>
          <p:cNvSpPr>
            <a:spLocks noGrp="1"/>
          </p:cNvSpPr>
          <p:nvPr>
            <p:ph type="ctrTitle"/>
          </p:nvPr>
        </p:nvSpPr>
        <p:spPr/>
        <p:txBody>
          <a:bodyPr/>
          <a:lstStyle/>
          <a:p>
            <a:r>
              <a:rPr lang="ja-JP" altLang="en-US" sz="6600" dirty="0"/>
              <a:t>デスクトップの </a:t>
            </a:r>
            <a:r>
              <a:rPr lang="en-US" altLang="ja-JP" sz="6600" dirty="0"/>
              <a:t>.NET </a:t>
            </a:r>
            <a:r>
              <a:rPr lang="ja-JP" altLang="en-US" sz="6600" dirty="0"/>
              <a:t>アプリで </a:t>
            </a:r>
            <a:r>
              <a:rPr lang="en-US" altLang="ja-JP" sz="6600" dirty="0" err="1"/>
              <a:t>IFileOpenDialog</a:t>
            </a:r>
            <a:r>
              <a:rPr lang="en-US" altLang="ja-JP" sz="6600" dirty="0"/>
              <a:t> </a:t>
            </a:r>
            <a:r>
              <a:rPr lang="ja-JP" altLang="en-US" sz="6600" dirty="0"/>
              <a:t>版フォルダ選択ダイアログを使ってみよう</a:t>
            </a:r>
            <a:endParaRPr kumimoji="1" lang="ja-JP" altLang="en-US" sz="6600" dirty="0"/>
          </a:p>
        </p:txBody>
      </p:sp>
      <p:sp>
        <p:nvSpPr>
          <p:cNvPr id="3" name="字幕 2">
            <a:extLst>
              <a:ext uri="{FF2B5EF4-FFF2-40B4-BE49-F238E27FC236}">
                <a16:creationId xmlns:a16="http://schemas.microsoft.com/office/drawing/2014/main" id="{BAA0C170-7873-40AC-A479-66A7C2BE467D}"/>
              </a:ext>
            </a:extLst>
          </p:cNvPr>
          <p:cNvSpPr>
            <a:spLocks noGrp="1"/>
          </p:cNvSpPr>
          <p:nvPr>
            <p:ph type="subTitle" idx="1"/>
          </p:nvPr>
        </p:nvSpPr>
        <p:spPr>
          <a:xfrm>
            <a:off x="551384" y="3645024"/>
            <a:ext cx="11089232" cy="2063080"/>
          </a:xfrm>
        </p:spPr>
        <p:txBody>
          <a:bodyPr/>
          <a:lstStyle/>
          <a:p>
            <a:r>
              <a:rPr lang="ja-JP" altLang="en-US" sz="5400" dirty="0"/>
              <a:t>とっちゃん</a:t>
            </a:r>
            <a:r>
              <a:rPr lang="en-US" altLang="ja-JP" sz="5400" dirty="0"/>
              <a:t>(</a:t>
            </a:r>
            <a:r>
              <a:rPr lang="ja-JP" altLang="en-US" sz="5400" dirty="0"/>
              <a:t>高萩 俊行</a:t>
            </a:r>
            <a:r>
              <a:rPr lang="en-US" altLang="ja-JP" sz="5400" dirty="0"/>
              <a:t>)</a:t>
            </a:r>
            <a:endParaRPr lang="en-US" altLang="ja-JP" dirty="0"/>
          </a:p>
          <a:p>
            <a:r>
              <a:rPr lang="en-US" altLang="ja-JP" dirty="0"/>
              <a:t>Microsoft MVP - Developer Technologies</a:t>
            </a:r>
          </a:p>
          <a:p>
            <a:endParaRPr lang="en-US" altLang="ja-JP" dirty="0"/>
          </a:p>
        </p:txBody>
      </p:sp>
      <p:sp>
        <p:nvSpPr>
          <p:cNvPr id="4" name="テキスト ボックス 3">
            <a:extLst>
              <a:ext uri="{FF2B5EF4-FFF2-40B4-BE49-F238E27FC236}">
                <a16:creationId xmlns:a16="http://schemas.microsoft.com/office/drawing/2014/main" id="{1D0A8BEB-AD6E-471F-AF93-BAB0C1131B02}"/>
              </a:ext>
            </a:extLst>
          </p:cNvPr>
          <p:cNvSpPr txBox="1"/>
          <p:nvPr/>
        </p:nvSpPr>
        <p:spPr>
          <a:xfrm>
            <a:off x="595939" y="4748951"/>
            <a:ext cx="11000126" cy="1200329"/>
          </a:xfrm>
          <a:prstGeom prst="rect">
            <a:avLst/>
          </a:prstGeom>
          <a:noFill/>
        </p:spPr>
        <p:txBody>
          <a:bodyPr wrap="none" rtlCol="0">
            <a:spAutoFit/>
          </a:bodyPr>
          <a:lstStyle/>
          <a:p>
            <a:pPr algn="ctr"/>
            <a:r>
              <a:rPr lang="ja-JP" altLang="en-US" sz="3600" dirty="0">
                <a:latin typeface="+mn-ea"/>
                <a:ea typeface="+mn-ea"/>
              </a:rPr>
              <a:t>本日の資料</a:t>
            </a:r>
            <a:br>
              <a:rPr lang="en-US" altLang="ja-JP" sz="3600" dirty="0">
                <a:latin typeface="+mn-ea"/>
                <a:ea typeface="+mn-ea"/>
              </a:rPr>
            </a:br>
            <a:r>
              <a:rPr lang="en-US" altLang="ja-JP" sz="3600" dirty="0">
                <a:latin typeface="+mn-ea"/>
                <a:ea typeface="+mn-ea"/>
                <a:hlinkClick r:id="rId3"/>
              </a:rPr>
              <a:t>http://github.com/tocchann/dotnetlab202009/</a:t>
            </a:r>
            <a:endParaRPr lang="en-US" altLang="ja-JP" sz="3600" dirty="0">
              <a:latin typeface="+mn-ea"/>
              <a:ea typeface="+mn-ea"/>
            </a:endParaRPr>
          </a:p>
        </p:txBody>
      </p:sp>
    </p:spTree>
    <p:extLst>
      <p:ext uri="{BB962C8B-B14F-4D97-AF65-F5344CB8AC3E}">
        <p14:creationId xmlns:p14="http://schemas.microsoft.com/office/powerpoint/2010/main" val="445862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53536B7-ECE4-4927-AF88-0B214D5E7E45}"/>
              </a:ext>
            </a:extLst>
          </p:cNvPr>
          <p:cNvSpPr>
            <a:spLocks noGrp="1"/>
          </p:cNvSpPr>
          <p:nvPr>
            <p:ph type="title"/>
          </p:nvPr>
        </p:nvSpPr>
        <p:spPr/>
        <p:txBody>
          <a:bodyPr/>
          <a:lstStyle/>
          <a:p>
            <a:r>
              <a:rPr lang="en-US" altLang="ja-JP" dirty="0" err="1"/>
              <a:t>IFileOpenDialog</a:t>
            </a:r>
            <a:r>
              <a:rPr kumimoji="1" lang="en-US" altLang="ja-JP" dirty="0"/>
              <a:t> </a:t>
            </a:r>
            <a:r>
              <a:rPr kumimoji="1" lang="ja-JP" altLang="en-US" dirty="0"/>
              <a:t>の定義</a:t>
            </a:r>
          </a:p>
        </p:txBody>
      </p:sp>
      <p:pic>
        <p:nvPicPr>
          <p:cNvPr id="9" name="コンテンツ プレースホルダー 8">
            <a:extLst>
              <a:ext uri="{FF2B5EF4-FFF2-40B4-BE49-F238E27FC236}">
                <a16:creationId xmlns:a16="http://schemas.microsoft.com/office/drawing/2014/main" id="{7FC85870-55F1-4C57-9B25-3A9239AFDB99}"/>
              </a:ext>
            </a:extLst>
          </p:cNvPr>
          <p:cNvPicPr>
            <a:picLocks noGrp="1" noChangeAspect="1"/>
          </p:cNvPicPr>
          <p:nvPr>
            <p:ph idx="1"/>
          </p:nvPr>
        </p:nvPicPr>
        <p:blipFill>
          <a:blip r:embed="rId2"/>
          <a:stretch>
            <a:fillRect/>
          </a:stretch>
        </p:blipFill>
        <p:spPr>
          <a:xfrm>
            <a:off x="605924" y="1151284"/>
            <a:ext cx="10976978" cy="4437956"/>
          </a:xfrm>
          <a:prstGeom prst="rect">
            <a:avLst/>
          </a:prstGeom>
        </p:spPr>
      </p:pic>
    </p:spTree>
    <p:extLst>
      <p:ext uri="{BB962C8B-B14F-4D97-AF65-F5344CB8AC3E}">
        <p14:creationId xmlns:p14="http://schemas.microsoft.com/office/powerpoint/2010/main" val="14331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FAFFE9B-0FA3-4D80-BCB0-6C6BB4B3EC1A}"/>
              </a:ext>
            </a:extLst>
          </p:cNvPr>
          <p:cNvSpPr>
            <a:spLocks noGrp="1"/>
          </p:cNvSpPr>
          <p:nvPr>
            <p:ph idx="1"/>
          </p:nvPr>
        </p:nvSpPr>
        <p:spPr/>
        <p:txBody>
          <a:bodyPr/>
          <a:lstStyle/>
          <a:p>
            <a:r>
              <a:rPr kumimoji="1" lang="ja-JP" altLang="en-US" dirty="0"/>
              <a:t>インターフェース全部書くの？</a:t>
            </a:r>
            <a:endParaRPr kumimoji="1" lang="en-US" altLang="ja-JP" dirty="0"/>
          </a:p>
          <a:p>
            <a:pPr lvl="1"/>
            <a:r>
              <a:rPr kumimoji="1" lang="en-US" altLang="ja-JP" dirty="0"/>
              <a:t>C</a:t>
            </a:r>
            <a:r>
              <a:rPr kumimoji="1" lang="ja-JP" altLang="en-US" dirty="0"/>
              <a:t>版 </a:t>
            </a:r>
            <a:r>
              <a:rPr kumimoji="1" lang="en-US" altLang="ja-JP" dirty="0" err="1"/>
              <a:t>IFileOpenDialog</a:t>
            </a:r>
            <a:r>
              <a:rPr kumimoji="1" lang="en-US" altLang="ja-JP" dirty="0"/>
              <a:t> </a:t>
            </a:r>
            <a:r>
              <a:rPr kumimoji="1" lang="ja-JP" altLang="en-US" dirty="0"/>
              <a:t>→</a:t>
            </a:r>
            <a:endParaRPr kumimoji="1" lang="en-US" altLang="ja-JP" dirty="0"/>
          </a:p>
          <a:p>
            <a:pPr lvl="1"/>
            <a:r>
              <a:rPr kumimoji="1" lang="en-US" altLang="ja-JP" dirty="0" err="1"/>
              <a:t>IUnknown</a:t>
            </a:r>
            <a:r>
              <a:rPr kumimoji="1" lang="en-US" altLang="ja-JP" dirty="0"/>
              <a:t> </a:t>
            </a:r>
            <a:r>
              <a:rPr kumimoji="1" lang="ja-JP" altLang="en-US" dirty="0"/>
              <a:t>の分を除くと</a:t>
            </a:r>
            <a:r>
              <a:rPr kumimoji="1" lang="en-US" altLang="ja-JP" dirty="0"/>
              <a:t>26</a:t>
            </a:r>
            <a:r>
              <a:rPr kumimoji="1" lang="ja-JP" altLang="en-US" dirty="0"/>
              <a:t>個のメソッド</a:t>
            </a:r>
            <a:endParaRPr kumimoji="1" lang="en-US" altLang="ja-JP" dirty="0"/>
          </a:p>
          <a:p>
            <a:pPr lvl="1"/>
            <a:r>
              <a:rPr kumimoji="1" lang="ja-JP" altLang="en-US" dirty="0"/>
              <a:t>引数は。。。数える？無理でしょ</a:t>
            </a:r>
            <a:r>
              <a:rPr lang="ja-JP" altLang="en-US" dirty="0"/>
              <a:t>！なレベル</a:t>
            </a:r>
            <a:endParaRPr lang="en-US" altLang="ja-JP" dirty="0"/>
          </a:p>
          <a:p>
            <a:pPr lvl="1"/>
            <a:r>
              <a:rPr lang="ja-JP" altLang="en-US" dirty="0"/>
              <a:t>引数にある構造体や </a:t>
            </a:r>
            <a:r>
              <a:rPr lang="en-US" altLang="ja-JP" dirty="0"/>
              <a:t>interface </a:t>
            </a:r>
            <a:r>
              <a:rPr lang="ja-JP" altLang="en-US" dirty="0"/>
              <a:t>も？</a:t>
            </a:r>
            <a:endParaRPr lang="en-US" altLang="ja-JP" dirty="0"/>
          </a:p>
          <a:p>
            <a:endParaRPr kumimoji="1" lang="en-US" altLang="ja-JP" dirty="0"/>
          </a:p>
          <a:p>
            <a:endParaRPr lang="en-US" altLang="ja-JP" dirty="0"/>
          </a:p>
          <a:p>
            <a:endParaRPr kumimoji="1" lang="en-US" altLang="ja-JP" dirty="0"/>
          </a:p>
          <a:p>
            <a:pPr marL="457200" lvl="1" indent="0">
              <a:buNone/>
            </a:pPr>
            <a:endParaRPr kumimoji="1" lang="ja-JP" altLang="en-US" dirty="0"/>
          </a:p>
        </p:txBody>
      </p:sp>
      <p:sp>
        <p:nvSpPr>
          <p:cNvPr id="3" name="タイトル 2">
            <a:extLst>
              <a:ext uri="{FF2B5EF4-FFF2-40B4-BE49-F238E27FC236}">
                <a16:creationId xmlns:a16="http://schemas.microsoft.com/office/drawing/2014/main" id="{0AF124B1-1B9A-4C94-A782-FCBF294CD8A5}"/>
              </a:ext>
            </a:extLst>
          </p:cNvPr>
          <p:cNvSpPr>
            <a:spLocks noGrp="1"/>
          </p:cNvSpPr>
          <p:nvPr>
            <p:ph type="title"/>
          </p:nvPr>
        </p:nvSpPr>
        <p:spPr/>
        <p:txBody>
          <a:bodyPr/>
          <a:lstStyle/>
          <a:p>
            <a:r>
              <a:rPr lang="ja-JP" altLang="en-US" dirty="0"/>
              <a:t>必要最低限のインターフェース定義って？</a:t>
            </a:r>
            <a:endParaRPr kumimoji="1" lang="ja-JP" altLang="en-US" dirty="0"/>
          </a:p>
        </p:txBody>
      </p:sp>
      <p:pic>
        <p:nvPicPr>
          <p:cNvPr id="5" name="図 4">
            <a:extLst>
              <a:ext uri="{FF2B5EF4-FFF2-40B4-BE49-F238E27FC236}">
                <a16:creationId xmlns:a16="http://schemas.microsoft.com/office/drawing/2014/main" id="{3C926408-5BAE-4EE7-91DA-7CC41DAEB144}"/>
              </a:ext>
            </a:extLst>
          </p:cNvPr>
          <p:cNvPicPr>
            <a:picLocks noChangeAspect="1"/>
          </p:cNvPicPr>
          <p:nvPr/>
        </p:nvPicPr>
        <p:blipFill>
          <a:blip r:embed="rId2"/>
          <a:stretch>
            <a:fillRect/>
          </a:stretch>
        </p:blipFill>
        <p:spPr>
          <a:xfrm>
            <a:off x="8932887" y="0"/>
            <a:ext cx="3245522" cy="6858000"/>
          </a:xfrm>
          <a:prstGeom prst="rect">
            <a:avLst/>
          </a:prstGeom>
        </p:spPr>
      </p:pic>
    </p:spTree>
    <p:extLst>
      <p:ext uri="{BB962C8B-B14F-4D97-AF65-F5344CB8AC3E}">
        <p14:creationId xmlns:p14="http://schemas.microsoft.com/office/powerpoint/2010/main" val="3036002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lang="en-US" altLang="ja-JP" dirty="0"/>
              <a:t>Component </a:t>
            </a:r>
            <a:r>
              <a:rPr kumimoji="1" lang="en-US" altLang="ja-JP" dirty="0"/>
              <a:t>Object Model </a:t>
            </a:r>
            <a:r>
              <a:rPr kumimoji="1" lang="ja-JP" altLang="en-US" dirty="0"/>
              <a:t>の略</a:t>
            </a:r>
            <a:endParaRPr kumimoji="1" lang="en-US" altLang="ja-JP" dirty="0"/>
          </a:p>
          <a:p>
            <a:r>
              <a:rPr kumimoji="1" lang="en-US" altLang="ja-JP" dirty="0"/>
              <a:t>ABI(Application Binary Interface)</a:t>
            </a:r>
            <a:r>
              <a:rPr kumimoji="1" lang="ja-JP" altLang="en-US" dirty="0"/>
              <a:t>の一種</a:t>
            </a:r>
            <a:endParaRPr kumimoji="1" lang="en-US" altLang="ja-JP" dirty="0"/>
          </a:p>
          <a:p>
            <a:r>
              <a:rPr lang="en-US" altLang="ja-JP" dirty="0"/>
              <a:t>Windows API </a:t>
            </a:r>
            <a:r>
              <a:rPr lang="ja-JP" altLang="en-US" dirty="0"/>
              <a:t>の一種</a:t>
            </a:r>
            <a:endParaRPr lang="en-US" altLang="ja-JP" dirty="0"/>
          </a:p>
          <a:p>
            <a:pPr lvl="1"/>
            <a:r>
              <a:rPr kumimoji="1" lang="ja-JP" altLang="en-US" dirty="0"/>
              <a:t>インターフェース</a:t>
            </a:r>
            <a:r>
              <a:rPr kumimoji="1" lang="en-US" altLang="ja-JP" dirty="0"/>
              <a:t>(</a:t>
            </a:r>
            <a:r>
              <a:rPr kumimoji="1" lang="ja-JP" altLang="en-US" dirty="0"/>
              <a:t>関数テーブル</a:t>
            </a:r>
            <a:r>
              <a:rPr kumimoji="1" lang="en-US" altLang="ja-JP" dirty="0"/>
              <a:t>)</a:t>
            </a:r>
            <a:r>
              <a:rPr kumimoji="1" lang="ja-JP" altLang="en-US" dirty="0"/>
              <a:t>を介したやり取り形式</a:t>
            </a:r>
            <a:endParaRPr kumimoji="1" lang="en-US" altLang="ja-JP" dirty="0"/>
          </a:p>
          <a:p>
            <a:r>
              <a:rPr kumimoji="1" lang="ja-JP" altLang="en-US" dirty="0"/>
              <a:t>関数テーブル構造って？</a:t>
            </a:r>
            <a:endParaRPr kumimoji="1" lang="en-US" altLang="ja-JP" dirty="0"/>
          </a:p>
          <a:p>
            <a:pPr lvl="1"/>
            <a:r>
              <a:rPr kumimoji="1" lang="ja-JP" altLang="en-US" dirty="0"/>
              <a:t>関数ポインタだけで構成された</a:t>
            </a:r>
            <a:r>
              <a:rPr kumimoji="1" lang="en-US" altLang="ja-JP" dirty="0"/>
              <a:t>C</a:t>
            </a:r>
            <a:r>
              <a:rPr kumimoji="1" lang="ja-JP" altLang="en-US" dirty="0"/>
              <a:t>の構造体</a:t>
            </a:r>
            <a:endParaRPr kumimoji="1" lang="en-US" altLang="ja-JP" dirty="0"/>
          </a:p>
          <a:p>
            <a:pPr lvl="1"/>
            <a:r>
              <a:rPr kumimoji="1" lang="en-US" altLang="ja-JP" dirty="0"/>
              <a:t>C++ </a:t>
            </a:r>
            <a:r>
              <a:rPr lang="ja-JP" altLang="en-US" dirty="0"/>
              <a:t>仮想関数テーブルと互換</a:t>
            </a:r>
            <a:endParaRPr lang="en-US" altLang="ja-JP" dirty="0"/>
          </a:p>
          <a:p>
            <a:pPr lvl="1"/>
            <a:r>
              <a:rPr kumimoji="1" lang="ja-JP" altLang="en-US" dirty="0"/>
              <a:t>関数の位置情報</a:t>
            </a:r>
            <a:r>
              <a:rPr lang="en-US" altLang="ja-JP" dirty="0"/>
              <a:t>(==</a:t>
            </a:r>
            <a:r>
              <a:rPr lang="ja-JP" altLang="en-US" dirty="0"/>
              <a:t>ポインタ</a:t>
            </a:r>
            <a:r>
              <a:rPr lang="en-US" altLang="ja-JP" dirty="0"/>
              <a:t>)</a:t>
            </a:r>
            <a:r>
              <a:rPr kumimoji="1" lang="ja-JP" altLang="en-US" dirty="0"/>
              <a:t>だけ</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997744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kumimoji="1" lang="en-US" altLang="ja-JP" dirty="0"/>
              <a:t>ABI(</a:t>
            </a:r>
            <a:r>
              <a:rPr kumimoji="1" lang="en-US" altLang="ja-JP" dirty="0">
                <a:latin typeface="UD デジタル 教科書体 NK-R" panose="02020400000000000000" pitchFamily="18" charset="-128"/>
                <a:ea typeface="UD デジタル 教科書体 NK-R" panose="02020400000000000000" pitchFamily="18" charset="-128"/>
              </a:rPr>
              <a:t>Application</a:t>
            </a:r>
            <a:r>
              <a:rPr kumimoji="1" lang="en-US" altLang="ja-JP" dirty="0"/>
              <a:t> </a:t>
            </a:r>
            <a:r>
              <a:rPr kumimoji="1" lang="en-US" altLang="ja-JP" b="1" dirty="0">
                <a:effectLst>
                  <a:outerShdw blurRad="38100" dist="38100" dir="2700000" algn="tl">
                    <a:srgbClr val="000000">
                      <a:alpha val="43137"/>
                    </a:srgbClr>
                  </a:outerShdw>
                </a:effectLst>
              </a:rPr>
              <a:t>Binary</a:t>
            </a:r>
            <a:r>
              <a:rPr kumimoji="1" lang="en-US" altLang="ja-JP" dirty="0"/>
              <a:t> Interface)</a:t>
            </a:r>
          </a:p>
          <a:p>
            <a:r>
              <a:rPr kumimoji="1" lang="ja-JP" altLang="en-US" dirty="0"/>
              <a:t>インターフェースを介したやり取り形式</a:t>
            </a:r>
            <a:endParaRPr kumimoji="1" lang="en-US" altLang="ja-JP" dirty="0"/>
          </a:p>
          <a:p>
            <a:r>
              <a:rPr kumimoji="1" lang="en-US" altLang="ja-JP" dirty="0"/>
              <a:t>COM </a:t>
            </a:r>
            <a:r>
              <a:rPr kumimoji="1" lang="ja-JP" altLang="en-US" dirty="0"/>
              <a:t>のインターフェースは関数テーブル構造</a:t>
            </a:r>
            <a:endParaRPr kumimoji="1" lang="en-US" altLang="ja-JP" dirty="0"/>
          </a:p>
          <a:p>
            <a:pPr lvl="1"/>
            <a:r>
              <a:rPr kumimoji="1" lang="ja-JP" altLang="en-US" dirty="0"/>
              <a:t>関数ポインタ</a:t>
            </a:r>
            <a:r>
              <a:rPr kumimoji="1" lang="en-US" altLang="ja-JP" dirty="0"/>
              <a:t>(</a:t>
            </a:r>
            <a:r>
              <a:rPr kumimoji="1" lang="ja-JP" altLang="en-US" dirty="0"/>
              <a:t>関数位置情報</a:t>
            </a:r>
            <a:r>
              <a:rPr kumimoji="1" lang="en-US" altLang="ja-JP" dirty="0"/>
              <a:t>)</a:t>
            </a:r>
            <a:r>
              <a:rPr kumimoji="1" lang="ja-JP" altLang="en-US" dirty="0"/>
              <a:t>だけで構成された構造体</a:t>
            </a:r>
            <a:endParaRPr kumimoji="1" lang="en-US" altLang="ja-JP" dirty="0"/>
          </a:p>
          <a:p>
            <a:endParaRPr lang="en-US" altLang="ja-JP" dirty="0"/>
          </a:p>
          <a:p>
            <a:endParaRPr lang="en-US" altLang="ja-JP" dirty="0"/>
          </a:p>
          <a:p>
            <a:r>
              <a:rPr lang="en-US" altLang="ja-JP" dirty="0"/>
              <a:t>ABI</a:t>
            </a:r>
            <a:r>
              <a:rPr lang="ja-JP" altLang="en-US" dirty="0"/>
              <a:t> は実行時の規約</a:t>
            </a:r>
            <a:endParaRPr lang="en-US" altLang="ja-JP" dirty="0"/>
          </a:p>
          <a:p>
            <a:pPr lvl="1"/>
            <a:r>
              <a:rPr lang="ja-JP" altLang="en-US" dirty="0"/>
              <a:t>機械語</a:t>
            </a:r>
            <a:r>
              <a:rPr lang="en-US" altLang="ja-JP" dirty="0"/>
              <a:t>(</a:t>
            </a:r>
            <a:r>
              <a:rPr lang="ja-JP" altLang="en-US" dirty="0"/>
              <a:t>バイナリ</a:t>
            </a:r>
            <a:r>
              <a:rPr lang="en-US" altLang="ja-JP" dirty="0"/>
              <a:t>)</a:t>
            </a:r>
            <a:r>
              <a:rPr lang="ja-JP" altLang="en-US" dirty="0"/>
              <a:t>レベルで一致する情報</a:t>
            </a:r>
            <a:endParaRPr lang="en-US" altLang="ja-JP" dirty="0"/>
          </a:p>
          <a:p>
            <a:pPr lvl="1"/>
            <a:r>
              <a:rPr lang="ja-JP" altLang="en-US" dirty="0"/>
              <a:t>コンパイル時に必要な情報ではない</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279081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0055B-2A73-4533-A1F4-B995F7930658}"/>
              </a:ext>
            </a:extLst>
          </p:cNvPr>
          <p:cNvSpPr>
            <a:spLocks noGrp="1"/>
          </p:cNvSpPr>
          <p:nvPr>
            <p:ph type="title"/>
          </p:nvPr>
        </p:nvSpPr>
        <p:spPr/>
        <p:txBody>
          <a:bodyPr/>
          <a:lstStyle/>
          <a:p>
            <a:r>
              <a:rPr lang="ja-JP" altLang="en-US" dirty="0"/>
              <a:t>実際のプロジェクトでソースを見てみましょう</a:t>
            </a:r>
            <a:endParaRPr kumimoji="1" lang="ja-JP" altLang="en-US" dirty="0"/>
          </a:p>
        </p:txBody>
      </p:sp>
      <p:sp>
        <p:nvSpPr>
          <p:cNvPr id="3" name="テキスト プレースホルダー 2">
            <a:extLst>
              <a:ext uri="{FF2B5EF4-FFF2-40B4-BE49-F238E27FC236}">
                <a16:creationId xmlns:a16="http://schemas.microsoft.com/office/drawing/2014/main" id="{38E06547-370B-4282-BEA3-09F4E6DB355C}"/>
              </a:ext>
            </a:extLst>
          </p:cNvPr>
          <p:cNvSpPr>
            <a:spLocks noGrp="1"/>
          </p:cNvSpPr>
          <p:nvPr>
            <p:ph type="body" idx="1"/>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DBC41685-D8D3-49DF-A20F-068FBB952253}"/>
              </a:ext>
            </a:extLst>
          </p:cNvPr>
          <p:cNvSpPr txBox="1"/>
          <p:nvPr/>
        </p:nvSpPr>
        <p:spPr>
          <a:xfrm>
            <a:off x="595939" y="4820959"/>
            <a:ext cx="11000126" cy="1200329"/>
          </a:xfrm>
          <a:prstGeom prst="rect">
            <a:avLst/>
          </a:prstGeom>
          <a:noFill/>
        </p:spPr>
        <p:txBody>
          <a:bodyPr wrap="none" rtlCol="0">
            <a:spAutoFit/>
          </a:bodyPr>
          <a:lstStyle/>
          <a:p>
            <a:pPr algn="ctr"/>
            <a:r>
              <a:rPr lang="ja-JP" altLang="en-US" sz="3600" dirty="0">
                <a:latin typeface="+mj-ea"/>
                <a:ea typeface="+mj-ea"/>
              </a:rPr>
              <a:t>本日の資料</a:t>
            </a:r>
            <a:br>
              <a:rPr lang="en-US" altLang="ja-JP" sz="3600" dirty="0">
                <a:latin typeface="+mj-ea"/>
                <a:ea typeface="+mj-ea"/>
              </a:rPr>
            </a:br>
            <a:r>
              <a:rPr lang="en-US" altLang="ja-JP" sz="3600" dirty="0">
                <a:latin typeface="+mj-ea"/>
                <a:ea typeface="+mj-ea"/>
                <a:hlinkClick r:id="rId2"/>
              </a:rPr>
              <a:t>http://github.com/tocchann/dotnetlab202009/</a:t>
            </a:r>
            <a:endParaRPr lang="en-US" altLang="ja-JP" sz="3600" dirty="0">
              <a:latin typeface="+mj-ea"/>
              <a:ea typeface="+mj-ea"/>
            </a:endParaRPr>
          </a:p>
        </p:txBody>
      </p:sp>
    </p:spTree>
    <p:extLst>
      <p:ext uri="{BB962C8B-B14F-4D97-AF65-F5344CB8AC3E}">
        <p14:creationId xmlns:p14="http://schemas.microsoft.com/office/powerpoint/2010/main" val="2140291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00BB6F76-93C6-4D8A-82CA-7277401F0957}"/>
              </a:ext>
            </a:extLst>
          </p:cNvPr>
          <p:cNvSpPr>
            <a:spLocks noGrp="1"/>
          </p:cNvSpPr>
          <p:nvPr>
            <p:ph idx="1"/>
          </p:nvPr>
        </p:nvSpPr>
        <p:spPr/>
        <p:txBody>
          <a:bodyPr/>
          <a:lstStyle/>
          <a:p>
            <a:r>
              <a:rPr kumimoji="1" lang="en-US" altLang="ja-JP" dirty="0"/>
              <a:t>COM </a:t>
            </a:r>
            <a:r>
              <a:rPr kumimoji="1" lang="ja-JP" altLang="en-US" dirty="0"/>
              <a:t>は </a:t>
            </a:r>
            <a:r>
              <a:rPr kumimoji="1" lang="en-US" altLang="ja-JP" dirty="0"/>
              <a:t>API</a:t>
            </a:r>
            <a:r>
              <a:rPr kumimoji="1" lang="ja-JP" altLang="en-US" dirty="0"/>
              <a:t> と </a:t>
            </a:r>
            <a:r>
              <a:rPr kumimoji="1" lang="en-US" altLang="ja-JP" dirty="0"/>
              <a:t>ABI </a:t>
            </a:r>
            <a:r>
              <a:rPr kumimoji="1" lang="ja-JP" altLang="en-US" dirty="0"/>
              <a:t>の両方の制約</a:t>
            </a:r>
            <a:endParaRPr kumimoji="1" lang="en-US" altLang="ja-JP" dirty="0"/>
          </a:p>
          <a:p>
            <a:r>
              <a:rPr lang="en-US" altLang="ja-JP" dirty="0"/>
              <a:t>.NET </a:t>
            </a:r>
            <a:r>
              <a:rPr lang="ja-JP" altLang="en-US" dirty="0"/>
              <a:t>では、</a:t>
            </a:r>
            <a:r>
              <a:rPr lang="en-US" altLang="ja-JP" dirty="0"/>
              <a:t>RCW(Runtime Callable Wrapper) </a:t>
            </a:r>
            <a:r>
              <a:rPr lang="ja-JP" altLang="en-US" dirty="0"/>
              <a:t>を意識</a:t>
            </a:r>
            <a:endParaRPr lang="en-US" altLang="ja-JP" dirty="0"/>
          </a:p>
          <a:p>
            <a:r>
              <a:rPr lang="en-US" altLang="ja-JP" dirty="0"/>
              <a:t>HRESULT</a:t>
            </a:r>
            <a:r>
              <a:rPr lang="ja-JP" altLang="en-US" dirty="0"/>
              <a:t> の値を判定するなら </a:t>
            </a:r>
            <a:r>
              <a:rPr lang="en-US" altLang="ja-JP" dirty="0"/>
              <a:t>[</a:t>
            </a:r>
            <a:r>
              <a:rPr lang="en-US" altLang="ja-JP" dirty="0" err="1"/>
              <a:t>PreserveSig</a:t>
            </a:r>
            <a:r>
              <a:rPr lang="en-US" altLang="ja-JP" dirty="0"/>
              <a:t>] </a:t>
            </a:r>
            <a:r>
              <a:rPr lang="ja-JP" altLang="en-US" dirty="0"/>
              <a:t>を付ける</a:t>
            </a:r>
            <a:endParaRPr lang="en-US" altLang="ja-JP" dirty="0"/>
          </a:p>
          <a:p>
            <a:r>
              <a:rPr lang="en-US" altLang="ja-JP" dirty="0"/>
              <a:t>COM interface </a:t>
            </a:r>
            <a:r>
              <a:rPr lang="ja-JP" altLang="en-US" dirty="0"/>
              <a:t>は</a:t>
            </a:r>
            <a:r>
              <a:rPr lang="en-US" altLang="ja-JP" dirty="0"/>
              <a:t>C</a:t>
            </a:r>
            <a:r>
              <a:rPr lang="ja-JP" altLang="en-US" dirty="0"/>
              <a:t>の構造体と同等</a:t>
            </a:r>
            <a:endParaRPr lang="en-US" altLang="ja-JP" dirty="0"/>
          </a:p>
          <a:p>
            <a:r>
              <a:rPr lang="ja-JP" altLang="en-US" dirty="0"/>
              <a:t>使わないメソッドの引数は省略できる</a:t>
            </a:r>
            <a:endParaRPr lang="en-US" altLang="ja-JP" dirty="0"/>
          </a:p>
          <a:p>
            <a:r>
              <a:rPr lang="ja-JP" altLang="en-US" dirty="0"/>
              <a:t>実行時規約は名前</a:t>
            </a:r>
            <a:r>
              <a:rPr lang="en-US" altLang="ja-JP" dirty="0"/>
              <a:t>(</a:t>
            </a:r>
            <a:r>
              <a:rPr lang="ja-JP" altLang="en-US" dirty="0"/>
              <a:t>変数名</a:t>
            </a:r>
            <a:r>
              <a:rPr lang="en-US" altLang="ja-JP" dirty="0"/>
              <a:t>)</a:t>
            </a:r>
            <a:r>
              <a:rPr lang="ja-JP" altLang="en-US" dirty="0"/>
              <a:t>を変えても動作</a:t>
            </a:r>
            <a:endParaRPr lang="en-US" altLang="ja-JP" dirty="0"/>
          </a:p>
          <a:p>
            <a:endParaRPr lang="en-US" altLang="ja-JP" dirty="0"/>
          </a:p>
        </p:txBody>
      </p:sp>
      <p:sp>
        <p:nvSpPr>
          <p:cNvPr id="4" name="タイトル 3">
            <a:extLst>
              <a:ext uri="{FF2B5EF4-FFF2-40B4-BE49-F238E27FC236}">
                <a16:creationId xmlns:a16="http://schemas.microsoft.com/office/drawing/2014/main" id="{B73D4FFB-2323-4867-9E1B-2B6F5AEF7553}"/>
              </a:ext>
            </a:extLst>
          </p:cNvPr>
          <p:cNvSpPr>
            <a:spLocks noGrp="1"/>
          </p:cNvSpPr>
          <p:nvPr>
            <p:ph type="title"/>
          </p:nvPr>
        </p:nvSpPr>
        <p:spPr/>
        <p:txBody>
          <a:bodyPr/>
          <a:lstStyle/>
          <a:p>
            <a:r>
              <a:rPr lang="ja-JP" altLang="en-US" dirty="0"/>
              <a:t>まとめ</a:t>
            </a:r>
            <a:endParaRPr kumimoji="1" lang="ja-JP" altLang="en-US" dirty="0"/>
          </a:p>
        </p:txBody>
      </p:sp>
    </p:spTree>
    <p:extLst>
      <p:ext uri="{BB962C8B-B14F-4D97-AF65-F5344CB8AC3E}">
        <p14:creationId xmlns:p14="http://schemas.microsoft.com/office/powerpoint/2010/main" val="4126523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AB9E532-8887-467B-94D3-B153029CD4CC}"/>
              </a:ext>
            </a:extLst>
          </p:cNvPr>
          <p:cNvSpPr>
            <a:spLocks noGrp="1"/>
          </p:cNvSpPr>
          <p:nvPr>
            <p:ph idx="1"/>
          </p:nvPr>
        </p:nvSpPr>
        <p:spPr/>
        <p:txBody>
          <a:bodyPr/>
          <a:lstStyle/>
          <a:p>
            <a:r>
              <a:rPr kumimoji="1" lang="ja-JP" altLang="en-US" dirty="0"/>
              <a:t>とりあえずは自己紹介</a:t>
            </a:r>
            <a:endParaRPr kumimoji="1" lang="en-US" altLang="ja-JP" dirty="0"/>
          </a:p>
          <a:p>
            <a:r>
              <a:rPr kumimoji="1" lang="en-US" altLang="ja-JP" dirty="0" err="1"/>
              <a:t>IFileOpenDialog</a:t>
            </a:r>
            <a:r>
              <a:rPr kumimoji="1" lang="en-US" altLang="ja-JP" dirty="0"/>
              <a:t> </a:t>
            </a:r>
            <a:r>
              <a:rPr kumimoji="1" lang="ja-JP" altLang="en-US" dirty="0"/>
              <a:t>版フォルダ選択ダイアログって？</a:t>
            </a:r>
            <a:endParaRPr kumimoji="1" lang="en-US" altLang="ja-JP" dirty="0"/>
          </a:p>
          <a:p>
            <a:r>
              <a:rPr kumimoji="1" lang="ja-JP" altLang="en-US" dirty="0"/>
              <a:t>今時の</a:t>
            </a:r>
            <a:r>
              <a:rPr kumimoji="1" lang="en-US" altLang="ja-JP" dirty="0"/>
              <a:t>COM</a:t>
            </a:r>
            <a:r>
              <a:rPr kumimoji="1" lang="ja-JP" altLang="en-US" dirty="0"/>
              <a:t>って？</a:t>
            </a:r>
            <a:endParaRPr kumimoji="1" lang="en-US" altLang="ja-JP" dirty="0"/>
          </a:p>
          <a:p>
            <a:r>
              <a:rPr kumimoji="1" lang="ja-JP" altLang="en-US" dirty="0"/>
              <a:t>必要最低限のインターフェース定義って？</a:t>
            </a:r>
            <a:endParaRPr kumimoji="1" lang="en-US" altLang="ja-JP" dirty="0"/>
          </a:p>
          <a:p>
            <a:r>
              <a:rPr kumimoji="1" lang="ja-JP" altLang="en-US" dirty="0"/>
              <a:t>実際の定義を見てみましょう</a:t>
            </a:r>
            <a:endParaRPr kumimoji="1" lang="en-US" altLang="ja-JP" dirty="0"/>
          </a:p>
          <a:p>
            <a:r>
              <a:rPr kumimoji="1" lang="ja-JP" altLang="en-US" dirty="0"/>
              <a:t>まとめ</a:t>
            </a:r>
            <a:endParaRPr kumimoji="1" lang="en-US" altLang="ja-JP" dirty="0"/>
          </a:p>
        </p:txBody>
      </p:sp>
      <p:sp>
        <p:nvSpPr>
          <p:cNvPr id="3" name="タイトル 2">
            <a:extLst>
              <a:ext uri="{FF2B5EF4-FFF2-40B4-BE49-F238E27FC236}">
                <a16:creationId xmlns:a16="http://schemas.microsoft.com/office/drawing/2014/main" id="{14408690-F82E-4436-B519-4E57E7605B46}"/>
              </a:ext>
            </a:extLst>
          </p:cNvPr>
          <p:cNvSpPr>
            <a:spLocks noGrp="1"/>
          </p:cNvSpPr>
          <p:nvPr>
            <p:ph type="title"/>
          </p:nvPr>
        </p:nvSpPr>
        <p:spPr/>
        <p:txBody>
          <a:bodyPr/>
          <a:lstStyle/>
          <a:p>
            <a:r>
              <a:rPr lang="ja-JP" altLang="en-US" dirty="0"/>
              <a:t>お題目</a:t>
            </a:r>
            <a:endParaRPr kumimoji="1" lang="ja-JP" altLang="en-US" dirty="0"/>
          </a:p>
        </p:txBody>
      </p:sp>
      <p:sp>
        <p:nvSpPr>
          <p:cNvPr id="4" name="テキスト ボックス 3">
            <a:extLst>
              <a:ext uri="{FF2B5EF4-FFF2-40B4-BE49-F238E27FC236}">
                <a16:creationId xmlns:a16="http://schemas.microsoft.com/office/drawing/2014/main" id="{5220D7F2-47DA-4478-A48C-538135B8DEAB}"/>
              </a:ext>
            </a:extLst>
          </p:cNvPr>
          <p:cNvSpPr txBox="1"/>
          <p:nvPr/>
        </p:nvSpPr>
        <p:spPr>
          <a:xfrm>
            <a:off x="595939" y="4748951"/>
            <a:ext cx="11000126" cy="1200329"/>
          </a:xfrm>
          <a:prstGeom prst="rect">
            <a:avLst/>
          </a:prstGeom>
          <a:noFill/>
        </p:spPr>
        <p:txBody>
          <a:bodyPr wrap="none" rtlCol="0">
            <a:spAutoFit/>
          </a:bodyPr>
          <a:lstStyle/>
          <a:p>
            <a:pPr algn="ctr"/>
            <a:r>
              <a:rPr lang="ja-JP" altLang="en-US" sz="3600" dirty="0">
                <a:latin typeface="+mn-ea"/>
                <a:ea typeface="+mn-ea"/>
              </a:rPr>
              <a:t>本日の資料</a:t>
            </a:r>
            <a:br>
              <a:rPr lang="en-US" altLang="ja-JP" sz="3600" dirty="0">
                <a:latin typeface="+mn-ea"/>
                <a:ea typeface="+mn-ea"/>
              </a:rPr>
            </a:br>
            <a:r>
              <a:rPr lang="en-US" altLang="ja-JP" sz="3600" dirty="0">
                <a:latin typeface="+mn-ea"/>
                <a:ea typeface="+mn-ea"/>
                <a:hlinkClick r:id="rId3"/>
              </a:rPr>
              <a:t>http://github.com/tocchann/dotnetlab202009/</a:t>
            </a:r>
            <a:endParaRPr lang="en-US" altLang="ja-JP" sz="3600" dirty="0">
              <a:latin typeface="+mn-ea"/>
              <a:ea typeface="+mn-ea"/>
            </a:endParaRPr>
          </a:p>
        </p:txBody>
      </p:sp>
    </p:spTree>
    <p:extLst>
      <p:ext uri="{BB962C8B-B14F-4D97-AF65-F5344CB8AC3E}">
        <p14:creationId xmlns:p14="http://schemas.microsoft.com/office/powerpoint/2010/main" val="336206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1E0D34-0218-4F93-BFF4-039501981EB9}"/>
              </a:ext>
            </a:extLst>
          </p:cNvPr>
          <p:cNvSpPr>
            <a:spLocks noGrp="1"/>
          </p:cNvSpPr>
          <p:nvPr>
            <p:ph type="title"/>
          </p:nvPr>
        </p:nvSpPr>
        <p:spPr/>
        <p:txBody>
          <a:bodyPr/>
          <a:lstStyle/>
          <a:p>
            <a:r>
              <a:rPr lang="ja-JP" altLang="en-US" dirty="0"/>
              <a:t>とりあえずは自己紹介</a:t>
            </a:r>
          </a:p>
        </p:txBody>
      </p:sp>
      <p:sp>
        <p:nvSpPr>
          <p:cNvPr id="3" name="コンテンツ プレースホルダー 2">
            <a:extLst>
              <a:ext uri="{FF2B5EF4-FFF2-40B4-BE49-F238E27FC236}">
                <a16:creationId xmlns:a16="http://schemas.microsoft.com/office/drawing/2014/main" id="{8D2E6270-D7F6-412E-A67D-0A8B02E86323}"/>
              </a:ext>
            </a:extLst>
          </p:cNvPr>
          <p:cNvSpPr>
            <a:spLocks noGrp="1"/>
          </p:cNvSpPr>
          <p:nvPr>
            <p:ph sz="half" idx="1"/>
          </p:nvPr>
        </p:nvSpPr>
        <p:spPr/>
        <p:txBody>
          <a:bodyPr/>
          <a:lstStyle/>
          <a:p>
            <a:r>
              <a:rPr lang="ja-JP" altLang="en-US" dirty="0"/>
              <a:t>とっちゃん</a:t>
            </a:r>
            <a:endParaRPr lang="en-US" altLang="ja-JP" dirty="0"/>
          </a:p>
          <a:p>
            <a:pPr lvl="1"/>
            <a:r>
              <a:rPr lang="ja-JP" altLang="en-US" dirty="0"/>
              <a:t>高萩 俊行</a:t>
            </a:r>
            <a:endParaRPr lang="en-US" altLang="ja-JP" dirty="0"/>
          </a:p>
          <a:p>
            <a:r>
              <a:rPr lang="ja-JP" altLang="en-US" dirty="0"/>
              <a:t>コミュニティ</a:t>
            </a:r>
            <a:endParaRPr lang="en-US" altLang="ja-JP" dirty="0"/>
          </a:p>
          <a:p>
            <a:pPr lvl="1"/>
            <a:r>
              <a:rPr lang="ja-JP" altLang="en-US" dirty="0"/>
              <a:t>わんくま同盟</a:t>
            </a:r>
            <a:endParaRPr lang="en-US" altLang="ja-JP" dirty="0"/>
          </a:p>
          <a:p>
            <a:pPr lvl="2"/>
            <a:r>
              <a:rPr lang="en-US" altLang="ja-JP" sz="1200" dirty="0">
                <a:hlinkClick r:id="rId3"/>
              </a:rPr>
              <a:t>http://blogs.wankuma.com/tocchann/default.aspx</a:t>
            </a:r>
            <a:endParaRPr lang="en-US" altLang="ja-JP" sz="1800" dirty="0"/>
          </a:p>
          <a:p>
            <a:pPr lvl="1"/>
            <a:r>
              <a:rPr lang="en-US" altLang="ja-JP" sz="1600" dirty="0"/>
              <a:t>Facebook</a:t>
            </a:r>
            <a:br>
              <a:rPr lang="en-US" altLang="ja-JP" sz="1600" dirty="0"/>
            </a:br>
            <a:r>
              <a:rPr lang="en-US" altLang="ja-JP" sz="1200" dirty="0">
                <a:hlinkClick r:id="rId4"/>
              </a:rPr>
              <a:t>https://www.facebook.com/toshiyuki.takahagi/</a:t>
            </a:r>
            <a:endParaRPr lang="en-US" altLang="ja-JP" sz="1200" dirty="0"/>
          </a:p>
          <a:p>
            <a:pPr lvl="1"/>
            <a:r>
              <a:rPr lang="en-US" altLang="ja-JP" sz="1600" dirty="0"/>
              <a:t>Twitter</a:t>
            </a:r>
            <a:br>
              <a:rPr lang="en-US" altLang="ja-JP" sz="1600" dirty="0"/>
            </a:br>
            <a:r>
              <a:rPr lang="en-US" altLang="ja-JP" sz="1200" dirty="0">
                <a:hlinkClick r:id="rId5"/>
              </a:rPr>
              <a:t>https://twitter.com/Tocchann</a:t>
            </a:r>
            <a:endParaRPr lang="en-US" altLang="ja-JP" dirty="0"/>
          </a:p>
          <a:p>
            <a:pPr lvl="1"/>
            <a:r>
              <a:rPr lang="en-US" altLang="ja-JP" sz="1600" dirty="0" err="1"/>
              <a:t>Github</a:t>
            </a:r>
            <a:br>
              <a:rPr lang="en-US" altLang="ja-JP" sz="1600" dirty="0"/>
            </a:br>
            <a:r>
              <a:rPr lang="en-US" altLang="ja-JP" sz="1200" dirty="0">
                <a:hlinkClick r:id="rId6"/>
              </a:rPr>
              <a:t>https://github.com/tocchann/</a:t>
            </a:r>
            <a:endParaRPr lang="en-US" altLang="ja-JP" dirty="0"/>
          </a:p>
          <a:p>
            <a:pPr lvl="3"/>
            <a:endParaRPr lang="en-US" altLang="ja-JP" dirty="0"/>
          </a:p>
        </p:txBody>
      </p:sp>
      <p:sp>
        <p:nvSpPr>
          <p:cNvPr id="5" name="コンテンツ プレースホルダー 4">
            <a:extLst>
              <a:ext uri="{FF2B5EF4-FFF2-40B4-BE49-F238E27FC236}">
                <a16:creationId xmlns:a16="http://schemas.microsoft.com/office/drawing/2014/main" id="{2EFB3259-88B9-42F1-A464-161FCD2E4D79}"/>
              </a:ext>
            </a:extLst>
          </p:cNvPr>
          <p:cNvSpPr>
            <a:spLocks noGrp="1"/>
          </p:cNvSpPr>
          <p:nvPr>
            <p:ph sz="half" idx="2"/>
          </p:nvPr>
        </p:nvSpPr>
        <p:spPr/>
        <p:txBody>
          <a:bodyPr/>
          <a:lstStyle/>
          <a:p>
            <a:r>
              <a:rPr lang="en-US" altLang="ja-JP" dirty="0"/>
              <a:t>Microsoft MVP</a:t>
            </a:r>
          </a:p>
          <a:p>
            <a:pPr lvl="1"/>
            <a:r>
              <a:rPr lang="en-US" altLang="ja-JP" dirty="0"/>
              <a:t>Developer Technologies</a:t>
            </a:r>
          </a:p>
          <a:p>
            <a:pPr lvl="2"/>
            <a:r>
              <a:rPr lang="en-US" altLang="ja-JP" sz="1200" dirty="0">
                <a:hlinkClick r:id="rId7"/>
              </a:rPr>
              <a:t>https://mvp.microsoft.com/ja-jp/PublicProfile/32182?WT.mc_id=DT-MVP-32182</a:t>
            </a:r>
            <a:endParaRPr lang="en-US" altLang="ja-JP" sz="1200" dirty="0"/>
          </a:p>
          <a:p>
            <a:pPr lvl="1"/>
            <a:r>
              <a:rPr lang="en-US" altLang="ja-JP" dirty="0"/>
              <a:t>Since 2005/10</a:t>
            </a:r>
            <a:r>
              <a:rPr lang="ja-JP" altLang="en-US" dirty="0"/>
              <a:t>～</a:t>
            </a:r>
            <a:endParaRPr lang="en-US" altLang="ja-JP" dirty="0"/>
          </a:p>
          <a:p>
            <a:pPr lvl="2"/>
            <a:r>
              <a:rPr lang="en-US" altLang="ja-JP" dirty="0"/>
              <a:t>(Windows Installer)</a:t>
            </a:r>
          </a:p>
          <a:p>
            <a:pPr lvl="2"/>
            <a:r>
              <a:rPr lang="en-US" altLang="ja-JP" dirty="0"/>
              <a:t>Windows SDK</a:t>
            </a:r>
          </a:p>
          <a:p>
            <a:pPr lvl="2"/>
            <a:r>
              <a:rPr lang="en-US" altLang="ja-JP" dirty="0"/>
              <a:t>Developer Tools – Visual C++</a:t>
            </a:r>
          </a:p>
          <a:p>
            <a:pPr lvl="2"/>
            <a:r>
              <a:rPr lang="en-US" altLang="ja-JP" dirty="0"/>
              <a:t>Visual Studio and</a:t>
            </a:r>
            <a:br>
              <a:rPr lang="en-US" altLang="ja-JP" dirty="0"/>
            </a:br>
            <a:r>
              <a:rPr lang="en-US" altLang="ja-JP" dirty="0"/>
              <a:t>Development Technologies</a:t>
            </a:r>
          </a:p>
          <a:p>
            <a:pPr lvl="2"/>
            <a:r>
              <a:rPr lang="en-US" altLang="ja-JP" dirty="0"/>
              <a:t>Developer Technologies</a:t>
            </a:r>
            <a:endParaRPr lang="ja-JP" altLang="en-US" dirty="0"/>
          </a:p>
        </p:txBody>
      </p:sp>
      <p:sp>
        <p:nvSpPr>
          <p:cNvPr id="4" name="テキスト ボックス 3">
            <a:extLst>
              <a:ext uri="{FF2B5EF4-FFF2-40B4-BE49-F238E27FC236}">
                <a16:creationId xmlns:a16="http://schemas.microsoft.com/office/drawing/2014/main" id="{D29C4459-BE9D-4FA0-914B-600D1CECDE33}"/>
              </a:ext>
            </a:extLst>
          </p:cNvPr>
          <p:cNvSpPr txBox="1"/>
          <p:nvPr/>
        </p:nvSpPr>
        <p:spPr>
          <a:xfrm>
            <a:off x="595939" y="4748951"/>
            <a:ext cx="11000126" cy="1200329"/>
          </a:xfrm>
          <a:prstGeom prst="rect">
            <a:avLst/>
          </a:prstGeom>
          <a:noFill/>
        </p:spPr>
        <p:txBody>
          <a:bodyPr wrap="none" rtlCol="0">
            <a:spAutoFit/>
          </a:bodyPr>
          <a:lstStyle/>
          <a:p>
            <a:pPr algn="ctr"/>
            <a:r>
              <a:rPr lang="ja-JP" altLang="en-US" sz="3600" dirty="0">
                <a:latin typeface="+mn-ea"/>
                <a:ea typeface="+mn-ea"/>
              </a:rPr>
              <a:t>本日の資料</a:t>
            </a:r>
            <a:br>
              <a:rPr lang="en-US" altLang="ja-JP" sz="3600" dirty="0">
                <a:latin typeface="+mn-ea"/>
                <a:ea typeface="+mn-ea"/>
              </a:rPr>
            </a:br>
            <a:r>
              <a:rPr lang="en-US" altLang="ja-JP" sz="3600" dirty="0">
                <a:latin typeface="+mn-ea"/>
                <a:ea typeface="+mn-ea"/>
                <a:hlinkClick r:id="rId8"/>
              </a:rPr>
              <a:t>http://github.com/tocchann/dotnetlab202009/</a:t>
            </a:r>
            <a:endParaRPr lang="en-US" altLang="ja-JP" sz="3600" dirty="0">
              <a:latin typeface="+mn-ea"/>
              <a:ea typeface="+mn-ea"/>
            </a:endParaRPr>
          </a:p>
        </p:txBody>
      </p:sp>
    </p:spTree>
    <p:extLst>
      <p:ext uri="{BB962C8B-B14F-4D97-AF65-F5344CB8AC3E}">
        <p14:creationId xmlns:p14="http://schemas.microsoft.com/office/powerpoint/2010/main" val="882683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2359763-D1C9-4683-81EE-3C7CE825587C}"/>
              </a:ext>
            </a:extLst>
          </p:cNvPr>
          <p:cNvSpPr>
            <a:spLocks noGrp="1"/>
          </p:cNvSpPr>
          <p:nvPr>
            <p:ph type="title"/>
          </p:nvPr>
        </p:nvSpPr>
        <p:spPr/>
        <p:txBody>
          <a:bodyPr/>
          <a:lstStyle/>
          <a:p>
            <a:r>
              <a:rPr kumimoji="1" lang="en-US" altLang="ja-JP" dirty="0" err="1"/>
              <a:t>IFileOpenDialog</a:t>
            </a:r>
            <a:r>
              <a:rPr kumimoji="1" lang="en-US" altLang="ja-JP" dirty="0"/>
              <a:t> </a:t>
            </a:r>
            <a:r>
              <a:rPr kumimoji="1" lang="ja-JP" altLang="en-US" dirty="0"/>
              <a:t>版フォルダ選択ダイアログ</a:t>
            </a:r>
          </a:p>
        </p:txBody>
      </p:sp>
      <p:pic>
        <p:nvPicPr>
          <p:cNvPr id="10" name="コンテンツ プレースホルダー 9">
            <a:extLst>
              <a:ext uri="{FF2B5EF4-FFF2-40B4-BE49-F238E27FC236}">
                <a16:creationId xmlns:a16="http://schemas.microsoft.com/office/drawing/2014/main" id="{E18ADB55-0AB8-4E11-B062-AF918035C683}"/>
              </a:ext>
            </a:extLst>
          </p:cNvPr>
          <p:cNvPicPr>
            <a:picLocks noGrp="1" noChangeAspect="1"/>
          </p:cNvPicPr>
          <p:nvPr>
            <p:ph idx="1"/>
          </p:nvPr>
        </p:nvPicPr>
        <p:blipFill>
          <a:blip r:embed="rId2"/>
          <a:stretch>
            <a:fillRect/>
          </a:stretch>
        </p:blipFill>
        <p:spPr>
          <a:xfrm>
            <a:off x="1549365" y="683676"/>
            <a:ext cx="9090096" cy="5121588"/>
          </a:xfrm>
          <a:prstGeom prst="rect">
            <a:avLst/>
          </a:prstGeom>
        </p:spPr>
      </p:pic>
      <p:sp>
        <p:nvSpPr>
          <p:cNvPr id="4" name="テキスト ボックス 3">
            <a:extLst>
              <a:ext uri="{FF2B5EF4-FFF2-40B4-BE49-F238E27FC236}">
                <a16:creationId xmlns:a16="http://schemas.microsoft.com/office/drawing/2014/main" id="{A7C86396-ED7A-412B-92F0-3A0261794111}"/>
              </a:ext>
            </a:extLst>
          </p:cNvPr>
          <p:cNvSpPr txBox="1"/>
          <p:nvPr/>
        </p:nvSpPr>
        <p:spPr>
          <a:xfrm>
            <a:off x="595939" y="3717032"/>
            <a:ext cx="11000126" cy="1200329"/>
          </a:xfrm>
          <a:prstGeom prst="rect">
            <a:avLst/>
          </a:prstGeom>
          <a:noFill/>
        </p:spPr>
        <p:txBody>
          <a:bodyPr wrap="none" rtlCol="0">
            <a:spAutoFit/>
          </a:bodyPr>
          <a:lstStyle/>
          <a:p>
            <a:pPr algn="ctr"/>
            <a:r>
              <a:rPr lang="ja-JP" altLang="en-US" sz="3600" dirty="0">
                <a:latin typeface="+mj-ea"/>
                <a:ea typeface="+mj-ea"/>
              </a:rPr>
              <a:t>本日の資料</a:t>
            </a:r>
            <a:br>
              <a:rPr lang="en-US" altLang="ja-JP" sz="3600" dirty="0">
                <a:latin typeface="+mj-ea"/>
                <a:ea typeface="+mj-ea"/>
              </a:rPr>
            </a:br>
            <a:r>
              <a:rPr lang="en-US" altLang="ja-JP" sz="3600" dirty="0">
                <a:latin typeface="+mj-ea"/>
                <a:ea typeface="+mj-ea"/>
                <a:hlinkClick r:id="rId3"/>
              </a:rPr>
              <a:t>http://github.com/tocchann/dotnetlab202009/</a:t>
            </a:r>
            <a:endParaRPr lang="en-US" altLang="ja-JP" sz="3600" dirty="0">
              <a:latin typeface="+mj-ea"/>
              <a:ea typeface="+mj-ea"/>
            </a:endParaRPr>
          </a:p>
        </p:txBody>
      </p:sp>
    </p:spTree>
    <p:extLst>
      <p:ext uri="{BB962C8B-B14F-4D97-AF65-F5344CB8AC3E}">
        <p14:creationId xmlns:p14="http://schemas.microsoft.com/office/powerpoint/2010/main" val="3270708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792F2F-32DA-428A-A8C1-D6864A8A0201}"/>
              </a:ext>
            </a:extLst>
          </p:cNvPr>
          <p:cNvSpPr>
            <a:spLocks noGrp="1"/>
          </p:cNvSpPr>
          <p:nvPr>
            <p:ph type="title"/>
          </p:nvPr>
        </p:nvSpPr>
        <p:spPr/>
        <p:txBody>
          <a:bodyPr/>
          <a:lstStyle/>
          <a:p>
            <a:r>
              <a:rPr kumimoji="1" lang="ja-JP" altLang="en-US" dirty="0"/>
              <a:t>今時の</a:t>
            </a:r>
            <a:r>
              <a:rPr kumimoji="1" lang="en-US" altLang="ja-JP" dirty="0"/>
              <a:t>COM</a:t>
            </a:r>
            <a:r>
              <a:rPr kumimoji="1" lang="ja-JP" altLang="en-US" dirty="0"/>
              <a:t>って？</a:t>
            </a:r>
          </a:p>
        </p:txBody>
      </p:sp>
      <p:sp>
        <p:nvSpPr>
          <p:cNvPr id="3" name="テキスト プレースホルダー 2">
            <a:extLst>
              <a:ext uri="{FF2B5EF4-FFF2-40B4-BE49-F238E27FC236}">
                <a16:creationId xmlns:a16="http://schemas.microsoft.com/office/drawing/2014/main" id="{0C479835-A1D7-473A-8489-CFFF8C8C0D78}"/>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86001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kumimoji="1" lang="en-US" altLang="ja-JP" dirty="0"/>
              <a:t>Component Object Model </a:t>
            </a:r>
            <a:r>
              <a:rPr kumimoji="1" lang="ja-JP" altLang="en-US" dirty="0"/>
              <a:t>の略</a:t>
            </a:r>
            <a:endParaRPr kumimoji="1" lang="en-US" altLang="ja-JP" dirty="0"/>
          </a:p>
          <a:p>
            <a:r>
              <a:rPr kumimoji="1" lang="en-US" altLang="ja-JP" dirty="0"/>
              <a:t>ABI(Application Binary Interface)</a:t>
            </a:r>
            <a:r>
              <a:rPr kumimoji="1" lang="ja-JP" altLang="en-US" dirty="0"/>
              <a:t>の一種</a:t>
            </a:r>
            <a:endParaRPr kumimoji="1" lang="en-US" altLang="ja-JP" dirty="0"/>
          </a:p>
          <a:p>
            <a:r>
              <a:rPr lang="en-US" altLang="ja-JP" dirty="0"/>
              <a:t>Windows API </a:t>
            </a:r>
            <a:r>
              <a:rPr lang="ja-JP" altLang="en-US" dirty="0"/>
              <a:t>の一種</a:t>
            </a:r>
            <a:endParaRPr lang="en-US" altLang="ja-JP" dirty="0"/>
          </a:p>
          <a:p>
            <a:pPr lvl="1"/>
            <a:r>
              <a:rPr kumimoji="1" lang="ja-JP" altLang="en-US" dirty="0"/>
              <a:t>インターフェース</a:t>
            </a:r>
            <a:r>
              <a:rPr lang="en-US" altLang="ja-JP" dirty="0"/>
              <a:t>(</a:t>
            </a:r>
            <a:r>
              <a:rPr lang="ja-JP" altLang="en-US" dirty="0"/>
              <a:t>関数テーブル</a:t>
            </a:r>
            <a:r>
              <a:rPr lang="en-US" altLang="ja-JP" dirty="0"/>
              <a:t>)</a:t>
            </a:r>
            <a:r>
              <a:rPr kumimoji="1" lang="ja-JP" altLang="en-US" dirty="0"/>
              <a:t>を介したやり取り形式</a:t>
            </a:r>
            <a:endParaRPr kumimoji="1" lang="en-US" altLang="ja-JP" dirty="0"/>
          </a:p>
          <a:p>
            <a:r>
              <a:rPr kumimoji="1" lang="ja-JP" altLang="en-US" dirty="0"/>
              <a:t>関数テーブル構造って？</a:t>
            </a:r>
            <a:endParaRPr kumimoji="1" lang="en-US" altLang="ja-JP" dirty="0"/>
          </a:p>
          <a:p>
            <a:pPr lvl="1"/>
            <a:r>
              <a:rPr kumimoji="1" lang="ja-JP" altLang="en-US" dirty="0"/>
              <a:t>関数ポインタだけで構成された</a:t>
            </a:r>
            <a:r>
              <a:rPr kumimoji="1" lang="en-US" altLang="ja-JP" dirty="0"/>
              <a:t>C</a:t>
            </a:r>
            <a:r>
              <a:rPr kumimoji="1" lang="ja-JP" altLang="en-US" dirty="0"/>
              <a:t>の構造体</a:t>
            </a:r>
            <a:endParaRPr kumimoji="1" lang="en-US" altLang="ja-JP" dirty="0"/>
          </a:p>
          <a:p>
            <a:pPr lvl="1"/>
            <a:r>
              <a:rPr kumimoji="1" lang="en-US" altLang="ja-JP" dirty="0"/>
              <a:t>C++ </a:t>
            </a:r>
            <a:r>
              <a:rPr lang="ja-JP" altLang="en-US" dirty="0"/>
              <a:t>仮想関数テーブルと互換</a:t>
            </a:r>
            <a:endParaRPr lang="en-US" altLang="ja-JP" dirty="0"/>
          </a:p>
          <a:p>
            <a:pPr lvl="1"/>
            <a:r>
              <a:rPr kumimoji="1" lang="ja-JP" altLang="en-US" dirty="0"/>
              <a:t>関数の位置情報</a:t>
            </a:r>
            <a:r>
              <a:rPr lang="en-US" altLang="ja-JP" dirty="0"/>
              <a:t>(==</a:t>
            </a:r>
            <a:r>
              <a:rPr lang="ja-JP" altLang="en-US" dirty="0"/>
              <a:t>ポインタ</a:t>
            </a:r>
            <a:r>
              <a:rPr lang="en-US" altLang="ja-JP" dirty="0"/>
              <a:t>)</a:t>
            </a:r>
            <a:r>
              <a:rPr kumimoji="1" lang="ja-JP" altLang="en-US" dirty="0"/>
              <a:t>だけ</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150094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1B49D2E-62A5-48A5-8DAD-60AFE9D92140}"/>
              </a:ext>
            </a:extLst>
          </p:cNvPr>
          <p:cNvSpPr>
            <a:spLocks noGrp="1"/>
          </p:cNvSpPr>
          <p:nvPr>
            <p:ph type="title"/>
          </p:nvPr>
        </p:nvSpPr>
        <p:spPr/>
        <p:txBody>
          <a:bodyPr/>
          <a:lstStyle/>
          <a:p>
            <a:r>
              <a:rPr lang="ja-JP" altLang="en-US" dirty="0"/>
              <a:t>必要最低限のインターフェース定義って？</a:t>
            </a:r>
            <a:endParaRPr kumimoji="1" lang="ja-JP" altLang="en-US" dirty="0"/>
          </a:p>
        </p:txBody>
      </p:sp>
      <p:sp>
        <p:nvSpPr>
          <p:cNvPr id="5" name="テキスト プレースホルダー 4">
            <a:extLst>
              <a:ext uri="{FF2B5EF4-FFF2-40B4-BE49-F238E27FC236}">
                <a16:creationId xmlns:a16="http://schemas.microsoft.com/office/drawing/2014/main" id="{21CAF37E-F00B-4760-9434-B4D9DCA150A7}"/>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70585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BEC5C5-50C1-4644-9DB3-F5D9FD76B502}"/>
              </a:ext>
            </a:extLst>
          </p:cNvPr>
          <p:cNvSpPr>
            <a:spLocks noGrp="1"/>
          </p:cNvSpPr>
          <p:nvPr>
            <p:ph type="title"/>
          </p:nvPr>
        </p:nvSpPr>
        <p:spPr/>
        <p:txBody>
          <a:bodyPr/>
          <a:lstStyle/>
          <a:p>
            <a:r>
              <a:rPr lang="ja-JP" altLang="en-US" dirty="0"/>
              <a:t>必要最低限のインターフェース定義って？</a:t>
            </a:r>
          </a:p>
        </p:txBody>
      </p:sp>
      <p:sp>
        <p:nvSpPr>
          <p:cNvPr id="5" name="テキスト ボックス 4">
            <a:extLst>
              <a:ext uri="{FF2B5EF4-FFF2-40B4-BE49-F238E27FC236}">
                <a16:creationId xmlns:a16="http://schemas.microsoft.com/office/drawing/2014/main" id="{283DAF9C-6B08-4631-9F60-DFD1362AA518}"/>
              </a:ext>
            </a:extLst>
          </p:cNvPr>
          <p:cNvSpPr txBox="1"/>
          <p:nvPr/>
        </p:nvSpPr>
        <p:spPr>
          <a:xfrm>
            <a:off x="1127448" y="835833"/>
            <a:ext cx="9937104" cy="5401479"/>
          </a:xfrm>
          <a:prstGeom prst="rect">
            <a:avLst/>
          </a:prstGeom>
          <a:noFill/>
        </p:spPr>
        <p:txBody>
          <a:bodyPr wrap="square" rtlCol="0">
            <a:spAutoFit/>
          </a:bodyPr>
          <a:lstStyle/>
          <a:p>
            <a:pPr algn="ctr"/>
            <a:r>
              <a:rPr lang="ja-JP" altLang="en-US" sz="11500" dirty="0">
                <a:latin typeface="+mn-ea"/>
                <a:ea typeface="+mn-ea"/>
              </a:rPr>
              <a:t>バイナリレベルでの互換性を維持したもの</a:t>
            </a:r>
            <a:endParaRPr kumimoji="1" lang="ja-JP" altLang="en-US" sz="11500" dirty="0">
              <a:latin typeface="+mn-ea"/>
              <a:ea typeface="+mn-ea"/>
            </a:endParaRPr>
          </a:p>
        </p:txBody>
      </p:sp>
    </p:spTree>
    <p:extLst>
      <p:ext uri="{BB962C8B-B14F-4D97-AF65-F5344CB8AC3E}">
        <p14:creationId xmlns:p14="http://schemas.microsoft.com/office/powerpoint/2010/main" val="3049960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C6D9393-F20A-4B9F-9CF6-7CEA6464F8EF}"/>
              </a:ext>
            </a:extLst>
          </p:cNvPr>
          <p:cNvSpPr>
            <a:spLocks noGrp="1"/>
          </p:cNvSpPr>
          <p:nvPr>
            <p:ph idx="1"/>
          </p:nvPr>
        </p:nvSpPr>
        <p:spPr/>
        <p:txBody>
          <a:bodyPr/>
          <a:lstStyle/>
          <a:p>
            <a:r>
              <a:rPr kumimoji="1" lang="ja-JP" altLang="en-US" dirty="0"/>
              <a:t>まずは実際の定義を確認する</a:t>
            </a:r>
            <a:endParaRPr kumimoji="1" lang="en-US" altLang="ja-JP" dirty="0"/>
          </a:p>
          <a:p>
            <a:pPr lvl="1"/>
            <a:r>
              <a:rPr lang="en-US" altLang="ja-JP" dirty="0"/>
              <a:t>Windows SDK </a:t>
            </a:r>
            <a:r>
              <a:rPr lang="ja-JP" altLang="en-US" dirty="0"/>
              <a:t>の </a:t>
            </a:r>
            <a:r>
              <a:rPr lang="en-US" altLang="ja-JP" dirty="0"/>
              <a:t>ShObjIdl_core.idl</a:t>
            </a:r>
            <a:r>
              <a:rPr lang="ja-JP" altLang="en-US" dirty="0"/>
              <a:t> に定義されている</a:t>
            </a:r>
            <a:endParaRPr lang="en-US" altLang="ja-JP" dirty="0"/>
          </a:p>
          <a:p>
            <a:r>
              <a:rPr lang="ja-JP" altLang="en-US" dirty="0"/>
              <a:t>継承</a:t>
            </a:r>
            <a:endParaRPr lang="en-US" altLang="ja-JP" dirty="0"/>
          </a:p>
          <a:p>
            <a:pPr lvl="1"/>
            <a:r>
              <a:rPr kumimoji="1" lang="en-US" altLang="ja-JP" dirty="0" err="1"/>
              <a:t>IUnknown</a:t>
            </a:r>
            <a:r>
              <a:rPr kumimoji="1" lang="en-US" altLang="ja-JP" dirty="0"/>
              <a:t> </a:t>
            </a:r>
            <a:r>
              <a:rPr kumimoji="1" lang="ja-JP" altLang="en-US" dirty="0"/>
              <a:t>→ </a:t>
            </a:r>
            <a:r>
              <a:rPr kumimoji="1" lang="en-US" altLang="ja-JP" dirty="0" err="1"/>
              <a:t>IModalWindow</a:t>
            </a:r>
            <a:r>
              <a:rPr kumimoji="1" lang="en-US" altLang="ja-JP" dirty="0"/>
              <a:t> </a:t>
            </a:r>
            <a:r>
              <a:rPr lang="ja-JP" altLang="en-US" dirty="0"/>
              <a:t>→ </a:t>
            </a:r>
            <a:r>
              <a:rPr lang="en-US" altLang="ja-JP" dirty="0" err="1"/>
              <a:t>IFileDialog</a:t>
            </a:r>
            <a:br>
              <a:rPr lang="en-US" altLang="ja-JP" dirty="0"/>
            </a:br>
            <a:r>
              <a:rPr lang="ja-JP" altLang="en-US" dirty="0"/>
              <a:t>→ </a:t>
            </a:r>
            <a:r>
              <a:rPr lang="en-US" altLang="ja-JP" dirty="0" err="1"/>
              <a:t>IFileOpenDialog</a:t>
            </a:r>
            <a:endParaRPr lang="en-US" altLang="ja-JP" dirty="0"/>
          </a:p>
          <a:p>
            <a:endParaRPr lang="en-US" altLang="ja-JP" dirty="0"/>
          </a:p>
        </p:txBody>
      </p:sp>
      <p:sp>
        <p:nvSpPr>
          <p:cNvPr id="3" name="タイトル 2">
            <a:extLst>
              <a:ext uri="{FF2B5EF4-FFF2-40B4-BE49-F238E27FC236}">
                <a16:creationId xmlns:a16="http://schemas.microsoft.com/office/drawing/2014/main" id="{98761E4C-4F82-4F74-A4CE-A2988CA461C0}"/>
              </a:ext>
            </a:extLst>
          </p:cNvPr>
          <p:cNvSpPr>
            <a:spLocks noGrp="1"/>
          </p:cNvSpPr>
          <p:nvPr>
            <p:ph type="title"/>
          </p:nvPr>
        </p:nvSpPr>
        <p:spPr/>
        <p:txBody>
          <a:bodyPr/>
          <a:lstStyle/>
          <a:p>
            <a:r>
              <a:rPr kumimoji="1" lang="ja-JP" altLang="en-US" dirty="0"/>
              <a:t>必要最低限のインターフェース定義って？</a:t>
            </a:r>
          </a:p>
        </p:txBody>
      </p:sp>
    </p:spTree>
    <p:extLst>
      <p:ext uri="{BB962C8B-B14F-4D97-AF65-F5344CB8AC3E}">
        <p14:creationId xmlns:p14="http://schemas.microsoft.com/office/powerpoint/2010/main" val="1468289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スライドマスタN05">
  <a:themeElements>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D デジタル 教科書体 NK-R">
      <a:majorFont>
        <a:latin typeface="UD デジタル 教科書体 NK-R"/>
        <a:ea typeface="UD デジタル 教科書体 NK-R"/>
        <a:cs typeface=""/>
      </a:majorFont>
      <a:minorFont>
        <a:latin typeface="UD デジタル 教科書体 NK-R"/>
        <a:ea typeface="UD デジタル 教科書体 NK-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raClrScheme>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プレゼンテーション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プレゼンテーション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プレゼンテーション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プレゼンテーション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プレゼンテーション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プレゼンテーション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プレゼンテーション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プレゼンテーション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プレゼンテーション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プレゼンテーション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プレゼンテーション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わんくまテンプレ_UD教科書.potx" id="{E7D2A85D-9A64-421F-8876-FB5883DB1336}" vid="{85777F0E-4A99-4E99-8C23-B520398008B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わんくまテンプレ_UD教科書</Template>
  <TotalTime>198</TotalTime>
  <Words>722</Words>
  <Application>Microsoft Office PowerPoint</Application>
  <PresentationFormat>ワイド画面</PresentationFormat>
  <Paragraphs>98</Paragraphs>
  <Slides>15</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UD デジタル 教科書体 NK-R</vt:lpstr>
      <vt:lpstr>Arial</vt:lpstr>
      <vt:lpstr>Calibri</vt:lpstr>
      <vt:lpstr>スライドマスタN05</vt:lpstr>
      <vt:lpstr>デスクトップの .NET アプリで IFileOpenDialog 版フォルダ選択ダイアログを使ってみよう</vt:lpstr>
      <vt:lpstr>お題目</vt:lpstr>
      <vt:lpstr>とりあえずは自己紹介</vt:lpstr>
      <vt:lpstr>IFileOpenDialog 版フォルダ選択ダイアログ</vt:lpstr>
      <vt:lpstr>今時のCOMって？</vt:lpstr>
      <vt:lpstr>今時のCOMならこんな解釈で十分</vt:lpstr>
      <vt:lpstr>必要最低限のインターフェース定義って？</vt:lpstr>
      <vt:lpstr>必要最低限のインターフェース定義って？</vt:lpstr>
      <vt:lpstr>必要最低限のインターフェース定義って？</vt:lpstr>
      <vt:lpstr>IFileOpenDialog の定義</vt:lpstr>
      <vt:lpstr>必要最低限のインターフェース定義って？</vt:lpstr>
      <vt:lpstr>今時のCOMならこんな解釈で十分</vt:lpstr>
      <vt:lpstr>今時のCOMならこんな解釈で十分</vt:lpstr>
      <vt:lpstr>実際のプロジェクトでソースを見てみましょう</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デスクトップの .NET アプリで IFileOpenDialog 版フォルダ選択ダイアログを使ってみよう</dc:title>
  <dc:creator>高萩俊行</dc:creator>
  <cp:lastModifiedBy>高萩俊行</cp:lastModifiedBy>
  <cp:revision>21</cp:revision>
  <dcterms:created xsi:type="dcterms:W3CDTF">2020-09-08T12:47:01Z</dcterms:created>
  <dcterms:modified xsi:type="dcterms:W3CDTF">2020-09-25T14:51:13Z</dcterms:modified>
</cp:coreProperties>
</file>