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5" r:id="rId4"/>
    <p:sldId id="258" r:id="rId5"/>
    <p:sldId id="260" r:id="rId6"/>
    <p:sldId id="262" r:id="rId7"/>
    <p:sldId id="261" r:id="rId8"/>
    <p:sldId id="263" r:id="rId9"/>
    <p:sldId id="264" r:id="rId10"/>
    <p:sldId id="266" r:id="rId11"/>
    <p:sldId id="267" r:id="rId12"/>
    <p:sldId id="272" r:id="rId13"/>
    <p:sldId id="270" r:id="rId14"/>
    <p:sldId id="268" r:id="rId15"/>
    <p:sldId id="271" r:id="rId16"/>
    <p:sldId id="269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2" autoAdjust="0"/>
    <p:restoredTop sz="94660"/>
  </p:normalViewPr>
  <p:slideViewPr>
    <p:cSldViewPr>
      <p:cViewPr>
        <p:scale>
          <a:sx n="60" d="100"/>
          <a:sy n="60" d="100"/>
        </p:scale>
        <p:origin x="-7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7C44-E188-4E34-A683-342F31A604F8}" type="datetimeFigureOut">
              <a:rPr lang="es-MX" smtClean="0"/>
              <a:t>14/11/2020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B697-322D-44D0-9416-BC3BC7D8956A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7C44-E188-4E34-A683-342F31A604F8}" type="datetimeFigureOut">
              <a:rPr lang="es-MX" smtClean="0"/>
              <a:t>14/11/2020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B697-322D-44D0-9416-BC3BC7D8956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7C44-E188-4E34-A683-342F31A604F8}" type="datetimeFigureOut">
              <a:rPr lang="es-MX" smtClean="0"/>
              <a:t>14/11/2020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B697-322D-44D0-9416-BC3BC7D8956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7C44-E188-4E34-A683-342F31A604F8}" type="datetimeFigureOut">
              <a:rPr lang="es-MX" smtClean="0"/>
              <a:t>14/11/2020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B697-322D-44D0-9416-BC3BC7D8956A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7C44-E188-4E34-A683-342F31A604F8}" type="datetimeFigureOut">
              <a:rPr lang="es-MX" smtClean="0"/>
              <a:t>14/11/2020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B697-322D-44D0-9416-BC3BC7D8956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7C44-E188-4E34-A683-342F31A604F8}" type="datetimeFigureOut">
              <a:rPr lang="es-MX" smtClean="0"/>
              <a:t>14/11/2020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B697-322D-44D0-9416-BC3BC7D8956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7C44-E188-4E34-A683-342F31A604F8}" type="datetimeFigureOut">
              <a:rPr lang="es-MX" smtClean="0"/>
              <a:t>14/11/2020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B697-322D-44D0-9416-BC3BC7D8956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7C44-E188-4E34-A683-342F31A604F8}" type="datetimeFigureOut">
              <a:rPr lang="es-MX" smtClean="0"/>
              <a:t>14/11/2020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B697-322D-44D0-9416-BC3BC7D8956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7C44-E188-4E34-A683-342F31A604F8}" type="datetimeFigureOut">
              <a:rPr lang="es-MX" smtClean="0"/>
              <a:t>14/11/2020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B697-322D-44D0-9416-BC3BC7D8956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7C44-E188-4E34-A683-342F31A604F8}" type="datetimeFigureOut">
              <a:rPr lang="es-MX" smtClean="0"/>
              <a:t>14/11/2020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B697-322D-44D0-9416-BC3BC7D8956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7C44-E188-4E34-A683-342F31A604F8}" type="datetimeFigureOut">
              <a:rPr lang="es-MX" smtClean="0"/>
              <a:t>14/11/2020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B697-322D-44D0-9416-BC3BC7D8956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FD97C44-E188-4E34-A683-342F31A604F8}" type="datetimeFigureOut">
              <a:rPr lang="es-MX" smtClean="0"/>
              <a:t>14/11/2020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C48B697-322D-44D0-9416-BC3BC7D8956A}" type="slidenum">
              <a:rPr lang="es-MX" smtClean="0"/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jjorgess081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2074242"/>
          </a:xfrm>
        </p:spPr>
        <p:txBody>
          <a:bodyPr/>
          <a:lstStyle/>
          <a:p>
            <a:pPr algn="ctr"/>
            <a:r>
              <a:rPr lang="es-MX" b="1" dirty="0" smtClean="0">
                <a:solidFill>
                  <a:srgbClr val="FFC000"/>
                </a:solidFill>
                <a:latin typeface="Copperplate Gothic Bold" panose="020E0705020206020404" pitchFamily="34" charset="0"/>
              </a:rPr>
              <a:t>Cálculo</a:t>
            </a:r>
            <a:endParaRPr lang="es-MX" b="1" dirty="0">
              <a:solidFill>
                <a:srgbClr val="FFC000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537" y="2636912"/>
            <a:ext cx="28289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1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2074"/>
          </a:xfrm>
        </p:spPr>
        <p:txBody>
          <a:bodyPr/>
          <a:lstStyle/>
          <a:p>
            <a:pPr algn="ctr"/>
            <a:r>
              <a:rPr lang="es-MX" b="1" dirty="0" smtClean="0">
                <a:solidFill>
                  <a:srgbClr val="FFC000"/>
                </a:solidFill>
              </a:rPr>
              <a:t>Función</a:t>
            </a:r>
            <a:endParaRPr lang="es-MX" b="1" dirty="0">
              <a:solidFill>
                <a:srgbClr val="FFC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395536" y="980728"/>
            <a:ext cx="8424936" cy="4734272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Implica 2  Conjuntos de números.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El primer Conjunto/Grupo de números es   X, o Dominio, </a:t>
            </a:r>
            <a:r>
              <a:rPr lang="es-MX" dirty="0"/>
              <a:t>donde los miembros de ese Conjunto </a:t>
            </a:r>
            <a:r>
              <a:rPr lang="es-MX" dirty="0" smtClean="0"/>
              <a:t>X  tomaran los valores comprendidos en el Intervalo Solución (No Puede Tomar un Valor que no este en ese intervalo).</a:t>
            </a:r>
          </a:p>
          <a:p>
            <a:endParaRPr lang="es-MX" dirty="0" smtClean="0"/>
          </a:p>
          <a:p>
            <a:r>
              <a:rPr lang="es-MX" dirty="0" smtClean="0"/>
              <a:t>El segundo Conjunto/Grupo de números es Y, o </a:t>
            </a:r>
            <a:r>
              <a:rPr lang="es-MX" dirty="0" err="1" smtClean="0"/>
              <a:t>CoDominio</a:t>
            </a:r>
            <a:r>
              <a:rPr lang="es-MX" dirty="0" smtClean="0"/>
              <a:t>  o  F(x),  donde los miembros de ese Conjunto Y  tomaran los valores del primer Conjunto X y los procesara con una expresión dada que representa una situación real.</a:t>
            </a:r>
          </a:p>
          <a:p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Por lo tanto, entre esos 2 conjuntos se establece una relación dada por la Función F(X).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26521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pPr algn="ctr"/>
            <a:r>
              <a:rPr lang="es-MX" b="1" dirty="0" smtClean="0">
                <a:solidFill>
                  <a:srgbClr val="FFC000"/>
                </a:solidFill>
              </a:rPr>
              <a:t>Conceptos relacionados a función</a:t>
            </a:r>
            <a:endParaRPr lang="es-MX" b="1" dirty="0">
              <a:solidFill>
                <a:srgbClr val="FFC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138864" cy="4114800"/>
          </a:xfrm>
        </p:spPr>
        <p:txBody>
          <a:bodyPr/>
          <a:lstStyle/>
          <a:p>
            <a:r>
              <a:rPr lang="es-MX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Expresión</a:t>
            </a:r>
            <a:r>
              <a:rPr lang="es-MX" dirty="0" smtClean="0"/>
              <a:t>: Planteamiento algebraico de una situación.</a:t>
            </a:r>
          </a:p>
          <a:p>
            <a:endParaRPr lang="es-MX" dirty="0" smtClean="0"/>
          </a:p>
          <a:p>
            <a:r>
              <a:rPr lang="es-MX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Dominio</a:t>
            </a:r>
            <a:r>
              <a:rPr lang="es-MX" dirty="0" smtClean="0"/>
              <a:t>: Conjunto de números.  Valores Variables, comprendidos </a:t>
            </a:r>
            <a:r>
              <a:rPr lang="es-MX" dirty="0"/>
              <a:t>en el Intervalo </a:t>
            </a:r>
            <a:r>
              <a:rPr lang="es-MX" dirty="0" smtClean="0"/>
              <a:t>Solución.</a:t>
            </a:r>
          </a:p>
          <a:p>
            <a:endParaRPr lang="es-MX" dirty="0" smtClean="0"/>
          </a:p>
          <a:p>
            <a:r>
              <a:rPr lang="es-MX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Co-dominio</a:t>
            </a:r>
            <a:r>
              <a:rPr lang="es-MX" dirty="0" smtClean="0"/>
              <a:t>: Conjunto de números. Resultado de Sustituir Valores de dominio en la expresión dada.</a:t>
            </a:r>
          </a:p>
          <a:p>
            <a:endParaRPr lang="es-MX" dirty="0" smtClean="0"/>
          </a:p>
          <a:p>
            <a:r>
              <a:rPr lang="es-MX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Imagen</a:t>
            </a:r>
            <a:r>
              <a:rPr lang="es-MX" b="1" u="sng" dirty="0" smtClean="0"/>
              <a:t>: </a:t>
            </a:r>
            <a:r>
              <a:rPr lang="es-MX" dirty="0" smtClean="0"/>
              <a:t>Conjunto Subconjunto de Y. Es decir, los números que lo conforman están también en  Y, son iguales, pero la imagen forma una coordenada donde la función se evalúa en algún X contra el dominio   -&gt;  [  </a:t>
            </a:r>
            <a:r>
              <a:rPr lang="es-MX" b="1" i="1" dirty="0" err="1" smtClean="0"/>
              <a:t>Xn</a:t>
            </a:r>
            <a:r>
              <a:rPr lang="es-MX" b="1" i="1" dirty="0" smtClean="0"/>
              <a:t> </a:t>
            </a:r>
            <a:r>
              <a:rPr lang="es-MX" dirty="0" smtClean="0"/>
              <a:t>  ,   F( </a:t>
            </a:r>
            <a:r>
              <a:rPr lang="es-MX" b="1" i="1" dirty="0" err="1" smtClean="0"/>
              <a:t>Xn</a:t>
            </a:r>
            <a:r>
              <a:rPr lang="es-MX" b="1" i="1" dirty="0" smtClean="0"/>
              <a:t> </a:t>
            </a:r>
            <a:r>
              <a:rPr lang="es-MX" dirty="0" smtClean="0"/>
              <a:t>)  ]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9937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78098"/>
          </a:xfrm>
        </p:spPr>
        <p:txBody>
          <a:bodyPr/>
          <a:lstStyle/>
          <a:p>
            <a:pPr algn="ctr"/>
            <a:r>
              <a:rPr lang="es-MX" b="1" dirty="0" smtClean="0">
                <a:solidFill>
                  <a:srgbClr val="FFC000"/>
                </a:solidFill>
              </a:rPr>
              <a:t>Ejemplo</a:t>
            </a:r>
            <a:endParaRPr lang="es-MX" b="1" dirty="0">
              <a:solidFill>
                <a:srgbClr val="FFC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323528" y="1340768"/>
            <a:ext cx="8424936" cy="49685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El numero de usuarios </a:t>
            </a:r>
            <a:r>
              <a:rPr lang="es-MX" sz="2400" dirty="0" smtClean="0">
                <a:latin typeface="Algerian" panose="04020705040A02060702" pitchFamily="82" charset="0"/>
              </a:rPr>
              <a:t>U</a:t>
            </a:r>
            <a:r>
              <a:rPr lang="es-MX" dirty="0" smtClean="0"/>
              <a:t>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de una red socia</a:t>
            </a:r>
            <a:r>
              <a:rPr lang="es-MX" dirty="0" smtClean="0"/>
              <a:t>l </a:t>
            </a:r>
            <a:r>
              <a:rPr lang="es-MX" dirty="0" smtClean="0">
                <a:latin typeface="Algerian" panose="04020705040A02060702" pitchFamily="82" charset="0"/>
              </a:rPr>
              <a:t>I 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esta en función o se relaciona con el numero </a:t>
            </a:r>
            <a:r>
              <a:rPr lang="es-MX" sz="2100" dirty="0" smtClean="0">
                <a:latin typeface="Algerian" panose="04020705040A02060702" pitchFamily="82" charset="0"/>
                <a:cs typeface="Arial" panose="020B0604020202020204" pitchFamily="34" charset="0"/>
              </a:rPr>
              <a:t>X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de semestres desde su fundación en 2012, Ya que cada semestre la cantidad de usuarios registrados aumenta en promedio 25% producto de la publicidad y la difusión misma entre usuarios. Iniciando con 5’000,000 de cuentas.</a:t>
            </a:r>
          </a:p>
          <a:p>
            <a:pPr marL="0" indent="0">
              <a:buNone/>
            </a:pPr>
            <a:r>
              <a:rPr lang="es-MX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U(X) = X + ¼X   o   1.25X</a:t>
            </a:r>
          </a:p>
          <a:p>
            <a:pPr marL="0" indent="0">
              <a:buNone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Reflexionar…</a:t>
            </a:r>
          </a:p>
          <a:p>
            <a:pPr marL="0" indent="0">
              <a:buNone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U puede tomar valor fraccionario? Hay mitades o octavos de personas?</a:t>
            </a:r>
          </a:p>
          <a:p>
            <a:pPr marL="0" indent="0">
              <a:buNone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X puede tomar valores negativos?, hay periodos de tiempo negativos?</a:t>
            </a:r>
          </a:p>
          <a:p>
            <a:pPr marL="0" indent="0">
              <a:buNone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0   5’000,000</a:t>
            </a:r>
          </a:p>
          <a:p>
            <a:pPr marL="0" indent="0">
              <a:buNone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X1   5’000,000+1’250,000   6’250,000</a:t>
            </a:r>
          </a:p>
          <a:p>
            <a:pPr marL="0" indent="0">
              <a:buNone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X2   6’250,000+1’562,500   7’812,500</a:t>
            </a:r>
          </a:p>
          <a:p>
            <a:pPr marL="0" indent="0">
              <a:buNone/>
            </a:pP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X3   7’812,500+1’953,125   9’765,625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MX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71794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850106"/>
          </a:xfrm>
        </p:spPr>
        <p:txBody>
          <a:bodyPr/>
          <a:lstStyle/>
          <a:p>
            <a:pPr algn="ctr"/>
            <a:r>
              <a:rPr lang="es-MX" b="1" dirty="0" smtClean="0">
                <a:solidFill>
                  <a:srgbClr val="FFFF00"/>
                </a:solidFill>
              </a:rPr>
              <a:t>Análisis previo </a:t>
            </a:r>
            <a:endParaRPr lang="es-MX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09600" y="1484784"/>
                <a:ext cx="7924800" cy="423021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MX" sz="3200" b="0" i="1" smtClean="0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s-MX" sz="3200" b="0" i="1" smtClean="0">
                            <a:latin typeface="Cambria Math"/>
                          </a:rPr>
                          <m:t>1</m:t>
                        </m:r>
                      </m:den>
                    </m:f>
                  </m:oMath>
                </a14:m>
                <a:r>
                  <a:rPr lang="es-MX" sz="3200" dirty="0" smtClean="0"/>
                  <a:t>  =  0</a:t>
                </a:r>
              </a:p>
              <a:p>
                <a:pPr marL="0" indent="0">
                  <a:buNone/>
                </a:pPr>
                <a:endParaRPr lang="es-MX" sz="320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s-MX" sz="32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s-MX" sz="3200" i="1">
                            <a:latin typeface="Cambria Math"/>
                          </a:rPr>
                          <m:t>0</m:t>
                        </m:r>
                      </m:den>
                    </m:f>
                  </m:oMath>
                </a14:m>
                <a:r>
                  <a:rPr lang="es-MX" sz="3200" dirty="0" smtClean="0"/>
                  <a:t>  =  No existe</a:t>
                </a:r>
              </a:p>
              <a:p>
                <a:pPr marL="0" indent="0">
                  <a:buNone/>
                </a:pPr>
                <a:endParaRPr lang="es-MX" sz="320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s-MX" sz="3200" i="1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s-MX" sz="3200" i="1">
                            <a:latin typeface="Cambria Math"/>
                          </a:rPr>
                          <m:t>0</m:t>
                        </m:r>
                      </m:den>
                    </m:f>
                  </m:oMath>
                </a14:m>
                <a:r>
                  <a:rPr lang="es-MX" sz="3200" dirty="0" smtClean="0"/>
                  <a:t>   </a:t>
                </a:r>
                <a:r>
                  <a:rPr lang="es-MX" sz="32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s-MX" sz="3200" i="1">
                            <a:latin typeface="Cambria Math"/>
                          </a:rPr>
                          <m:t>∞</m:t>
                        </m:r>
                      </m:num>
                      <m:den>
                        <m:r>
                          <a:rPr lang="es-MX" sz="3200" i="1">
                            <a:latin typeface="Cambria Math"/>
                          </a:rPr>
                          <m:t>∞</m:t>
                        </m:r>
                      </m:den>
                    </m:f>
                  </m:oMath>
                </a14:m>
                <a:r>
                  <a:rPr lang="es-MX" sz="3200" dirty="0" smtClean="0"/>
                  <a:t>  Indeterminado</a:t>
                </a:r>
                <a:endParaRPr lang="es-MX" sz="3200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09600" y="1484784"/>
                <a:ext cx="7924800" cy="423021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334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504056"/>
          </a:xfrm>
        </p:spPr>
        <p:txBody>
          <a:bodyPr/>
          <a:lstStyle/>
          <a:p>
            <a:pPr algn="ctr"/>
            <a:r>
              <a:rPr lang="es-MX" sz="2800" b="1" dirty="0" smtClean="0">
                <a:solidFill>
                  <a:srgbClr val="FFC000"/>
                </a:solidFill>
              </a:rPr>
              <a:t>reglas para Saber Los valores posibles de ‘x’</a:t>
            </a:r>
            <a:endParaRPr lang="es-MX" sz="28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23528" y="836712"/>
                <a:ext cx="8568952" cy="5760640"/>
              </a:xfrm>
            </p:spPr>
            <p:txBody>
              <a:bodyPr/>
              <a:lstStyle/>
              <a:p>
                <a:pPr algn="just"/>
                <a:r>
                  <a:rPr lang="es-MX" b="1" i="1" u="sng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Escenario 1</a:t>
                </a:r>
                <a:r>
                  <a:rPr lang="es-MX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s-MX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MX" sz="15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En expresiones lineales o exponente teniendo 1 en el denominador el valor de X puede ser cualquiera.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s-MX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s-MX" sz="1800" b="0" i="1" smtClean="0">
                            <a:latin typeface="Cambria Math"/>
                          </a:rPr>
                          <m:t>𝐸𝑝𝑟𝑒𝑠𝑖𝑜𝑛</m:t>
                        </m:r>
                        <m:r>
                          <a:rPr lang="es-MX" sz="1800" b="0" i="1" smtClean="0">
                            <a:latin typeface="Cambria Math"/>
                          </a:rPr>
                          <m:t> </m:t>
                        </m:r>
                        <m:r>
                          <a:rPr lang="es-MX" sz="1800" b="0" i="1" smtClean="0">
                            <a:latin typeface="Cambria Math"/>
                          </a:rPr>
                          <m:t>𝑎𝑙𝑔𝑒𝑏𝑟𝑎𝑖𝑐𝑎</m:t>
                        </m:r>
                      </m:num>
                      <m:den>
                        <m:r>
                          <a:rPr lang="es-MX" sz="1800" i="1">
                            <a:latin typeface="Cambria Math"/>
                          </a:rPr>
                          <m:t>1</m:t>
                        </m:r>
                      </m:den>
                    </m:f>
                  </m:oMath>
                </a14:m>
                <a:r>
                  <a:rPr lang="es-MX" dirty="0" smtClean="0"/>
                  <a:t> = Expresión algebraica; </a:t>
                </a:r>
                <a:r>
                  <a:rPr lang="es-MX" dirty="0" err="1" smtClean="0"/>
                  <a:t>aX</a:t>
                </a:r>
                <a:r>
                  <a:rPr lang="es-MX" dirty="0" smtClean="0"/>
                  <a:t> ± C   ,       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s-MX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dirty="0"/>
                  <a:t> </a:t>
                </a:r>
                <a:r>
                  <a:rPr lang="es-MX" dirty="0" smtClean="0"/>
                  <a:t>± </a:t>
                </a:r>
                <a:r>
                  <a:rPr lang="es-MX" dirty="0" err="1" smtClean="0"/>
                  <a:t>bX</a:t>
                </a:r>
                <a:r>
                  <a:rPr lang="es-MX" dirty="0" smtClean="0"/>
                  <a:t> ±C  ,  </a:t>
                </a:r>
                <a:r>
                  <a:rPr lang="es-MX" b="1" dirty="0" smtClean="0"/>
                  <a:t>X </a:t>
                </a:r>
                <a:r>
                  <a:rPr lang="az-Cyrl-AZ" b="1" dirty="0" smtClean="0"/>
                  <a:t>Є</a:t>
                </a:r>
                <a:r>
                  <a:rPr lang="es-MX" b="1" dirty="0" smtClean="0"/>
                  <a:t> R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r>
                  <a:rPr lang="es-MX" b="1" i="1" u="sng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Escenario 2</a:t>
                </a:r>
                <a:r>
                  <a:rPr lang="es-MX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s-MX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MX" sz="15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División-Fracción, se les dice expresiones racionales</a:t>
                </a:r>
                <a:r>
                  <a:rPr lang="es-MX" sz="1500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s-MX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s-MX" sz="1800" i="1">
                            <a:latin typeface="Cambria Math"/>
                          </a:rPr>
                          <m:t>𝐸𝑝𝑟𝑒𝑠𝑖𝑜𝑛</m:t>
                        </m:r>
                        <m:r>
                          <a:rPr lang="es-MX" sz="1800" i="1">
                            <a:latin typeface="Cambria Math"/>
                          </a:rPr>
                          <m:t> </m:t>
                        </m:r>
                        <m:r>
                          <a:rPr lang="es-MX" sz="1800" i="1">
                            <a:latin typeface="Cambria Math"/>
                          </a:rPr>
                          <m:t>𝑎𝑙𝑔𝑒𝑏𝑟𝑎𝑖𝑐𝑎</m:t>
                        </m:r>
                        <m:r>
                          <a:rPr lang="es-MX" sz="1800" b="0" i="1" smtClean="0">
                            <a:latin typeface="Cambria Math"/>
                          </a:rPr>
                          <m:t> </m:t>
                        </m:r>
                        <m:r>
                          <a:rPr lang="es-MX" sz="1800" b="0" i="1" smtClean="0">
                            <a:latin typeface="Cambria Math"/>
                          </a:rPr>
                          <m:t>𝑙𝑖𝑛𝑒𝑎𝑙</m:t>
                        </m:r>
                      </m:num>
                      <m:den>
                        <m:r>
                          <a:rPr lang="es-MX" sz="1800" b="0" i="1" smtClean="0">
                            <a:latin typeface="Cambria Math"/>
                          </a:rPr>
                          <m:t>𝐸𝑝𝑟𝑒𝑠𝑖𝑜𝑛</m:t>
                        </m:r>
                        <m:r>
                          <a:rPr lang="es-MX" sz="1800" b="0" i="1" smtClean="0">
                            <a:latin typeface="Cambria Math"/>
                          </a:rPr>
                          <m:t> </m:t>
                        </m:r>
                        <m:r>
                          <a:rPr lang="es-MX" sz="1800" b="0" i="1" smtClean="0">
                            <a:latin typeface="Cambria Math"/>
                          </a:rPr>
                          <m:t>𝑎𝑙𝑔𝑒𝑏𝑟𝑎𝑖𝑐𝑎</m:t>
                        </m:r>
                        <m:r>
                          <a:rPr lang="es-MX" sz="1800" b="0" i="1" smtClean="0">
                            <a:latin typeface="Cambria Math"/>
                          </a:rPr>
                          <m:t> </m:t>
                        </m:r>
                        <m:r>
                          <a:rPr lang="es-MX" sz="1800" b="0" i="1" smtClean="0">
                            <a:latin typeface="Cambria Math"/>
                          </a:rPr>
                          <m:t>𝑙𝑖𝑛𝑒𝑎𝑙</m:t>
                        </m:r>
                      </m:den>
                    </m:f>
                  </m:oMath>
                </a14:m>
                <a:r>
                  <a:rPr lang="es-MX" dirty="0" smtClean="0"/>
                  <a:t> ;</a:t>
                </a:r>
                <a:r>
                  <a:rPr lang="es-MX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s-MX" sz="2000" b="0" i="1" smtClean="0">
                            <a:latin typeface="Cambria Math"/>
                          </a:rPr>
                          <m:t>𝑎𝑋</m:t>
                        </m:r>
                        <m:r>
                          <m:rPr>
                            <m:nor/>
                          </m:rPr>
                          <a:rPr lang="es-MX" sz="2000" dirty="0"/>
                          <m:t>±</m:t>
                        </m:r>
                        <m:r>
                          <a:rPr lang="es-MX" sz="2000" b="0" i="1" dirty="0" smtClean="0">
                            <a:latin typeface="Cambria Math"/>
                          </a:rPr>
                          <m:t>𝐶</m:t>
                        </m:r>
                      </m:num>
                      <m:den>
                        <m:r>
                          <a:rPr lang="es-MX" sz="2000" b="0" i="1" smtClean="0">
                            <a:latin typeface="Cambria Math"/>
                          </a:rPr>
                          <m:t>𝑎𝑋</m:t>
                        </m:r>
                        <m:r>
                          <m:rPr>
                            <m:nor/>
                          </m:rPr>
                          <a:rPr lang="es-MX" sz="2000" dirty="0"/>
                          <m:t>±</m:t>
                        </m:r>
                        <m:r>
                          <a:rPr lang="es-MX" sz="2000" b="0" i="1" dirty="0" smtClean="0">
                            <a:latin typeface="Cambria Math"/>
                          </a:rPr>
                          <m:t>𝐶</m:t>
                        </m:r>
                      </m:den>
                    </m:f>
                  </m:oMath>
                </a14:m>
                <a:r>
                  <a:rPr lang="es-MX" sz="2000" dirty="0" smtClean="0"/>
                  <a:t> </a:t>
                </a:r>
                <a:r>
                  <a:rPr lang="es-MX" sz="2000" dirty="0" smtClean="0">
                    <a:sym typeface="Wingdings" panose="05000000000000000000" pitchFamily="2" charset="2"/>
                  </a:rPr>
                  <a:t></a:t>
                </a:r>
                <a:r>
                  <a:rPr lang="es-MX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s-MX" sz="2000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s-MX" sz="2000" b="0" i="1" dirty="0" smtClean="0">
                            <a:latin typeface="Cambria Math"/>
                          </a:rPr>
                          <m:t>𝑑</m:t>
                        </m:r>
                      </m:den>
                    </m:f>
                  </m:oMath>
                </a14:m>
                <a:r>
                  <a:rPr lang="es-MX" sz="2000" dirty="0" smtClean="0"/>
                  <a:t>   </a:t>
                </a:r>
                <a:r>
                  <a:rPr lang="es-MX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  d ≠ 0</a:t>
                </a:r>
              </a:p>
              <a:p>
                <a:pPr marL="0" indent="0">
                  <a:buNone/>
                </a:pPr>
                <a:endParaRPr lang="es-MX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s-MX" sz="15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Denominador no puede ser 0, X </a:t>
                </a:r>
                <a:r>
                  <a:rPr lang="az-Cyrl-AZ" sz="15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Є</a:t>
                </a:r>
                <a:r>
                  <a:rPr lang="es-MX" sz="15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R – {Valor que haga expresión igual a Cero}</a:t>
                </a:r>
              </a:p>
              <a:p>
                <a:pPr marL="0" indent="0">
                  <a:buNone/>
                </a:pPr>
                <a:endParaRPr lang="es-MX" sz="15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MX" b="1" i="1" u="sng" dirty="0" smtClean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Escenario 3</a:t>
                </a:r>
                <a:r>
                  <a:rPr lang="es-MX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s-MX" sz="15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En esta situación se debe factorizar denominador y excluir los valores constantes.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s-MX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s-MX" sz="1600" i="1">
                            <a:latin typeface="Cambria Math"/>
                          </a:rPr>
                          <m:t>𝐸𝑝𝑟𝑒𝑠𝑖𝑜𝑛</m:t>
                        </m:r>
                        <m:r>
                          <a:rPr lang="es-MX" sz="1600" i="1">
                            <a:latin typeface="Cambria Math"/>
                          </a:rPr>
                          <m:t> </m:t>
                        </m:r>
                        <m:r>
                          <a:rPr lang="es-MX" sz="1600" i="1">
                            <a:latin typeface="Cambria Math"/>
                          </a:rPr>
                          <m:t>𝑎𝑙𝑔𝑒𝑏𝑟𝑎𝑖𝑐𝑎</m:t>
                        </m:r>
                        <m:r>
                          <a:rPr lang="es-MX" sz="1600" i="1">
                            <a:latin typeface="Cambria Math"/>
                          </a:rPr>
                          <m:t> </m:t>
                        </m:r>
                        <m:r>
                          <a:rPr lang="es-MX" sz="1600" i="1">
                            <a:latin typeface="Cambria Math"/>
                          </a:rPr>
                          <m:t>𝑙𝑖𝑛𝑒𝑎𝑙</m:t>
                        </m:r>
                      </m:num>
                      <m:den>
                        <m:r>
                          <a:rPr lang="es-MX" sz="1600" i="1">
                            <a:latin typeface="Cambria Math"/>
                          </a:rPr>
                          <m:t>𝐸𝑝𝑟𝑒𝑠𝑖𝑜𝑛</m:t>
                        </m:r>
                        <m:r>
                          <a:rPr lang="es-MX" sz="1600" i="1">
                            <a:latin typeface="Cambria Math"/>
                          </a:rPr>
                          <m:t> </m:t>
                        </m:r>
                        <m:r>
                          <a:rPr lang="es-MX" sz="1600" i="1">
                            <a:latin typeface="Cambria Math"/>
                          </a:rPr>
                          <m:t>𝑎𝑙𝑔𝑒𝑏𝑟𝑎𝑖𝑐𝑎</m:t>
                        </m:r>
                        <m:r>
                          <a:rPr lang="es-MX" sz="1600" i="1">
                            <a:latin typeface="Cambria Math"/>
                          </a:rPr>
                          <m:t> </m:t>
                        </m:r>
                        <m:r>
                          <a:rPr lang="es-MX" sz="1600" b="0" i="1" smtClean="0">
                            <a:latin typeface="Cambria Math"/>
                          </a:rPr>
                          <m:t>𝐸𝑥𝑝𝑜𝑛𝑒𝑛𝑡𝑒</m:t>
                        </m:r>
                      </m:den>
                    </m:f>
                  </m:oMath>
                </a14:m>
                <a:r>
                  <a:rPr lang="es-MX" dirty="0" smtClean="0"/>
                  <a:t> = </a:t>
                </a:r>
                <a:r>
                  <a:rPr lang="es-MX" dirty="0"/>
                  <a:t>;</a:t>
                </a:r>
                <a:r>
                  <a:rPr lang="es-MX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s-MX" sz="2000" b="0" i="1" smtClean="0">
                            <a:latin typeface="Cambria Math"/>
                          </a:rPr>
                          <m:t>5</m:t>
                        </m:r>
                        <m:r>
                          <a:rPr lang="es-MX" sz="2000" i="1">
                            <a:latin typeface="Cambria Math"/>
                          </a:rPr>
                          <m:t>𝑋</m:t>
                        </m:r>
                        <m:r>
                          <m:rPr>
                            <m:nor/>
                          </m:rPr>
                          <a:rPr lang="es-MX" sz="20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MX" sz="2000" dirty="0"/>
                          <m:t>±</m:t>
                        </m:r>
                        <m:r>
                          <a:rPr lang="es-MX" sz="2000" b="0" i="1" dirty="0" smtClean="0">
                            <a:latin typeface="Cambria Math"/>
                          </a:rPr>
                          <m:t> 2</m:t>
                        </m:r>
                      </m:num>
                      <m:den>
                        <m:sSup>
                          <m:sSupPr>
                            <m:ctrlPr>
                              <a:rPr lang="es-MX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s-MX" sz="1800" i="1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s-MX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s-MX" sz="1800" b="0" i="0" smtClean="0">
                            <a:latin typeface="Cambria Math"/>
                          </a:rPr>
                          <m:t> − </m:t>
                        </m:r>
                        <m:r>
                          <a:rPr lang="es-MX" sz="1800" b="0" i="1" smtClean="0">
                            <a:latin typeface="Cambria Math"/>
                          </a:rPr>
                          <m:t>2</m:t>
                        </m:r>
                        <m:r>
                          <a:rPr lang="es-MX" sz="2000" b="0" i="1" dirty="0" smtClean="0">
                            <a:latin typeface="Cambria Math"/>
                          </a:rPr>
                          <m:t>𝑋</m:t>
                        </m:r>
                        <m:r>
                          <a:rPr lang="es-MX" sz="2000" b="0" i="1" dirty="0" smtClean="0">
                            <a:latin typeface="Cambria Math"/>
                          </a:rPr>
                          <m:t> − 35</m:t>
                        </m:r>
                      </m:den>
                    </m:f>
                  </m:oMath>
                </a14:m>
                <a:r>
                  <a:rPr lang="es-MX" sz="1800" dirty="0" smtClean="0"/>
                  <a:t> Factorizamos ‘d’ (X-7)</a:t>
                </a:r>
                <a:r>
                  <a:rPr lang="es-MX" sz="1800" dirty="0" smtClean="0">
                    <a:sym typeface="Wingdings" panose="05000000000000000000" pitchFamily="2" charset="2"/>
                  </a:rPr>
                  <a:t></a:t>
                </a:r>
                <a:r>
                  <a:rPr lang="es-MX" sz="1800" dirty="0" smtClean="0"/>
                  <a:t> X=7 (X+5)</a:t>
                </a:r>
                <a:r>
                  <a:rPr lang="es-MX" sz="1800" dirty="0" smtClean="0">
                    <a:sym typeface="Wingdings" panose="05000000000000000000" pitchFamily="2" charset="2"/>
                  </a:rPr>
                  <a:t> X= -5</a:t>
                </a:r>
              </a:p>
              <a:p>
                <a:pPr marL="0" indent="0">
                  <a:buNone/>
                </a:pPr>
                <a:r>
                  <a:rPr lang="es-MX" sz="1800" dirty="0" smtClean="0">
                    <a:sym typeface="Wingdings" panose="05000000000000000000" pitchFamily="2" charset="2"/>
                  </a:rPr>
                  <a:t>X </a:t>
                </a:r>
                <a:r>
                  <a:rPr lang="az-Cyrl-AZ" sz="1800" dirty="0" smtClean="0">
                    <a:sym typeface="Wingdings" panose="05000000000000000000" pitchFamily="2" charset="2"/>
                  </a:rPr>
                  <a:t>Є</a:t>
                </a:r>
                <a:r>
                  <a:rPr lang="es-MX" sz="1800" dirty="0" smtClean="0">
                    <a:sym typeface="Wingdings" panose="05000000000000000000" pitchFamily="2" charset="2"/>
                  </a:rPr>
                  <a:t> R – {Excluyendo valores que vuelven denominador   0 }</a:t>
                </a:r>
                <a:endParaRPr lang="es-MX" dirty="0" smtClean="0"/>
              </a:p>
              <a:p>
                <a:pPr marL="0" indent="0">
                  <a:buNone/>
                </a:pPr>
                <a:endParaRPr lang="es-MX" dirty="0" smtClean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23528" y="836712"/>
                <a:ext cx="8568952" cy="5760640"/>
              </a:xfrm>
              <a:blipFill rotWithShape="1">
                <a:blip r:embed="rId2"/>
                <a:stretch>
                  <a:fillRect l="-569" t="-317" r="-3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861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7504" y="188640"/>
                <a:ext cx="8928992" cy="576064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s-MX" sz="1800" b="1" i="1" u="sng" dirty="0" smtClean="0">
                    <a:solidFill>
                      <a:srgbClr val="FFFF00"/>
                    </a:solidFill>
                  </a:rPr>
                  <a:t>Escenario</a:t>
                </a:r>
                <a:r>
                  <a:rPr lang="es-MX" b="1" i="1" u="sng" dirty="0" smtClean="0">
                    <a:solidFill>
                      <a:srgbClr val="FFFF00"/>
                    </a:solidFill>
                  </a:rPr>
                  <a:t> 4: </a:t>
                </a:r>
                <a:r>
                  <a:rPr lang="es-MX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Al tener un exponente y además agregar una constante se garantiza valor positivo.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s-MX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s-MX" sz="1600" i="1">
                            <a:latin typeface="Cambria Math"/>
                          </a:rPr>
                          <m:t>𝐸𝑝𝑟𝑒𝑠𝑖𝑜𝑛</m:t>
                        </m:r>
                        <m:r>
                          <a:rPr lang="es-MX" sz="1600" i="1">
                            <a:latin typeface="Cambria Math"/>
                          </a:rPr>
                          <m:t> </m:t>
                        </m:r>
                        <m:r>
                          <a:rPr lang="es-MX" sz="1600" i="1">
                            <a:latin typeface="Cambria Math"/>
                          </a:rPr>
                          <m:t>𝑎𝑙𝑔𝑒𝑏𝑟𝑎𝑖𝑐𝑎</m:t>
                        </m:r>
                        <m:r>
                          <a:rPr lang="es-MX" sz="1600" i="1">
                            <a:latin typeface="Cambria Math"/>
                          </a:rPr>
                          <m:t> </m:t>
                        </m:r>
                        <m:r>
                          <a:rPr lang="es-MX" sz="1600" i="1">
                            <a:latin typeface="Cambria Math"/>
                          </a:rPr>
                          <m:t>𝑙𝑖𝑛𝑒𝑎𝑙</m:t>
                        </m:r>
                      </m:num>
                      <m:den>
                        <m:r>
                          <a:rPr lang="es-MX" sz="1600" i="1">
                            <a:latin typeface="Cambria Math"/>
                          </a:rPr>
                          <m:t>𝐸𝑝𝑟𝑒𝑠𝑖𝑜𝑛</m:t>
                        </m:r>
                        <m:r>
                          <a:rPr lang="es-MX" sz="1600" i="1">
                            <a:latin typeface="Cambria Math"/>
                          </a:rPr>
                          <m:t> </m:t>
                        </m:r>
                        <m:r>
                          <a:rPr lang="es-MX" sz="1600" i="1">
                            <a:latin typeface="Cambria Math"/>
                          </a:rPr>
                          <m:t>𝑎𝑙𝑔𝑒𝑏𝑟𝑎𝑖𝑐𝑎</m:t>
                        </m:r>
                        <m:r>
                          <a:rPr lang="es-MX" sz="1600" i="1">
                            <a:latin typeface="Cambria Math"/>
                          </a:rPr>
                          <m:t> </m:t>
                        </m:r>
                        <m:r>
                          <a:rPr lang="es-MX" sz="1600" i="1">
                            <a:latin typeface="Cambria Math"/>
                          </a:rPr>
                          <m:t>𝐸𝑥𝑝𝑜𝑛𝑒𝑛𝑡𝑒</m:t>
                        </m:r>
                      </m:den>
                    </m:f>
                  </m:oMath>
                </a14:m>
                <a:r>
                  <a:rPr lang="es-MX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s-MX" sz="2000" i="1">
                            <a:latin typeface="Cambria Math"/>
                          </a:rPr>
                          <m:t>𝐸𝑝𝑟𝑒𝑠𝑖𝑜𝑛</m:t>
                        </m:r>
                        <m:r>
                          <a:rPr lang="es-MX" sz="2000" i="1">
                            <a:latin typeface="Cambria Math"/>
                          </a:rPr>
                          <m:t> </m:t>
                        </m:r>
                        <m:r>
                          <a:rPr lang="es-MX" sz="2000" i="1">
                            <a:latin typeface="Cambria Math"/>
                          </a:rPr>
                          <m:t>𝑎𝑙𝑔𝑒𝑏𝑟𝑎𝑖𝑐𝑎</m:t>
                        </m:r>
                        <m:r>
                          <a:rPr lang="es-MX" sz="2000" i="1">
                            <a:latin typeface="Cambria Math"/>
                          </a:rPr>
                          <m:t> </m:t>
                        </m:r>
                        <m:r>
                          <a:rPr lang="es-MX" sz="2000" i="1">
                            <a:latin typeface="Cambria Math"/>
                          </a:rPr>
                          <m:t>𝑙𝑖𝑛𝑒𝑎𝑙</m:t>
                        </m:r>
                      </m:num>
                      <m:den>
                        <m:r>
                          <a:rPr lang="es-MX" sz="2000" b="0" i="1" smtClean="0">
                            <a:latin typeface="Cambria Math"/>
                          </a:rPr>
                          <m:t>𝑎</m:t>
                        </m:r>
                        <m:sSup>
                          <m:sSupPr>
                            <m:ctrlPr>
                              <a:rPr lang="es-MX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s-MX" sz="1800" i="1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s-MX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s-MX" sz="1800" i="1" smtClean="0">
                            <a:latin typeface="Cambria Math"/>
                          </a:rPr>
                          <m:t>±</m:t>
                        </m:r>
                        <m:r>
                          <a:rPr lang="es-MX" sz="1800" b="0" i="1" smtClean="0">
                            <a:latin typeface="Cambria Math"/>
                          </a:rPr>
                          <m:t>𝐶</m:t>
                        </m:r>
                      </m:den>
                    </m:f>
                  </m:oMath>
                </a14:m>
                <a:r>
                  <a:rPr lang="es-MX" dirty="0" smtClean="0"/>
                  <a:t>  </a:t>
                </a:r>
                <a:r>
                  <a:rPr lang="es-MX" b="1" dirty="0"/>
                  <a:t>X </a:t>
                </a:r>
                <a:r>
                  <a:rPr lang="az-Cyrl-AZ" b="1" dirty="0"/>
                  <a:t>Є</a:t>
                </a:r>
                <a:r>
                  <a:rPr lang="es-MX" b="1" dirty="0"/>
                  <a:t> </a:t>
                </a:r>
                <a:r>
                  <a:rPr lang="es-MX" b="1" dirty="0" smtClean="0"/>
                  <a:t>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MX" sz="20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s-MX" sz="2000" i="1">
                            <a:latin typeface="Cambria Math"/>
                          </a:rPr>
                          <m:t> </m:t>
                        </m:r>
                        <m:r>
                          <a:rPr lang="es-MX" sz="2000" i="1">
                            <a:latin typeface="Cambria Math"/>
                          </a:rPr>
                          <m:t>𝑎</m:t>
                        </m:r>
                        <m:sSup>
                          <m:sSupPr>
                            <m:ctrlPr>
                              <a:rPr lang="es-MX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s-MX" sz="1600" i="1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s-MX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s-MX" sz="2000" i="1">
                            <a:latin typeface="Cambria Math"/>
                          </a:rPr>
                          <m:t>± </m:t>
                        </m:r>
                        <m:r>
                          <a:rPr lang="es-MX" sz="2000" i="1">
                            <a:latin typeface="Cambria Math"/>
                          </a:rPr>
                          <m:t>𝐶</m:t>
                        </m:r>
                      </m:e>
                    </m:rad>
                  </m:oMath>
                </a14:m>
                <a:r>
                  <a:rPr lang="es-MX" b="1" dirty="0" smtClean="0"/>
                  <a:t> = </a:t>
                </a:r>
                <a:r>
                  <a:rPr lang="es-MX" b="1" dirty="0"/>
                  <a:t>X </a:t>
                </a:r>
                <a:r>
                  <a:rPr lang="az-Cyrl-AZ" b="1" dirty="0"/>
                  <a:t>Є</a:t>
                </a:r>
                <a:r>
                  <a:rPr lang="es-MX" b="1" dirty="0"/>
                  <a:t> </a:t>
                </a:r>
                <a:r>
                  <a:rPr lang="es-MX" b="1" dirty="0" smtClean="0"/>
                  <a:t>R</a:t>
                </a:r>
                <a:endParaRPr lang="es-MX" b="1" dirty="0"/>
              </a:p>
              <a:p>
                <a:pPr marL="0" indent="0">
                  <a:buNone/>
                </a:pPr>
                <a:endParaRPr lang="es-MX" dirty="0"/>
              </a:p>
              <a:p>
                <a:r>
                  <a:rPr lang="es-MX" sz="1800" b="1" i="1" u="sng" dirty="0">
                    <a:solidFill>
                      <a:srgbClr val="FFFF00"/>
                    </a:solidFill>
                  </a:rPr>
                  <a:t>Escenario </a:t>
                </a:r>
                <a:r>
                  <a:rPr lang="es-MX" sz="1800" b="1" i="1" u="sng" dirty="0" smtClean="0">
                    <a:solidFill>
                      <a:srgbClr val="FFFF00"/>
                    </a:solidFill>
                  </a:rPr>
                  <a:t>5</a:t>
                </a:r>
                <a:r>
                  <a:rPr lang="es-MX" b="1" i="1" u="sng" dirty="0" smtClean="0">
                    <a:solidFill>
                      <a:srgbClr val="FFFF00"/>
                    </a:solidFill>
                  </a:rPr>
                  <a:t>:</a:t>
                </a:r>
                <a:r>
                  <a:rPr lang="es-MX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MX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 radical par, valor </a:t>
                </a:r>
                <a:r>
                  <a:rPr lang="es-MX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de expresión dentro de raíz debe ser positivo o </a:t>
                </a:r>
                <a:r>
                  <a:rPr lang="es-MX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s-MX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ad>
                      <m:radPr>
                        <m:ctrlPr>
                          <a:rPr lang="es-MX" sz="2000" i="1" smtClean="0">
                            <a:latin typeface="Cambria Math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s-MX" sz="2000" b="0" i="1" smtClean="0">
                            <a:latin typeface="Cambria Math"/>
                          </a:rPr>
                          <m:t>𝑝</m:t>
                        </m:r>
                        <m:r>
                          <a:rPr lang="es-MX" sz="2000" b="0" i="1" smtClean="0">
                            <a:latin typeface="Cambria Math"/>
                          </a:rPr>
                          <m:t>𝑎𝑟</m:t>
                        </m:r>
                      </m:deg>
                      <m:e>
                        <m:r>
                          <a:rPr lang="es-MX" sz="2000" b="0" i="1" smtClean="0">
                            <a:latin typeface="Cambria Math"/>
                          </a:rPr>
                          <m:t>𝐸𝑥𝑝𝑟𝑒𝑠𝑖𝑜𝑛</m:t>
                        </m:r>
                        <m:r>
                          <a:rPr lang="es-MX" sz="2000" b="0" i="1" smtClean="0">
                            <a:latin typeface="Cambria Math"/>
                          </a:rPr>
                          <m:t> </m:t>
                        </m:r>
                        <m:r>
                          <a:rPr lang="es-MX" sz="2000" b="0" i="1" smtClean="0">
                            <a:latin typeface="Cambria Math"/>
                          </a:rPr>
                          <m:t>𝑎𝑙𝑔𝑒𝑏𝑟𝑎𝑖𝑐𝑎</m:t>
                        </m:r>
                      </m:e>
                    </m:rad>
                  </m:oMath>
                </a14:m>
                <a:r>
                  <a:rPr lang="es-MX" sz="2000" dirty="0" smtClean="0"/>
                  <a:t> 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s-MX" sz="2000" i="1">
                            <a:latin typeface="Cambria Math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s-MX" sz="2000" i="1">
                            <a:latin typeface="Cambria Math"/>
                          </a:rPr>
                          <m:t>𝑝</m:t>
                        </m:r>
                        <m:r>
                          <a:rPr lang="es-MX" sz="2000" i="1">
                            <a:latin typeface="Cambria Math"/>
                          </a:rPr>
                          <m:t>𝑎𝑟</m:t>
                        </m:r>
                      </m:deg>
                      <m:e>
                        <m:r>
                          <a:rPr lang="es-MX" sz="2000" i="1" smtClean="0">
                            <a:latin typeface="Cambria Math"/>
                          </a:rPr>
                          <m:t> </m:t>
                        </m:r>
                        <m:r>
                          <a:rPr lang="es-MX" sz="2000" i="1" smtClean="0">
                            <a:latin typeface="Cambria Math"/>
                          </a:rPr>
                          <m:t>𝑋</m:t>
                        </m:r>
                        <m:r>
                          <a:rPr lang="es-MX" sz="2000" i="1" smtClean="0">
                            <a:latin typeface="Cambria Math"/>
                          </a:rPr>
                          <m:t>  ± </m:t>
                        </m:r>
                        <m:r>
                          <a:rPr lang="es-MX" sz="2000" i="1">
                            <a:latin typeface="Cambria Math"/>
                          </a:rPr>
                          <m:t>𝐶</m:t>
                        </m:r>
                      </m:e>
                    </m:rad>
                  </m:oMath>
                </a14:m>
                <a:r>
                  <a:rPr lang="es-MX" sz="2000" dirty="0" smtClean="0"/>
                  <a:t>  </a:t>
                </a:r>
              </a:p>
              <a:p>
                <a:pPr>
                  <a:buFont typeface="Wingdings"/>
                  <a:buChar char="à"/>
                </a:pPr>
                <a14:m>
                  <m:oMath xmlns:m="http://schemas.openxmlformats.org/officeDocument/2006/math">
                    <m:r>
                      <a:rPr lang="es-MX" sz="2000" i="1">
                        <a:latin typeface="Cambria Math"/>
                      </a:rPr>
                      <m:t>𝑋</m:t>
                    </m:r>
                    <m:r>
                      <a:rPr lang="es-MX" sz="2000" i="1">
                        <a:latin typeface="Cambria Math"/>
                      </a:rPr>
                      <m:t> ±</m:t>
                    </m:r>
                    <m:r>
                      <a:rPr lang="es-MX" sz="2000" i="1">
                        <a:latin typeface="Cambria Math"/>
                      </a:rPr>
                      <m:t>𝐶</m:t>
                    </m:r>
                  </m:oMath>
                </a14:m>
                <a:r>
                  <a:rPr lang="es-MX" sz="2000" dirty="0" smtClean="0"/>
                  <a:t> ≥ 0  ,  X ≥ C [C,+∞), </a:t>
                </a:r>
              </a:p>
              <a:p>
                <a:pPr marL="0" indent="0">
                  <a:buNone/>
                </a:pPr>
                <a:r>
                  <a:rPr lang="es-MX" sz="1900" b="1" dirty="0" smtClean="0"/>
                  <a:t>Si </a:t>
                </a:r>
                <a:r>
                  <a:rPr lang="es-MX" sz="1900" b="1" dirty="0"/>
                  <a:t>se presenta como denominador se agrega la condición de que no puede ser </a:t>
                </a:r>
                <a:r>
                  <a:rPr lang="es-MX" sz="1900" b="1" dirty="0" smtClean="0"/>
                  <a:t>0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s-MX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s-MX" sz="2000" i="1">
                            <a:latin typeface="Cambria Math"/>
                          </a:rPr>
                          <m:t>𝐸𝑝𝑟𝑒𝑠𝑖𝑜𝑛</m:t>
                        </m:r>
                        <m:r>
                          <a:rPr lang="es-MX" sz="2000" i="1">
                            <a:latin typeface="Cambria Math"/>
                          </a:rPr>
                          <m:t> </m:t>
                        </m:r>
                        <m:r>
                          <a:rPr lang="es-MX" sz="2000" i="1">
                            <a:latin typeface="Cambria Math"/>
                          </a:rPr>
                          <m:t>𝑎𝑙𝑔𝑒𝑏𝑟𝑎𝑖𝑐𝑎</m:t>
                        </m:r>
                        <m:r>
                          <a:rPr lang="es-MX" sz="2000" i="1">
                            <a:latin typeface="Cambria Math"/>
                          </a:rPr>
                          <m:t> </m:t>
                        </m:r>
                        <m:r>
                          <a:rPr lang="es-MX" sz="2000" i="1">
                            <a:latin typeface="Cambria Math"/>
                          </a:rPr>
                          <m:t>𝑙𝑖𝑛𝑒𝑎𝑙</m:t>
                        </m:r>
                      </m:num>
                      <m:den>
                        <m:rad>
                          <m:radPr>
                            <m:ctrlPr>
                              <a:rPr lang="es-MX" sz="2000" i="1">
                                <a:latin typeface="Cambria Math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s-MX" sz="2000" i="1">
                                <a:latin typeface="Cambria Math"/>
                              </a:rPr>
                              <m:t>𝑝</m:t>
                            </m:r>
                            <m:r>
                              <a:rPr lang="es-MX" sz="2000" i="1">
                                <a:latin typeface="Cambria Math"/>
                              </a:rPr>
                              <m:t>𝑎𝑟</m:t>
                            </m:r>
                          </m:deg>
                          <m:e>
                            <m:r>
                              <a:rPr lang="es-MX" sz="2000" i="1">
                                <a:latin typeface="Cambria Math"/>
                              </a:rPr>
                              <m:t>𝐸𝑥𝑝𝑟𝑒𝑠𝑖𝑜𝑛</m:t>
                            </m:r>
                            <m:r>
                              <a:rPr lang="es-MX" sz="2000" i="1">
                                <a:latin typeface="Cambria Math"/>
                              </a:rPr>
                              <m:t> </m:t>
                            </m:r>
                            <m:r>
                              <a:rPr lang="es-MX" sz="2000" i="1">
                                <a:latin typeface="Cambria Math"/>
                              </a:rPr>
                              <m:t>𝑎𝑙𝑔𝑒𝑏𝑟𝑎𝑖𝑐𝑎</m:t>
                            </m:r>
                          </m:e>
                        </m:rad>
                      </m:den>
                    </m:f>
                  </m:oMath>
                </a14:m>
                <a:r>
                  <a:rPr lang="es-MX" sz="2000" b="1" dirty="0" smtClean="0"/>
                  <a:t> = radical par, por tanto valor debe ser positivo además es denominador así que no puede valer 0</a:t>
                </a:r>
                <a:endParaRPr lang="es-MX" sz="2000" b="1" dirty="0"/>
              </a:p>
              <a:p>
                <a:r>
                  <a:rPr lang="es-MX" sz="1800" b="1" i="1" u="sng" dirty="0" smtClean="0">
                    <a:solidFill>
                      <a:srgbClr val="FFFF00"/>
                    </a:solidFill>
                  </a:rPr>
                  <a:t>Escenario 6:</a:t>
                </a:r>
                <a:r>
                  <a:rPr lang="es-MX" sz="1800" b="1" i="1" u="sng" dirty="0" smtClean="0"/>
                  <a:t> </a:t>
                </a:r>
                <a:r>
                  <a:rPr lang="es-MX" dirty="0">
                    <a:latin typeface="Arial" panose="020B0604020202020204" pitchFamily="34" charset="0"/>
                    <a:cs typeface="Arial" panose="020B0604020202020204" pitchFamily="34" charset="0"/>
                  </a:rPr>
                  <a:t>Con radical </a:t>
                </a:r>
                <a:r>
                  <a:rPr lang="es-MX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impar</a:t>
                </a:r>
                <a:r>
                  <a:rPr lang="es-MX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s-MX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Valor </a:t>
                </a:r>
                <a:r>
                  <a:rPr lang="es-MX" dirty="0">
                    <a:latin typeface="Arial" panose="020B0604020202020204" pitchFamily="34" charset="0"/>
                    <a:cs typeface="Arial" panose="020B0604020202020204" pitchFamily="34" charset="0"/>
                  </a:rPr>
                  <a:t>de expresión dentro de </a:t>
                </a:r>
                <a:r>
                  <a:rPr lang="es-MX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raíz si puede ser negativo. Por lo tanto expresión puede ser positiva, negativa o 0 = R</a:t>
                </a:r>
                <a:endParaRPr lang="es-MX" b="1" i="1" u="sng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ad>
                      <m:radPr>
                        <m:ctrlPr>
                          <a:rPr lang="es-MX" sz="1800" i="1">
                            <a:latin typeface="Cambria Math"/>
                          </a:rPr>
                        </m:ctrlPr>
                      </m:radPr>
                      <m:deg>
                        <m:r>
                          <a:rPr lang="es-MX" sz="1800" b="0" i="1" smtClean="0">
                            <a:latin typeface="Cambria Math"/>
                          </a:rPr>
                          <m:t>𝑖𝑚</m:t>
                        </m:r>
                        <m:r>
                          <m:rPr>
                            <m:brk m:alnAt="7"/>
                          </m:rPr>
                          <a:rPr lang="es-MX" sz="1800" i="1">
                            <a:latin typeface="Cambria Math"/>
                          </a:rPr>
                          <m:t>𝑝</m:t>
                        </m:r>
                        <m:r>
                          <a:rPr lang="es-MX" sz="1800" i="1">
                            <a:latin typeface="Cambria Math"/>
                          </a:rPr>
                          <m:t>𝑎𝑟</m:t>
                        </m:r>
                      </m:deg>
                      <m:e>
                        <m:r>
                          <a:rPr lang="es-MX" sz="1800" i="1">
                            <a:latin typeface="Cambria Math"/>
                          </a:rPr>
                          <m:t>𝐸𝑥𝑝𝑟𝑒𝑠𝑖𝑜𝑛</m:t>
                        </m:r>
                        <m:r>
                          <a:rPr lang="es-MX" sz="1800" i="1">
                            <a:latin typeface="Cambria Math"/>
                          </a:rPr>
                          <m:t> </m:t>
                        </m:r>
                        <m:r>
                          <a:rPr lang="es-MX" sz="1800" i="1">
                            <a:latin typeface="Cambria Math"/>
                          </a:rPr>
                          <m:t>𝑎𝑙𝑔𝑒𝑏𝑟𝑎𝑖𝑐𝑎</m:t>
                        </m:r>
                      </m:e>
                    </m:rad>
                  </m:oMath>
                </a14:m>
                <a:r>
                  <a:rPr lang="es-MX" b="1" dirty="0" smtClean="0"/>
                  <a:t>  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s-MX" sz="1600" i="1">
                            <a:latin typeface="Cambria Math"/>
                          </a:rPr>
                        </m:ctrlPr>
                      </m:radPr>
                      <m:deg>
                        <m:r>
                          <a:rPr lang="es-MX" sz="1600" i="1">
                            <a:latin typeface="Cambria Math"/>
                          </a:rPr>
                          <m:t>𝑖𝑚</m:t>
                        </m:r>
                        <m:r>
                          <m:rPr>
                            <m:brk m:alnAt="7"/>
                          </m:rPr>
                          <a:rPr lang="es-MX" sz="1600" i="1">
                            <a:latin typeface="Cambria Math"/>
                          </a:rPr>
                          <m:t>𝑝</m:t>
                        </m:r>
                        <m:r>
                          <a:rPr lang="es-MX" sz="1600" i="1">
                            <a:latin typeface="Cambria Math"/>
                          </a:rPr>
                          <m:t>𝑎𝑟</m:t>
                        </m:r>
                      </m:deg>
                      <m:e>
                        <m:r>
                          <a:rPr lang="es-MX" sz="1600" b="0" i="1" smtClean="0">
                            <a:latin typeface="Cambria Math"/>
                          </a:rPr>
                          <m:t> </m:t>
                        </m:r>
                        <m:r>
                          <a:rPr lang="es-MX" sz="1600" b="0" i="1" smtClean="0">
                            <a:latin typeface="Cambria Math"/>
                          </a:rPr>
                          <m:t>𝑎𝑋</m:t>
                        </m:r>
                        <m:r>
                          <a:rPr lang="es-MX" sz="1600" b="0" i="1" smtClean="0">
                            <a:latin typeface="Cambria Math"/>
                          </a:rPr>
                          <m:t>  ± </m:t>
                        </m:r>
                        <m:r>
                          <a:rPr lang="es-MX" sz="1600" b="0" i="1" smtClean="0">
                            <a:latin typeface="Cambria Math"/>
                          </a:rPr>
                          <m:t>𝐶</m:t>
                        </m:r>
                      </m:e>
                    </m:rad>
                  </m:oMath>
                </a14:m>
                <a:r>
                  <a:rPr lang="es-MX" b="1" dirty="0"/>
                  <a:t> </a:t>
                </a:r>
                <a:r>
                  <a:rPr lang="es-MX" b="1" dirty="0" smtClean="0"/>
                  <a:t> 	X </a:t>
                </a:r>
                <a:r>
                  <a:rPr lang="az-Cyrl-AZ" b="1" dirty="0" smtClean="0"/>
                  <a:t>Є</a:t>
                </a:r>
                <a:r>
                  <a:rPr lang="es-MX" b="1" dirty="0" smtClean="0"/>
                  <a:t> R</a:t>
                </a:r>
              </a:p>
              <a:p>
                <a:pPr marL="0" indent="0">
                  <a:buNone/>
                </a:pPr>
                <a:r>
                  <a:rPr lang="es-MX" b="1" dirty="0" smtClean="0"/>
                  <a:t>Si se presenta como denominador se agrega la condición de que no puede ser 0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s-MX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s-MX" sz="1800" i="1">
                            <a:latin typeface="Cambria Math"/>
                          </a:rPr>
                          <m:t>𝐸𝑝𝑟𝑒𝑠𝑖𝑜𝑛</m:t>
                        </m:r>
                        <m:r>
                          <a:rPr lang="es-MX" sz="1800" i="1">
                            <a:latin typeface="Cambria Math"/>
                          </a:rPr>
                          <m:t> </m:t>
                        </m:r>
                        <m:r>
                          <a:rPr lang="es-MX" sz="1800" i="1">
                            <a:latin typeface="Cambria Math"/>
                          </a:rPr>
                          <m:t>𝑎𝑙𝑔𝑒𝑏𝑟𝑎𝑖𝑐𝑎</m:t>
                        </m:r>
                        <m:r>
                          <a:rPr lang="es-MX" sz="1800" i="1">
                            <a:latin typeface="Cambria Math"/>
                          </a:rPr>
                          <m:t> </m:t>
                        </m:r>
                        <m:r>
                          <a:rPr lang="es-MX" sz="1800" i="1">
                            <a:latin typeface="Cambria Math"/>
                          </a:rPr>
                          <m:t>𝑙𝑖𝑛𝑒𝑎𝑙</m:t>
                        </m:r>
                      </m:num>
                      <m:den>
                        <m:rad>
                          <m:radPr>
                            <m:ctrlPr>
                              <a:rPr lang="es-MX" sz="1800" i="1">
                                <a:latin typeface="Cambria Math"/>
                              </a:rPr>
                            </m:ctrlPr>
                          </m:radPr>
                          <m:deg>
                            <m:r>
                              <a:rPr lang="es-MX" sz="1800" i="1">
                                <a:latin typeface="Cambria Math"/>
                              </a:rPr>
                              <m:t>𝑖𝑚</m:t>
                            </m:r>
                            <m:r>
                              <m:rPr>
                                <m:brk m:alnAt="7"/>
                              </m:rPr>
                              <a:rPr lang="es-MX" sz="1800" i="1">
                                <a:latin typeface="Cambria Math"/>
                              </a:rPr>
                              <m:t>𝑝</m:t>
                            </m:r>
                            <m:r>
                              <a:rPr lang="es-MX" sz="1800" i="1">
                                <a:latin typeface="Cambria Math"/>
                              </a:rPr>
                              <m:t>𝑎𝑟</m:t>
                            </m:r>
                          </m:deg>
                          <m:e>
                            <m:r>
                              <a:rPr lang="es-MX" sz="1800" i="1">
                                <a:latin typeface="Cambria Math"/>
                              </a:rPr>
                              <m:t>𝐸𝑥𝑝𝑟𝑒𝑠𝑖𝑜𝑛</m:t>
                            </m:r>
                            <m:r>
                              <a:rPr lang="es-MX" sz="1800" i="1">
                                <a:latin typeface="Cambria Math"/>
                              </a:rPr>
                              <m:t> </m:t>
                            </m:r>
                            <m:r>
                              <a:rPr lang="es-MX" sz="1800" i="1">
                                <a:latin typeface="Cambria Math"/>
                              </a:rPr>
                              <m:t>𝑎𝑙𝑔𝑒𝑏𝑟𝑎𝑖𝑐𝑎</m:t>
                            </m:r>
                          </m:e>
                        </m:rad>
                      </m:den>
                    </m:f>
                  </m:oMath>
                </a14:m>
                <a:r>
                  <a:rPr lang="es-MX" dirty="0" smtClean="0"/>
                  <a:t> = </a:t>
                </a:r>
                <a:r>
                  <a:rPr lang="es-MX" sz="1800" b="1" dirty="0"/>
                  <a:t>radical </a:t>
                </a:r>
                <a:r>
                  <a:rPr lang="es-MX" sz="1800" b="1" dirty="0" smtClean="0"/>
                  <a:t>impar, solo se condiciona por ser denominador así que no puede ser 0</a:t>
                </a:r>
                <a:endParaRPr lang="es-MX" sz="1800" b="1" dirty="0"/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7504" y="188640"/>
                <a:ext cx="8928992" cy="5760640"/>
              </a:xfrm>
              <a:blipFill rotWithShape="1">
                <a:blip r:embed="rId2"/>
                <a:stretch>
                  <a:fillRect l="-478" t="-5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708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4" r="26526" b="24881"/>
          <a:stretch/>
        </p:blipFill>
        <p:spPr>
          <a:xfrm>
            <a:off x="315310" y="2852936"/>
            <a:ext cx="3920566" cy="2393208"/>
          </a:xfr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/>
          <a:lstStyle/>
          <a:p>
            <a:pPr algn="ctr"/>
            <a:r>
              <a:rPr lang="es-MX" b="1" dirty="0" smtClean="0">
                <a:solidFill>
                  <a:srgbClr val="FFC000"/>
                </a:solidFill>
              </a:rPr>
              <a:t>Grafica de una función</a:t>
            </a:r>
            <a:endParaRPr lang="es-MX" b="1" dirty="0">
              <a:solidFill>
                <a:srgbClr val="FFC000"/>
              </a:solidFill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" r="25116" b="17794"/>
          <a:stretch/>
        </p:blipFill>
        <p:spPr>
          <a:xfrm>
            <a:off x="3880884" y="1412776"/>
            <a:ext cx="5012815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70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5923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832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310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06090"/>
          </a:xfrm>
        </p:spPr>
        <p:txBody>
          <a:bodyPr/>
          <a:lstStyle/>
          <a:p>
            <a:pPr algn="ctr"/>
            <a:r>
              <a:rPr lang="es-MX" dirty="0" smtClean="0">
                <a:solidFill>
                  <a:srgbClr val="FFC000"/>
                </a:solidFill>
              </a:rPr>
              <a:t>Introducción</a:t>
            </a:r>
            <a:endParaRPr lang="es-MX" dirty="0">
              <a:solidFill>
                <a:srgbClr val="FFC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251520" y="980728"/>
            <a:ext cx="8640960" cy="4734272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 smtClean="0"/>
              <a:t>El cálculo surge por la necesidad de dar certeza a eventos que implican cambios (movimiento).</a:t>
            </a:r>
          </a:p>
          <a:p>
            <a:pPr marL="0" indent="0" algn="just">
              <a:buNone/>
            </a:pPr>
            <a:r>
              <a:rPr lang="es-MX" dirty="0" smtClean="0"/>
              <a:t>Durante las travesías comerciales, sabiendo la hora de partida y las estrellas del cielo se podía determinar la ubicación actual.  Al desarrollar maquinaria con engranajes, poleas, palancas y pistones se necesitaba saber ciertas cosas como: ¿Cuántos kilómetros recorrerá la locomotora en función al combustible que quema?, ¿Cuánto varia el desempeño conforme (función) al consumo del vapor?, ¿Qué fuerza aplicar a objeto para levantarlo?, ¿En qué punto se hallará un objeto en un momento determinado considerando su trayectoria?</a:t>
            </a:r>
          </a:p>
          <a:p>
            <a:pPr marL="0" indent="0" algn="just">
              <a:buNone/>
            </a:pPr>
            <a:r>
              <a:rPr lang="es-MX" dirty="0" smtClean="0"/>
              <a:t>Por esto se desarrolló el concepto de función, que describe la relación de una variable o evento con otro.|</a:t>
            </a: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0682"/>
            <a:ext cx="3275856" cy="2637318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0" y="4220682"/>
            <a:ext cx="3707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</a:rPr>
              <a:t>¿</a:t>
            </a:r>
            <a:r>
              <a:rPr lang="es-MX" sz="1400" b="1" dirty="0" smtClean="0">
                <a:solidFill>
                  <a:schemeClr val="bg1"/>
                </a:solidFill>
              </a:rPr>
              <a:t>Cuánto girara la rueda con X esfuerzo en A?</a:t>
            </a:r>
            <a:endParaRPr lang="es-MX" sz="1400" b="1" dirty="0">
              <a:solidFill>
                <a:schemeClr val="bg1"/>
              </a:solidFill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220681"/>
            <a:ext cx="3707904" cy="2647691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220682"/>
            <a:ext cx="2160240" cy="264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1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179512" y="332656"/>
            <a:ext cx="8784976" cy="56886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1950" b="1" i="1" dirty="0" smtClean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RESOLUCIÓN DE EJERCICIOS, TAREAS, GUIAS Y APOYO ESPECIAL</a:t>
            </a:r>
          </a:p>
          <a:p>
            <a:pPr marL="0" indent="0" algn="just">
              <a:buNone/>
            </a:pPr>
            <a:r>
              <a:rPr lang="es-MX" sz="2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correo con lo que requieres para cotizar costo.</a:t>
            </a:r>
          </a:p>
          <a:p>
            <a:pPr algn="just">
              <a:buFont typeface="Arial" charset="0"/>
              <a:buChar char="•"/>
            </a:pPr>
            <a:r>
              <a:rPr lang="es-MX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jjorgess081@gmail.com</a:t>
            </a:r>
            <a:endParaRPr lang="es-MX" sz="2800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charset="0"/>
              <a:buChar char="•"/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CLABE interbancaria 1271 8001 341 4812 179</a:t>
            </a:r>
          </a:p>
          <a:p>
            <a:pPr marL="0" indent="0" algn="just">
              <a:buNone/>
            </a:pPr>
            <a:r>
              <a:rPr lang="es-MX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**Precio desde $50, dependiendo de complejidad y extensión, costos promedio $100 moneda mexicana.</a:t>
            </a:r>
          </a:p>
          <a:p>
            <a:pPr marL="0" indent="0" algn="just">
              <a:buNone/>
            </a:pPr>
            <a:endParaRPr lang="es-MX" sz="2000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MX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Ejercicios de calculo, contabilidad, matemáticas financieras (ingeniería económica), Programación C/C++, Java, Python, HTML</a:t>
            </a:r>
            <a:r>
              <a:rPr lang="es-MX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CSS, </a:t>
            </a:r>
            <a:r>
              <a:rPr lang="es-MX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s-MX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</a:t>
            </a:r>
            <a:r>
              <a:rPr lang="es-MX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 (</a:t>
            </a:r>
            <a:r>
              <a:rPr lang="es-MX" sz="20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s-MX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SQL</a:t>
            </a:r>
            <a:r>
              <a:rPr lang="es-MX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s-MX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economía… temas de ingenierías, economía e informática</a:t>
            </a:r>
          </a:p>
          <a:p>
            <a:pPr marL="0" indent="0">
              <a:buNone/>
            </a:pPr>
            <a:r>
              <a:rPr lang="es-MX" dirty="0" smtClean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729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pPr algn="ctr"/>
            <a:r>
              <a:rPr lang="es-MX" dirty="0" smtClean="0">
                <a:solidFill>
                  <a:srgbClr val="FFC000"/>
                </a:solidFill>
              </a:rPr>
              <a:t>Propiedades de los reales</a:t>
            </a:r>
            <a:endParaRPr lang="es-MX" dirty="0">
              <a:solidFill>
                <a:srgbClr val="FFC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395536" y="980728"/>
            <a:ext cx="8496944" cy="4734272"/>
          </a:xfrm>
        </p:spPr>
        <p:txBody>
          <a:bodyPr/>
          <a:lstStyle/>
          <a:p>
            <a:pPr algn="just"/>
            <a:r>
              <a:rPr lang="es-MX" dirty="0"/>
              <a:t>C</a:t>
            </a:r>
            <a:r>
              <a:rPr lang="es-MX" dirty="0" smtClean="0"/>
              <a:t>álculo </a:t>
            </a:r>
            <a:r>
              <a:rPr lang="es-MX" dirty="0"/>
              <a:t>es el estudio de movimiento, y el movimiento </a:t>
            </a:r>
            <a:r>
              <a:rPr lang="es-MX" dirty="0" smtClean="0"/>
              <a:t>está íntimamente vinculado </a:t>
            </a:r>
            <a:r>
              <a:rPr lang="es-MX" dirty="0"/>
              <a:t>a </a:t>
            </a:r>
            <a:r>
              <a:rPr lang="es-MX" dirty="0" smtClean="0"/>
              <a:t>límites. </a:t>
            </a:r>
          </a:p>
          <a:p>
            <a:pPr algn="just"/>
            <a:r>
              <a:rPr lang="es-MX" dirty="0" smtClean="0"/>
              <a:t>Continuidad</a:t>
            </a:r>
            <a:r>
              <a:rPr lang="es-MX" dirty="0"/>
              <a:t>, derivada e </a:t>
            </a:r>
            <a:r>
              <a:rPr lang="es-MX" dirty="0" smtClean="0"/>
              <a:t>integral </a:t>
            </a:r>
            <a:r>
              <a:rPr lang="es-MX" dirty="0"/>
              <a:t>son un </a:t>
            </a:r>
            <a:r>
              <a:rPr lang="es-MX" dirty="0" smtClean="0"/>
              <a:t>límite y para trabajar con límites es necesario dominar “las reglas” para que los despejes de incógnitas tengan sentido en el mundo real.</a:t>
            </a:r>
            <a:endParaRPr lang="es-MX" dirty="0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204864"/>
            <a:ext cx="4752528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0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79512" y="188640"/>
                <a:ext cx="8784976" cy="590465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s-MX" b="1" dirty="0" smtClean="0">
                    <a:solidFill>
                      <a:srgbClr val="FFC000"/>
                    </a:solidFill>
                  </a:rPr>
                  <a:t>1) ASOCIATIVIDAD</a:t>
                </a:r>
                <a:r>
                  <a:rPr lang="es-MX" dirty="0" smtClean="0"/>
                  <a:t>: Posibilidad de agrupar elementos, que suman o multiplican (sumandos o factores) de una expresión sin afectar resultado. </a:t>
                </a:r>
                <a:r>
                  <a:rPr lang="es-MX" dirty="0"/>
                  <a:t>S</a:t>
                </a:r>
                <a:r>
                  <a:rPr lang="es-MX" dirty="0" smtClean="0"/>
                  <a:t>i son reales:</a:t>
                </a:r>
              </a:p>
              <a:p>
                <a:pPr marL="0" indent="0">
                  <a:buNone/>
                </a:pPr>
                <a:r>
                  <a:rPr lang="es-MX" dirty="0"/>
                  <a:t> </a:t>
                </a:r>
                <a:r>
                  <a:rPr lang="es-MX" dirty="0" smtClean="0"/>
                  <a:t>  A + B + C     </a:t>
                </a:r>
                <a:r>
                  <a:rPr lang="es-MX" b="1" dirty="0" smtClean="0">
                    <a:solidFill>
                      <a:srgbClr val="00B0F0"/>
                    </a:solidFill>
                  </a:rPr>
                  <a:t>=</a:t>
                </a:r>
                <a:r>
                  <a:rPr lang="es-MX" dirty="0" smtClean="0"/>
                  <a:t>     (A + B) + C     </a:t>
                </a:r>
                <a:r>
                  <a:rPr lang="es-MX" b="1" dirty="0" smtClean="0">
                    <a:solidFill>
                      <a:srgbClr val="00B0F0"/>
                    </a:solidFill>
                  </a:rPr>
                  <a:t>=</a:t>
                </a:r>
                <a:r>
                  <a:rPr lang="es-MX" dirty="0" smtClean="0"/>
                  <a:t>     A + (B +C)   ,   A * B * C      </a:t>
                </a:r>
                <a:r>
                  <a:rPr lang="es-MX" b="1" dirty="0" smtClean="0">
                    <a:solidFill>
                      <a:srgbClr val="00B0F0"/>
                    </a:solidFill>
                  </a:rPr>
                  <a:t>= </a:t>
                </a:r>
                <a:r>
                  <a:rPr lang="es-MX" dirty="0" smtClean="0"/>
                  <a:t>     (A * B) * C      </a:t>
                </a:r>
                <a:r>
                  <a:rPr lang="es-MX" b="1" dirty="0" smtClean="0">
                    <a:solidFill>
                      <a:srgbClr val="00B0F0"/>
                    </a:solidFill>
                  </a:rPr>
                  <a:t>=</a:t>
                </a:r>
                <a:r>
                  <a:rPr lang="es-MX" dirty="0" smtClean="0"/>
                  <a:t>     A * (B * C)</a:t>
                </a:r>
              </a:p>
              <a:p>
                <a:pPr marL="0" indent="0">
                  <a:buNone/>
                </a:pPr>
                <a:r>
                  <a:rPr lang="es-MX" b="1" dirty="0" smtClean="0">
                    <a:solidFill>
                      <a:srgbClr val="FFC000"/>
                    </a:solidFill>
                  </a:rPr>
                  <a:t>2) CERRADURA: </a:t>
                </a:r>
                <a:r>
                  <a:rPr lang="es-MX" dirty="0" smtClean="0"/>
                  <a:t>Sumar 2 números reales produce un real. Multiplicar </a:t>
                </a:r>
                <a:r>
                  <a:rPr lang="es-MX" dirty="0"/>
                  <a:t>(</a:t>
                </a:r>
                <a:r>
                  <a:rPr lang="es-MX" dirty="0" smtClean="0"/>
                  <a:t>producto) 2 reales da un real:</a:t>
                </a:r>
              </a:p>
              <a:p>
                <a:pPr marL="0" indent="0">
                  <a:buNone/>
                </a:pPr>
                <a:r>
                  <a:rPr lang="es-MX" dirty="0" smtClean="0"/>
                  <a:t>	Si  A &amp; B = {R}→ </a:t>
                </a:r>
                <a:r>
                  <a:rPr lang="es-MX" dirty="0"/>
                  <a:t>	</a:t>
                </a:r>
                <a:r>
                  <a:rPr lang="es-MX" dirty="0" smtClean="0"/>
                  <a:t>A + B = (Real)        ,       A * B = (Real) </a:t>
                </a:r>
              </a:p>
              <a:p>
                <a:pPr marL="0" indent="0">
                  <a:buNone/>
                </a:pPr>
                <a:r>
                  <a:rPr lang="es-MX" b="1" dirty="0" smtClean="0">
                    <a:solidFill>
                      <a:srgbClr val="FFC000"/>
                    </a:solidFill>
                  </a:rPr>
                  <a:t>3) CONMUTATIVA</a:t>
                </a:r>
                <a:r>
                  <a:rPr lang="es-MX" dirty="0" smtClean="0"/>
                  <a:t>: “El orden no altera el producto”, no importa el orden al operar suma y multiplicación, se tendrá el mismo resultado:</a:t>
                </a:r>
              </a:p>
              <a:p>
                <a:pPr marL="0" indent="0">
                  <a:buNone/>
                </a:pPr>
                <a:r>
                  <a:rPr lang="es-MX" dirty="0"/>
                  <a:t>	</a:t>
                </a:r>
                <a:r>
                  <a:rPr lang="es-MX" dirty="0" smtClean="0"/>
                  <a:t>A  + B    =   B + A     ,     A *  B   =   B * A</a:t>
                </a:r>
              </a:p>
              <a:p>
                <a:pPr marL="0" indent="0">
                  <a:buNone/>
                </a:pPr>
                <a:r>
                  <a:rPr lang="es-MX" b="1" dirty="0" smtClean="0">
                    <a:solidFill>
                      <a:srgbClr val="FFC000"/>
                    </a:solidFill>
                  </a:rPr>
                  <a:t>4) DISTRIBUTIVA</a:t>
                </a:r>
                <a:r>
                  <a:rPr lang="es-MX" dirty="0" smtClean="0"/>
                  <a:t>: Factorización o descomposición en factores, relaciona un elemento en común con suma y producto:</a:t>
                </a:r>
              </a:p>
              <a:p>
                <a:pPr marL="0" indent="0">
                  <a:buNone/>
                </a:pPr>
                <a:r>
                  <a:rPr lang="es-MX" dirty="0"/>
                  <a:t> 	</a:t>
                </a:r>
                <a:r>
                  <a:rPr lang="es-MX" b="1" dirty="0" smtClean="0">
                    <a:solidFill>
                      <a:srgbClr val="FFFF00"/>
                    </a:solidFill>
                  </a:rPr>
                  <a:t>A</a:t>
                </a:r>
                <a:r>
                  <a:rPr lang="es-MX" dirty="0" smtClean="0"/>
                  <a:t>  *  (</a:t>
                </a:r>
                <a:r>
                  <a:rPr lang="es-MX" b="1" dirty="0" smtClean="0"/>
                  <a:t>B</a:t>
                </a:r>
                <a:r>
                  <a:rPr lang="es-MX" dirty="0" smtClean="0"/>
                  <a:t>  +  </a:t>
                </a:r>
                <a:r>
                  <a:rPr lang="es-MX" b="1" dirty="0" smtClean="0">
                    <a:solidFill>
                      <a:srgbClr val="00B0F0"/>
                    </a:solidFill>
                  </a:rPr>
                  <a:t>C</a:t>
                </a:r>
                <a:r>
                  <a:rPr lang="es-MX" dirty="0" smtClean="0"/>
                  <a:t>)    =    </a:t>
                </a:r>
                <a:r>
                  <a:rPr lang="es-MX" b="1" dirty="0" smtClean="0">
                    <a:solidFill>
                      <a:srgbClr val="FFFF00"/>
                    </a:solidFill>
                  </a:rPr>
                  <a:t>A</a:t>
                </a:r>
                <a:r>
                  <a:rPr lang="es-MX" b="1" dirty="0" smtClean="0"/>
                  <a:t>*B</a:t>
                </a:r>
                <a:r>
                  <a:rPr lang="es-MX" dirty="0" smtClean="0"/>
                  <a:t>    +    </a:t>
                </a:r>
                <a:r>
                  <a:rPr lang="es-MX" b="1" dirty="0" smtClean="0">
                    <a:solidFill>
                      <a:srgbClr val="FFFF00"/>
                    </a:solidFill>
                  </a:rPr>
                  <a:t>A</a:t>
                </a:r>
                <a:r>
                  <a:rPr lang="es-MX" dirty="0" smtClean="0"/>
                  <a:t>*</a:t>
                </a:r>
                <a:r>
                  <a:rPr lang="es-MX" b="1" dirty="0" smtClean="0">
                    <a:solidFill>
                      <a:srgbClr val="00B0F0"/>
                    </a:solidFill>
                  </a:rPr>
                  <a:t>C </a:t>
                </a:r>
              </a:p>
              <a:p>
                <a:pPr marL="0" indent="0">
                  <a:buNone/>
                </a:pPr>
                <a:r>
                  <a:rPr lang="es-MX" b="1" dirty="0" smtClean="0">
                    <a:solidFill>
                      <a:srgbClr val="FFC000"/>
                    </a:solidFill>
                  </a:rPr>
                  <a:t>5) INVERSOS: </a:t>
                </a:r>
                <a:r>
                  <a:rPr lang="es-MX" dirty="0" smtClean="0"/>
                  <a:t>Todo real tiene un número con signo opuesto en la recta, inverso aditivo</a:t>
                </a:r>
                <a:r>
                  <a:rPr lang="es-MX" dirty="0" smtClean="0">
                    <a:sym typeface="Wingdings" panose="05000000000000000000" pitchFamily="2" charset="2"/>
                  </a:rPr>
                  <a:t>, </a:t>
                </a:r>
                <a:r>
                  <a:rPr lang="es-MX" dirty="0">
                    <a:sym typeface="Wingdings" panose="05000000000000000000" pitchFamily="2" charset="2"/>
                  </a:rPr>
                  <a:t>e inverso multiplicativo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s-MX" i="1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s-MX" i="1">
                            <a:latin typeface="Cambria Math"/>
                            <a:sym typeface="Wingdings" panose="05000000000000000000" pitchFamily="2" charset="2"/>
                          </a:rPr>
                          <m:t>𝑋</m:t>
                        </m:r>
                      </m:den>
                    </m:f>
                  </m:oMath>
                </a14:m>
                <a:r>
                  <a:rPr lang="es-MX" dirty="0">
                    <a:sym typeface="Wingdings" panose="05000000000000000000" pitchFamily="2" charset="2"/>
                  </a:rPr>
                  <a:t> , donde X ≠ 0, el numero debe neutralizar :</a:t>
                </a:r>
                <a:endParaRPr lang="es-MX" dirty="0" smtClean="0"/>
              </a:p>
              <a:p>
                <a:pPr marL="0" indent="0">
                  <a:buNone/>
                </a:pPr>
                <a:r>
                  <a:rPr lang="es-MX" dirty="0"/>
                  <a:t>	</a:t>
                </a:r>
                <a:r>
                  <a:rPr lang="es-MX" dirty="0" smtClean="0"/>
                  <a:t>A  +  (-A)  =  0       ,       </a:t>
                </a:r>
                <a:r>
                  <a:rPr lang="es-MX" dirty="0">
                    <a:sym typeface="Wingdings" panose="05000000000000000000" pitchFamily="2" charset="2"/>
                  </a:rPr>
                  <a:t>X*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s-MX" i="1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s-MX" i="1">
                            <a:latin typeface="Cambria Math"/>
                            <a:sym typeface="Wingdings" panose="05000000000000000000" pitchFamily="2" charset="2"/>
                          </a:rPr>
                          <m:t>𝑋</m:t>
                        </m:r>
                      </m:den>
                    </m:f>
                  </m:oMath>
                </a14:m>
                <a:r>
                  <a:rPr lang="es-MX" dirty="0">
                    <a:sym typeface="Wingdings" panose="05000000000000000000" pitchFamily="2" charset="2"/>
                  </a:rPr>
                  <a:t> = </a:t>
                </a:r>
                <a:r>
                  <a:rPr lang="es-MX" b="1" dirty="0">
                    <a:sym typeface="Wingdings" panose="05000000000000000000" pitchFamily="2" charset="2"/>
                  </a:rPr>
                  <a:t>1</a:t>
                </a:r>
                <a:endParaRPr lang="es-MX" dirty="0" smtClean="0"/>
              </a:p>
              <a:p>
                <a:pPr marL="0" indent="0">
                  <a:buNone/>
                </a:pPr>
                <a:r>
                  <a:rPr lang="es-MX" b="1" dirty="0" smtClean="0">
                    <a:solidFill>
                      <a:srgbClr val="FFC000"/>
                    </a:solidFill>
                  </a:rPr>
                  <a:t>6) NEUTRO: </a:t>
                </a:r>
                <a:r>
                  <a:rPr lang="es-MX" dirty="0" smtClean="0"/>
                  <a:t>Número que al operar no afecta al valor, para suma es 0 y para multiplicación es el 1:</a:t>
                </a:r>
              </a:p>
              <a:p>
                <a:pPr marL="0" indent="0">
                  <a:buNone/>
                </a:pPr>
                <a:r>
                  <a:rPr lang="es-MX" dirty="0" smtClean="0"/>
                  <a:t>	A   +   0  =  0  +  A   =   A     ,     A  *  1    =    1   *    A   =   A</a:t>
                </a:r>
              </a:p>
              <a:p>
                <a:pPr marL="0" indent="0">
                  <a:buNone/>
                </a:pPr>
                <a:endParaRPr lang="es-MX" b="1" dirty="0" smtClean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endParaRPr lang="es-MX" dirty="0" smtClean="0"/>
              </a:p>
              <a:p>
                <a:pPr marL="0" indent="0">
                  <a:buNone/>
                </a:pPr>
                <a:endParaRPr lang="es-MX" dirty="0" smtClean="0"/>
              </a:p>
              <a:p>
                <a:pPr marL="0" indent="0">
                  <a:buNone/>
                </a:pPr>
                <a:endParaRPr lang="es-MX" dirty="0" smtClean="0"/>
              </a:p>
              <a:p>
                <a:pPr marL="0" indent="0">
                  <a:buNone/>
                </a:pPr>
                <a:endParaRPr lang="es-MX" dirty="0" smtClean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79512" y="188640"/>
                <a:ext cx="8784976" cy="5904656"/>
              </a:xfrm>
              <a:blipFill rotWithShape="1">
                <a:blip r:embed="rId2"/>
                <a:stretch>
                  <a:fillRect l="-416" t="-826" r="-4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90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78098"/>
          </a:xfrm>
        </p:spPr>
        <p:txBody>
          <a:bodyPr/>
          <a:lstStyle/>
          <a:p>
            <a:pPr algn="ctr"/>
            <a:r>
              <a:rPr lang="es-MX" dirty="0" smtClean="0">
                <a:solidFill>
                  <a:srgbClr val="FFC000"/>
                </a:solidFill>
              </a:rPr>
              <a:t>Desigualdad</a:t>
            </a:r>
            <a:endParaRPr lang="es-MX" dirty="0">
              <a:solidFill>
                <a:srgbClr val="FFC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 smtClean="0"/>
              <a:t>Situación que no es igual, más valor para un lado.  </a:t>
            </a: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9" t="13858" r="13583" b="11875"/>
          <a:stretch/>
        </p:blipFill>
        <p:spPr>
          <a:xfrm>
            <a:off x="179512" y="2204864"/>
            <a:ext cx="993633" cy="1432847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1" t="4708" r="24334" b="3959"/>
          <a:stretch/>
        </p:blipFill>
        <p:spPr>
          <a:xfrm>
            <a:off x="1848128" y="2204864"/>
            <a:ext cx="993531" cy="143284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4208" y="2204864"/>
            <a:ext cx="2498170" cy="1432847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" t="14440" r="1898" b="11336"/>
          <a:stretch/>
        </p:blipFill>
        <p:spPr>
          <a:xfrm>
            <a:off x="3563888" y="2204864"/>
            <a:ext cx="2129455" cy="1432847"/>
          </a:xfrm>
          <a:prstGeom prst="rect">
            <a:avLst/>
          </a:prstGeom>
        </p:spPr>
      </p:pic>
      <p:sp>
        <p:nvSpPr>
          <p:cNvPr id="8" name="7 Rectángulo"/>
          <p:cNvSpPr/>
          <p:nvPr/>
        </p:nvSpPr>
        <p:spPr>
          <a:xfrm>
            <a:off x="5693342" y="2459622"/>
            <a:ext cx="75086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&lt;</a:t>
            </a:r>
            <a:endParaRPr lang="es-E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173145" y="2459622"/>
            <a:ext cx="67498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&gt;</a:t>
            </a:r>
            <a:endParaRPr lang="es-E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126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8854" y="177528"/>
            <a:ext cx="7924800" cy="515168"/>
          </a:xfrm>
        </p:spPr>
        <p:txBody>
          <a:bodyPr/>
          <a:lstStyle/>
          <a:p>
            <a:pPr algn="ctr"/>
            <a:r>
              <a:rPr lang="es-MX" dirty="0" smtClean="0">
                <a:solidFill>
                  <a:srgbClr val="FFC000"/>
                </a:solidFill>
              </a:rPr>
              <a:t>Propiedades de orden de los reales	</a:t>
            </a:r>
            <a:endParaRPr lang="es-MX" dirty="0">
              <a:solidFill>
                <a:srgbClr val="FFC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107504" y="1600200"/>
            <a:ext cx="8928992" cy="5069160"/>
          </a:xfrm>
        </p:spPr>
        <p:txBody>
          <a:bodyPr>
            <a:normAutofit/>
          </a:bodyPr>
          <a:lstStyle/>
          <a:p>
            <a:pPr>
              <a:buAutoNum type="arabicParenR"/>
            </a:pPr>
            <a:endParaRPr lang="es-MX" dirty="0" smtClean="0"/>
          </a:p>
          <a:p>
            <a:pPr>
              <a:buAutoNum type="arabicParenR"/>
            </a:pPr>
            <a:endParaRPr lang="es-MX" dirty="0" smtClean="0"/>
          </a:p>
          <a:p>
            <a:pPr>
              <a:buAutoNum type="arabicParenR"/>
            </a:pPr>
            <a:endParaRPr lang="es-MX" dirty="0"/>
          </a:p>
          <a:p>
            <a:pPr>
              <a:buAutoNum type="arabicParenR"/>
            </a:pPr>
            <a:endParaRPr lang="es-MX" dirty="0" smtClean="0"/>
          </a:p>
          <a:p>
            <a:pPr>
              <a:buAutoNum type="arabicParenR"/>
            </a:pPr>
            <a:r>
              <a:rPr lang="es-MX" b="1" dirty="0" smtClean="0">
                <a:solidFill>
                  <a:srgbClr val="FFC000"/>
                </a:solidFill>
              </a:rPr>
              <a:t>TRICOTOMÍA</a:t>
            </a:r>
            <a:r>
              <a:rPr lang="es-MX" dirty="0" smtClean="0"/>
              <a:t>: Al comparar 2 números (A &amp; B) hay solo 3 escenarios, y al cumplirse 1, los 2 restantes no se cumplirán; Son el mismo numero,  A  está a la izquierda de B (A es menor que B) o  A está a la derecha de B</a:t>
            </a:r>
            <a:r>
              <a:rPr lang="es-MX" dirty="0"/>
              <a:t> </a:t>
            </a:r>
            <a:r>
              <a:rPr lang="es-MX" dirty="0" smtClean="0"/>
              <a:t>(A es mayor que B)      </a:t>
            </a:r>
            <a:r>
              <a:rPr lang="es-MX" dirty="0" smtClean="0">
                <a:sym typeface="Wingdings" panose="05000000000000000000" pitchFamily="2" charset="2"/>
              </a:rPr>
              <a:t></a:t>
            </a:r>
            <a:r>
              <a:rPr lang="es-MX" dirty="0" smtClean="0"/>
              <a:t>   A = B    ,    A&lt;B    o    A&gt;B </a:t>
            </a:r>
          </a:p>
          <a:p>
            <a:pPr>
              <a:buAutoNum type="arabicParenR"/>
            </a:pPr>
            <a:r>
              <a:rPr lang="es-MX" b="1" dirty="0" smtClean="0">
                <a:solidFill>
                  <a:srgbClr val="FFC000"/>
                </a:solidFill>
              </a:rPr>
              <a:t>MONOTONÍA </a:t>
            </a:r>
            <a:r>
              <a:rPr lang="es-MX" b="1" i="1" u="sng" dirty="0" smtClean="0">
                <a:solidFill>
                  <a:srgbClr val="FFC000"/>
                </a:solidFill>
              </a:rPr>
              <a:t>EN SUMA</a:t>
            </a:r>
            <a:r>
              <a:rPr lang="es-MX" b="1" dirty="0" smtClean="0">
                <a:solidFill>
                  <a:srgbClr val="FFC000"/>
                </a:solidFill>
              </a:rPr>
              <a:t>: </a:t>
            </a:r>
            <a:r>
              <a:rPr lang="es-MX" dirty="0" smtClean="0"/>
              <a:t>Teniendo una desigualdad, si se suma el mismo VALOR a ambos lados de la balanza la desigualdad se mantendrá:    A &lt; B     equivale a      A+C &lt; B+C se mantiene situación.</a:t>
            </a:r>
          </a:p>
          <a:p>
            <a:pPr>
              <a:buAutoNum type="arabicParenR"/>
            </a:pPr>
            <a:r>
              <a:rPr lang="es-MX" b="1" dirty="0" smtClean="0">
                <a:solidFill>
                  <a:srgbClr val="FFC000"/>
                </a:solidFill>
              </a:rPr>
              <a:t>MONOTONÍA </a:t>
            </a:r>
            <a:r>
              <a:rPr lang="es-MX" b="1" i="1" u="sng" dirty="0" smtClean="0">
                <a:solidFill>
                  <a:srgbClr val="FFC000"/>
                </a:solidFill>
              </a:rPr>
              <a:t>EN PRODUCTO</a:t>
            </a:r>
            <a:r>
              <a:rPr lang="es-MX" dirty="0" smtClean="0"/>
              <a:t>: Teniendo una desigualdad, al multiplicar por un positivo la desigualdad se mantendrá:   A &lt; B    equivale a </a:t>
            </a:r>
            <a:r>
              <a:rPr lang="es-MX" dirty="0"/>
              <a:t> </a:t>
            </a:r>
            <a:r>
              <a:rPr lang="es-MX" dirty="0" smtClean="0"/>
              <a:t>    AC &lt; BC si se opera por un negativo la desigualdad no se mantendrá, será una desigualdad diferente.</a:t>
            </a:r>
          </a:p>
          <a:p>
            <a:pPr>
              <a:buAutoNum type="arabicParenR"/>
            </a:pPr>
            <a:r>
              <a:rPr lang="es-MX" b="1" dirty="0" smtClean="0">
                <a:solidFill>
                  <a:srgbClr val="FFC000"/>
                </a:solidFill>
              </a:rPr>
              <a:t>TRANSITIVIDAD</a:t>
            </a:r>
            <a:r>
              <a:rPr lang="es-MX" dirty="0" smtClean="0"/>
              <a:t>: Asociación lógica: A&lt;B   &amp;  B&lt;C  entonces  A&lt;B&lt;C por lo tanto A&lt;C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42" y="805880"/>
            <a:ext cx="8221223" cy="2335088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2495842" y="2491039"/>
            <a:ext cx="44153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</a:t>
            </a:r>
            <a:endParaRPr lang="es-MX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317540" y="2491039"/>
            <a:ext cx="48763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C</a:t>
            </a:r>
            <a:endParaRPr lang="es-ES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963130" y="2491039"/>
            <a:ext cx="48763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</a:t>
            </a:r>
            <a:endParaRPr lang="es-ES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8 Flecha abajo"/>
          <p:cNvSpPr/>
          <p:nvPr/>
        </p:nvSpPr>
        <p:spPr>
          <a:xfrm>
            <a:off x="2661417" y="1973422"/>
            <a:ext cx="110384" cy="663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Flecha abajo"/>
          <p:cNvSpPr/>
          <p:nvPr/>
        </p:nvSpPr>
        <p:spPr>
          <a:xfrm>
            <a:off x="5151754" y="1973424"/>
            <a:ext cx="110384" cy="663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Flecha abajo"/>
          <p:cNvSpPr/>
          <p:nvPr/>
        </p:nvSpPr>
        <p:spPr>
          <a:xfrm>
            <a:off x="6506165" y="1973424"/>
            <a:ext cx="110384" cy="663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223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994122"/>
          </a:xfrm>
        </p:spPr>
        <p:txBody>
          <a:bodyPr/>
          <a:lstStyle/>
          <a:p>
            <a:pPr algn="ctr"/>
            <a:r>
              <a:rPr lang="es-MX" dirty="0" smtClean="0">
                <a:solidFill>
                  <a:srgbClr val="FFC000"/>
                </a:solidFill>
              </a:rPr>
              <a:t>Símbolos</a:t>
            </a:r>
            <a:endParaRPr lang="es-MX" dirty="0">
              <a:solidFill>
                <a:srgbClr val="FFC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 smtClean="0"/>
              <a:t>Para comparar desigualdades se usan los siguientes símbolos: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Estrictamente menor    </a:t>
            </a:r>
            <a:r>
              <a:rPr lang="es-MX" sz="2000" b="1" dirty="0" smtClean="0">
                <a:solidFill>
                  <a:srgbClr val="FFFF00"/>
                </a:solidFill>
              </a:rPr>
              <a:t>&lt;</a:t>
            </a:r>
          </a:p>
          <a:p>
            <a:pPr marL="0" indent="0">
              <a:buNone/>
            </a:pPr>
            <a:r>
              <a:rPr lang="es-MX" dirty="0" smtClean="0"/>
              <a:t>                                                 </a:t>
            </a:r>
            <a:r>
              <a:rPr lang="es-MX" dirty="0"/>
              <a:t>Generan intervalos abiertos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Estrictamente mayor    </a:t>
            </a:r>
            <a:r>
              <a:rPr lang="es-MX" sz="2000" b="1" dirty="0" smtClean="0">
                <a:solidFill>
                  <a:srgbClr val="FFFF00"/>
                </a:solidFill>
              </a:rPr>
              <a:t>&gt;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Menor o igual que   </a:t>
            </a:r>
            <a:r>
              <a:rPr lang="es-MX" sz="2000" b="1" dirty="0" smtClean="0">
                <a:solidFill>
                  <a:srgbClr val="FFFF00"/>
                </a:solidFill>
              </a:rPr>
              <a:t>≤</a:t>
            </a:r>
          </a:p>
          <a:p>
            <a:pPr marL="0" indent="0">
              <a:buNone/>
            </a:pPr>
            <a:r>
              <a:rPr lang="es-MX" dirty="0" smtClean="0"/>
              <a:t>                                                Uno genera un intervalo </a:t>
            </a:r>
            <a:r>
              <a:rPr lang="es-MX" dirty="0" err="1" smtClean="0"/>
              <a:t>semiabieto</a:t>
            </a:r>
            <a:r>
              <a:rPr lang="es-MX" dirty="0" smtClean="0"/>
              <a:t> o </a:t>
            </a:r>
            <a:r>
              <a:rPr lang="es-MX" dirty="0" err="1" smtClean="0"/>
              <a:t>semicerrado</a:t>
            </a:r>
            <a:r>
              <a:rPr lang="es-MX" dirty="0" smtClean="0"/>
              <a:t> 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                                             2 en una desigualdad generan un intervalo cerrado </a:t>
            </a:r>
          </a:p>
          <a:p>
            <a:pPr marL="0" indent="0">
              <a:buNone/>
            </a:pPr>
            <a:r>
              <a:rPr lang="es-MX" dirty="0" smtClean="0"/>
              <a:t>Mayor o igual que  </a:t>
            </a:r>
            <a:r>
              <a:rPr lang="es-MX" sz="1800" b="1" dirty="0" smtClean="0"/>
              <a:t> </a:t>
            </a:r>
            <a:r>
              <a:rPr lang="es-MX" sz="2000" b="1" dirty="0" smtClean="0">
                <a:solidFill>
                  <a:srgbClr val="FFFF00"/>
                </a:solidFill>
              </a:rPr>
              <a:t>≥</a:t>
            </a:r>
            <a:endParaRPr lang="es-MX" sz="2000" b="1" dirty="0">
              <a:solidFill>
                <a:srgbClr val="FFFF00"/>
              </a:solidFill>
            </a:endParaRPr>
          </a:p>
        </p:txBody>
      </p:sp>
      <p:sp>
        <p:nvSpPr>
          <p:cNvPr id="4" name="3 Cerrar llave"/>
          <p:cNvSpPr/>
          <p:nvPr/>
        </p:nvSpPr>
        <p:spPr>
          <a:xfrm>
            <a:off x="2699792" y="2276872"/>
            <a:ext cx="468052" cy="1440160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b="1" dirty="0">
              <a:solidFill>
                <a:srgbClr val="FFC000"/>
              </a:solidFill>
            </a:endParaRPr>
          </a:p>
        </p:txBody>
      </p:sp>
      <p:sp>
        <p:nvSpPr>
          <p:cNvPr id="5" name="4 Cerrar llave"/>
          <p:cNvSpPr/>
          <p:nvPr/>
        </p:nvSpPr>
        <p:spPr>
          <a:xfrm>
            <a:off x="2375756" y="4005064"/>
            <a:ext cx="648072" cy="1728192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154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5110"/>
            <a:ext cx="7924800" cy="687586"/>
          </a:xfrm>
        </p:spPr>
        <p:txBody>
          <a:bodyPr/>
          <a:lstStyle/>
          <a:p>
            <a:pPr algn="ctr"/>
            <a:r>
              <a:rPr lang="es-MX" dirty="0" smtClean="0">
                <a:solidFill>
                  <a:srgbClr val="FFC000"/>
                </a:solidFill>
              </a:rPr>
              <a:t>intervalo</a:t>
            </a:r>
            <a:endParaRPr lang="es-MX" dirty="0">
              <a:solidFill>
                <a:srgbClr val="FFC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179512" y="548680"/>
            <a:ext cx="8856984" cy="5616624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Basado en la recta numérica, es un conjunto de números que cumplen con lo que plantea expresión.  </a:t>
            </a:r>
          </a:p>
          <a:p>
            <a:pPr>
              <a:buAutoNum type="arabicParenR"/>
            </a:pPr>
            <a:r>
              <a:rPr lang="es-MX" dirty="0" smtClean="0"/>
              <a:t>Intervalo abierto (  &lt;  ,  &gt;  ) No llega o no incluye el valor.</a:t>
            </a:r>
          </a:p>
          <a:p>
            <a:pPr>
              <a:buAutoNum type="arabicParenR"/>
            </a:pPr>
            <a:endParaRPr lang="es-MX" dirty="0"/>
          </a:p>
          <a:p>
            <a:pPr>
              <a:buAutoNum type="arabicParenR"/>
            </a:pPr>
            <a:endParaRPr lang="es-MX" dirty="0" smtClean="0"/>
          </a:p>
          <a:p>
            <a:pPr>
              <a:buAutoNum type="arabicParenR"/>
            </a:pPr>
            <a:endParaRPr lang="es-MX" dirty="0" smtClean="0"/>
          </a:p>
          <a:p>
            <a:pPr>
              <a:buAutoNum type="arabicParenR"/>
            </a:pPr>
            <a:endParaRPr lang="es-MX" dirty="0" smtClean="0"/>
          </a:p>
          <a:p>
            <a:pPr>
              <a:buAutoNum type="arabicParenR"/>
            </a:pPr>
            <a:r>
              <a:rPr lang="es-MX" dirty="0" smtClean="0"/>
              <a:t>Intervalo cerrado ( ≥  ,  ≤ ) Incluye 2 de estos símbolos.</a:t>
            </a:r>
            <a:endParaRPr lang="es-MX" dirty="0"/>
          </a:p>
          <a:p>
            <a:pPr>
              <a:buAutoNum type="arabicParenR"/>
            </a:pPr>
            <a:endParaRPr lang="es-MX" dirty="0" smtClean="0"/>
          </a:p>
          <a:p>
            <a:pPr>
              <a:buAutoNum type="arabicParenR"/>
            </a:pPr>
            <a:endParaRPr lang="es-MX" dirty="0" smtClean="0"/>
          </a:p>
          <a:p>
            <a:pPr>
              <a:buAutoNum type="arabicParenR"/>
            </a:pPr>
            <a:endParaRPr lang="es-MX" dirty="0" smtClean="0"/>
          </a:p>
          <a:p>
            <a:pPr>
              <a:buAutoNum type="arabicParenR"/>
            </a:pPr>
            <a:endParaRPr lang="es-MX" dirty="0" smtClean="0"/>
          </a:p>
          <a:p>
            <a:pPr>
              <a:buAutoNum type="arabicParenR"/>
            </a:pPr>
            <a:r>
              <a:rPr lang="es-MX" dirty="0" smtClean="0"/>
              <a:t>Intervalo </a:t>
            </a:r>
            <a:r>
              <a:rPr lang="es-MX" dirty="0" err="1" smtClean="0"/>
              <a:t>semicerrado</a:t>
            </a:r>
            <a:r>
              <a:rPr lang="es-MX" dirty="0" smtClean="0"/>
              <a:t> o </a:t>
            </a:r>
            <a:r>
              <a:rPr lang="es-MX" dirty="0" err="1" smtClean="0"/>
              <a:t>semiabierto</a:t>
            </a:r>
            <a:r>
              <a:rPr lang="es-MX" dirty="0"/>
              <a:t> ( ≥  ,  </a:t>
            </a:r>
            <a:r>
              <a:rPr lang="es-MX" dirty="0" smtClean="0"/>
              <a:t>≤ </a:t>
            </a:r>
            <a:r>
              <a:rPr lang="es-MX" dirty="0"/>
              <a:t>) </a:t>
            </a:r>
            <a:r>
              <a:rPr lang="es-MX" dirty="0" smtClean="0"/>
              <a:t>Incluye Uno de estos símbolos.</a:t>
            </a:r>
          </a:p>
          <a:p>
            <a:pPr>
              <a:buAutoNum type="arabicParenR"/>
            </a:pP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31" y="5229200"/>
            <a:ext cx="6992937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30" y="1268760"/>
            <a:ext cx="699293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3284984"/>
            <a:ext cx="77819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544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e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44657</TotalTime>
  <Words>1405</Words>
  <Application>Microsoft Office PowerPoint</Application>
  <PresentationFormat>Presentación en pantalla (4:3)</PresentationFormat>
  <Paragraphs>132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Horizonte</vt:lpstr>
      <vt:lpstr>Cálculo</vt:lpstr>
      <vt:lpstr>Introducción</vt:lpstr>
      <vt:lpstr>Presentación de PowerPoint</vt:lpstr>
      <vt:lpstr>Propiedades de los reales</vt:lpstr>
      <vt:lpstr>Presentación de PowerPoint</vt:lpstr>
      <vt:lpstr>Desigualdad</vt:lpstr>
      <vt:lpstr>Propiedades de orden de los reales </vt:lpstr>
      <vt:lpstr>Símbolos</vt:lpstr>
      <vt:lpstr>intervalo</vt:lpstr>
      <vt:lpstr>Función</vt:lpstr>
      <vt:lpstr>Conceptos relacionados a función</vt:lpstr>
      <vt:lpstr>Ejemplo</vt:lpstr>
      <vt:lpstr>Análisis previo </vt:lpstr>
      <vt:lpstr>reglas para Saber Los valores posibles de ‘x’</vt:lpstr>
      <vt:lpstr>Presentación de PowerPoint</vt:lpstr>
      <vt:lpstr>Grafica de una función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Personal</dc:creator>
  <cp:lastModifiedBy>Personal</cp:lastModifiedBy>
  <cp:revision>80</cp:revision>
  <dcterms:created xsi:type="dcterms:W3CDTF">2020-08-12T17:11:23Z</dcterms:created>
  <dcterms:modified xsi:type="dcterms:W3CDTF">2020-11-15T05:57:34Z</dcterms:modified>
</cp:coreProperties>
</file>