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6" r:id="rId5"/>
  </p:sldMasterIdLst>
  <p:notesMasterIdLst>
    <p:notesMasterId r:id="rId64"/>
  </p:notesMasterIdLst>
  <p:sldIdLst>
    <p:sldId id="256" r:id="rId6"/>
    <p:sldId id="257" r:id="rId7"/>
    <p:sldId id="262" r:id="rId8"/>
    <p:sldId id="323" r:id="rId9"/>
    <p:sldId id="326" r:id="rId10"/>
    <p:sldId id="324" r:id="rId11"/>
    <p:sldId id="340" r:id="rId12"/>
    <p:sldId id="261" r:id="rId13"/>
    <p:sldId id="327" r:id="rId14"/>
    <p:sldId id="328" r:id="rId15"/>
    <p:sldId id="260" r:id="rId16"/>
    <p:sldId id="342" r:id="rId17"/>
    <p:sldId id="259" r:id="rId18"/>
    <p:sldId id="331" r:id="rId19"/>
    <p:sldId id="258" r:id="rId20"/>
    <p:sldId id="343" r:id="rId21"/>
    <p:sldId id="264" r:id="rId22"/>
    <p:sldId id="265" r:id="rId23"/>
    <p:sldId id="333" r:id="rId24"/>
    <p:sldId id="266" r:id="rId25"/>
    <p:sldId id="336" r:id="rId26"/>
    <p:sldId id="334" r:id="rId27"/>
    <p:sldId id="267" r:id="rId28"/>
    <p:sldId id="344" r:id="rId29"/>
    <p:sldId id="338" r:id="rId30"/>
    <p:sldId id="339" r:id="rId31"/>
    <p:sldId id="268" r:id="rId32"/>
    <p:sldId id="345" r:id="rId33"/>
    <p:sldId id="269" r:id="rId34"/>
    <p:sldId id="316" r:id="rId35"/>
    <p:sldId id="300" r:id="rId36"/>
    <p:sldId id="313" r:id="rId37"/>
    <p:sldId id="270" r:id="rId38"/>
    <p:sldId id="308" r:id="rId39"/>
    <p:sldId id="309" r:id="rId40"/>
    <p:sldId id="310" r:id="rId41"/>
    <p:sldId id="306" r:id="rId42"/>
    <p:sldId id="315" r:id="rId43"/>
    <p:sldId id="314" r:id="rId44"/>
    <p:sldId id="272" r:id="rId45"/>
    <p:sldId id="317" r:id="rId46"/>
    <p:sldId id="307" r:id="rId47"/>
    <p:sldId id="318" r:id="rId48"/>
    <p:sldId id="319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320" r:id="rId57"/>
    <p:sldId id="280" r:id="rId58"/>
    <p:sldId id="281" r:id="rId59"/>
    <p:sldId id="322" r:id="rId60"/>
    <p:sldId id="282" r:id="rId61"/>
    <p:sldId id="301" r:id="rId62"/>
    <p:sldId id="302" r:id="rId6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8" autoAdjust="0"/>
    <p:restoredTop sz="94660"/>
  </p:normalViewPr>
  <p:slideViewPr>
    <p:cSldViewPr>
      <p:cViewPr>
        <p:scale>
          <a:sx n="50" d="100"/>
          <a:sy n="50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A829-1BD0-44C1-9EDB-401CB92FB657}" type="datetimeFigureOut">
              <a:rPr lang="es-MX" smtClean="0"/>
              <a:pPr/>
              <a:t>13/02/2021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C2F20-C4DB-4BDA-BA30-6DC7E918BEC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66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C2F20-C4DB-4BDA-BA30-6DC7E918BEC8}" type="slidenum">
              <a:rPr lang="es-MX" smtClean="0"/>
              <a:pPr/>
              <a:t>48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6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30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F18-C01C-4582-B632-FAC355D4621A}" type="datetimeFigureOut">
              <a:rPr lang="es-AR" smtClean="0"/>
              <a:pPr/>
              <a:t>13/02/2021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40A-9624-41E3-B8B7-86EA294E70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5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3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9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5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FD97C44-E188-4E34-A683-342F31A604F8}" type="datetimeFigureOut">
              <a:rPr lang="es-MX" smtClean="0">
                <a:solidFill>
                  <a:srgbClr val="FFFFFF"/>
                </a:solidFill>
              </a:rPr>
              <a:pPr/>
              <a:t>13/02/2021</a:t>
            </a:fld>
            <a:endParaRPr lang="es-MX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C48B697-322D-44D0-9416-BC3BC7D8956A}" type="slidenum">
              <a:rPr lang="es-MX" smtClean="0">
                <a:solidFill>
                  <a:srgbClr val="FFFFFF"/>
                </a:solidFill>
              </a:rPr>
              <a:pPr/>
              <a:t>‹Nº›</a:t>
            </a:fld>
            <a:endParaRPr lang="es-MX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jorgess081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jorgess081@gmai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jjorgess081@g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jjorgess081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jjorgess081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jorgess081@gmail.co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jorgess081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99288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>
                <a:solidFill>
                  <a:srgbClr val="FFFF00"/>
                </a:solidFill>
              </a:rPr>
              <a:t/>
            </a:r>
            <a:br>
              <a:rPr lang="es-MX" dirty="0" smtClean="0">
                <a:solidFill>
                  <a:srgbClr val="FFFF00"/>
                </a:solidFill>
              </a:rPr>
            </a:br>
            <a:r>
              <a:rPr lang="es-MX" dirty="0">
                <a:solidFill>
                  <a:srgbClr val="FFFF00"/>
                </a:solidFill>
              </a:rPr>
              <a:t/>
            </a:r>
            <a:br>
              <a:rPr lang="es-MX" dirty="0">
                <a:solidFill>
                  <a:srgbClr val="FFFF00"/>
                </a:solidFill>
              </a:rPr>
            </a:br>
            <a:r>
              <a:rPr lang="es-MX" dirty="0" smtClean="0">
                <a:solidFill>
                  <a:srgbClr val="FFFF00"/>
                </a:solidFill>
              </a:rPr>
              <a:t>Diseño </a:t>
            </a:r>
            <a:r>
              <a:rPr lang="es-MX" dirty="0">
                <a:solidFill>
                  <a:srgbClr val="FFFF00"/>
                </a:solidFill>
              </a:rPr>
              <a:t>de Base de Datos</a:t>
            </a:r>
            <a:br>
              <a:rPr lang="es-MX" dirty="0">
                <a:solidFill>
                  <a:srgbClr val="FFFF00"/>
                </a:solidFill>
              </a:rPr>
            </a:br>
            <a:endParaRPr lang="es-AR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endParaRPr lang="es-ES" dirty="0"/>
          </a:p>
          <a:p>
            <a:pPr algn="l"/>
            <a:r>
              <a:rPr lang="es-ES" dirty="0"/>
              <a:t>  </a:t>
            </a:r>
            <a:endParaRPr lang="es-AR" dirty="0"/>
          </a:p>
          <a:p>
            <a:pPr algn="l"/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Independencia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Datos.</a:t>
            </a:r>
          </a:p>
          <a:p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Diccionario de 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AR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</a:p>
          <a:p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Diccionario de F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ormas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s-E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QUERYs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A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Soporte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de lenguajes.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Programas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de utilería.</a:t>
            </a:r>
            <a:r>
              <a:rPr lang="es-AR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endParaRPr lang="es-A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Seguridad.</a:t>
            </a:r>
            <a:r>
              <a:rPr lang="es-A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</a:p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Afinación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de DBMS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Capacidad de reinicio.</a:t>
            </a:r>
            <a:r>
              <a:rPr lang="es-A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</a:t>
            </a:r>
          </a:p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Generador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de reportes.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48072"/>
          </a:xfrm>
        </p:spPr>
        <p:txBody>
          <a:bodyPr>
            <a:normAutofit/>
          </a:bodyPr>
          <a:lstStyle/>
          <a:p>
            <a:pPr algn="ctr"/>
            <a:r>
              <a:rPr lang="es-MX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DBMS DEBE </a:t>
            </a:r>
            <a:r>
              <a:rPr lang="es-MX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INCORPORAR</a:t>
            </a:r>
            <a:endParaRPr lang="es-MX" sz="3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2735"/>
            <a:ext cx="8712968" cy="4176465"/>
          </a:xfrm>
        </p:spPr>
        <p:txBody>
          <a:bodyPr>
            <a:normAutofit/>
          </a:bodyPr>
          <a:lstStyle/>
          <a:p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Definir </a:t>
            </a:r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estructuras de la base de datos.</a:t>
            </a:r>
            <a:endParaRPr lang="es-A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Enlace con los usuarios.</a:t>
            </a:r>
            <a:endParaRPr lang="es-A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Definir seguridad e integridad.</a:t>
            </a:r>
            <a:endParaRPr lang="es-A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Estrategias de respaldo y recuperación.</a:t>
            </a:r>
            <a:endParaRPr lang="es-A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Monitoreo del rendimiento.</a:t>
            </a:r>
            <a:endParaRPr lang="es-A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Uso de rutinas de LOAD y UNLOAD.</a:t>
            </a:r>
            <a:endParaRPr lang="es-A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Manejo de diccionario de datos.</a:t>
            </a:r>
            <a:endParaRPr lang="es-A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82" y="4437112"/>
            <a:ext cx="5514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180" y="260648"/>
            <a:ext cx="8858299" cy="780696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FUNCIONES DE DATA BASE ADMINISTRATOR (DBA)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84976" cy="6192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 con lo que requieres para cotizar costo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jjorgess081@gmail.com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CLABE interbancaria 1271 8001 341 4812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just">
              <a:buFont typeface="Arial" charset="0"/>
              <a:buChar char="•"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dependiendo de complejidad y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extensión.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escritorio, Aplicaciones Web, Sitios Web (da a conocer tu negocio), Bases de datos a la medida de tu negocio</a:t>
            </a: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548680"/>
            <a:ext cx="8640960" cy="60486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MX" sz="3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3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DICCIONARIO DE DATOS</a:t>
            </a:r>
            <a:endParaRPr lang="es-AR" sz="3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dirty="0"/>
              <a:t> </a:t>
            </a:r>
            <a:endParaRPr lang="es-AR" dirty="0"/>
          </a:p>
          <a:p>
            <a:pPr marL="0" indent="0" algn="just">
              <a:buNone/>
            </a:pPr>
            <a:r>
              <a:rPr lang="es-ES" sz="2300" dirty="0"/>
              <a:t>Es una Base de Datos sobre los Metadatos, que sirve como herramienta de documentación, una librería central donde se definen las características y datos relevantes de los data ítems.</a:t>
            </a:r>
            <a:endParaRPr lang="es-MX" sz="2300" dirty="0"/>
          </a:p>
          <a:p>
            <a:pPr algn="just">
              <a:buNone/>
            </a:pPr>
            <a:r>
              <a:rPr lang="es-ES" sz="29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lang="es-AR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MX" sz="2300" dirty="0">
                <a:latin typeface="Consolas" panose="020B0609020204030204" pitchFamily="49" charset="0"/>
                <a:cs typeface="Consolas" panose="020B0609020204030204" pitchFamily="49" charset="0"/>
              </a:rPr>
              <a:t>Al introducir nuevos datos a las </a:t>
            </a:r>
            <a:r>
              <a:rPr lang="es-MX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aplicaciones</a:t>
            </a:r>
            <a:r>
              <a:rPr lang="es-MX" sz="2300" dirty="0">
                <a:latin typeface="Consolas" panose="020B0609020204030204" pitchFamily="49" charset="0"/>
                <a:cs typeface="Consolas" panose="020B0609020204030204" pitchFamily="49" charset="0"/>
              </a:rPr>
              <a:t>, nos permite determinar el impacto de los cambios. </a:t>
            </a:r>
            <a:endParaRPr lang="es-MX" sz="2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MX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Provee </a:t>
            </a:r>
            <a:r>
              <a:rPr lang="es-ES" sz="2300" dirty="0">
                <a:latin typeface="Consolas" panose="020B0609020204030204" pitchFamily="49" charset="0"/>
                <a:cs typeface="Consolas" panose="020B0609020204030204" pitchFamily="49" charset="0"/>
              </a:rPr>
              <a:t>lenguaje fuente para el DBMS y las aplicaciones.</a:t>
            </a:r>
            <a:endParaRPr lang="es-AR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None/>
            </a:pPr>
            <a:r>
              <a:rPr lang="es-ES" sz="2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s-AR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544616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Campos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Entidades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Sinónimos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Referencias Cruzadas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Tipo</a:t>
            </a:r>
          </a:p>
          <a:p>
            <a:pPr algn="just"/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Índices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Procedimientos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Usuarios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Permisos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Cardinalidad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rmAutofit/>
          </a:bodyPr>
          <a:lstStyle/>
          <a:p>
            <a:pPr algn="ctr"/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ÍTEMS</a:t>
            </a:r>
            <a:endParaRPr lang="es-MX" sz="3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8072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 DE DICCIONARIO DE DATOS</a:t>
            </a:r>
            <a:endParaRPr lang="es-AR" sz="3000" b="1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None/>
            </a:pPr>
            <a:endParaRPr lang="es-AR" sz="2000" dirty="0"/>
          </a:p>
          <a:p>
            <a:pPr lvl="0" algn="just">
              <a:buNone/>
            </a:pPr>
            <a:r>
              <a:rPr lang="es-ES" sz="27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Desarrollado y distribuido por el vendedor del DBMS</a:t>
            </a: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Mayor control sobre los Datos y reforzamiento de </a:t>
            </a: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los estándares</a:t>
            </a: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Los cambios a la base se reflejan automáticamente en el Diccionario de Datos.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None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None/>
            </a:pPr>
            <a:r>
              <a:rPr lang="es-ES" sz="27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Externo (stand </a:t>
            </a:r>
            <a:r>
              <a:rPr lang="es-ES" sz="2700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alone</a:t>
            </a:r>
            <a:r>
              <a:rPr lang="es-ES" sz="27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s-AR" sz="27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No obliga al uso de un DBMS en particular.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Permite una documentación Gradual.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Requiere de un proceso para su Actualización.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s-A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84976" cy="6192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 con lo que requieres para cotizar costo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jjorgess081@gmail.com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CLABE interbancaria 1271 8001 341 4812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just">
              <a:buFont typeface="Arial" charset="0"/>
              <a:buChar char="•"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dependiendo de complejidad y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extensión.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escritorio, Aplicaciones Web, Sitios Web (da a conocer tu negocio), Bases de datos a la medida de tu negocio</a:t>
            </a: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1703" y="188640"/>
            <a:ext cx="8754697" cy="26642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3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ABSTRACCION DE LA INFORMACION</a:t>
            </a:r>
            <a:endParaRPr lang="es-AR" sz="3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La arquitectura de 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la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BD, determina 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la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capacidad para satisfacer las necesidades del usuario en forma 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fiable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y eficiente.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8850188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3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ESQUEMA </a:t>
            </a: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CONCEPTUAL</a:t>
            </a:r>
            <a:endParaRPr lang="es-AR" sz="3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sz="2700" b="1" dirty="0">
                <a:latin typeface="Consolas" panose="020B0609020204030204" pitchFamily="49" charset="0"/>
                <a:cs typeface="Consolas" panose="020B0609020204030204" pitchFamily="49" charset="0"/>
              </a:rPr>
              <a:t>Contenido: </a:t>
            </a:r>
            <a:endParaRPr lang="es-ES" sz="27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Tablas</a:t>
            </a:r>
          </a:p>
          <a:p>
            <a:pPr marL="0" lvl="0" indent="0">
              <a:buNone/>
            </a:pP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Relaciones </a:t>
            </a:r>
            <a:endParaRPr lang="es-ES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Restricción de uso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dirty="0"/>
              <a:t>  </a:t>
            </a:r>
            <a:endParaRPr lang="es-AR" dirty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256584"/>
          </a:xfrm>
        </p:spPr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es-MX" sz="2700" b="1" dirty="0">
                <a:latin typeface="Consolas" panose="020B0609020204030204" pitchFamily="49" charset="0"/>
                <a:cs typeface="Consolas" panose="020B0609020204030204" pitchFamily="49" charset="0"/>
              </a:rPr>
              <a:t>Objetivo</a:t>
            </a:r>
            <a:r>
              <a:rPr lang="es-MX" sz="2700" dirty="0">
                <a:latin typeface="Consolas" panose="020B0609020204030204" pitchFamily="49" charset="0"/>
                <a:cs typeface="Consolas" panose="020B0609020204030204" pitchFamily="49" charset="0"/>
              </a:rPr>
              <a:t>: optimizar el tiempo de ejecución, espacio de almacenamiento, caminos de acceso, manejo de buffers</a:t>
            </a:r>
            <a:r>
              <a:rPr lang="es-MX" sz="2700" dirty="0" smtClean="0"/>
              <a:t>.</a:t>
            </a:r>
          </a:p>
          <a:p>
            <a:endParaRPr lang="es-MX" sz="2700" dirty="0"/>
          </a:p>
          <a:p>
            <a:pPr>
              <a:buNone/>
            </a:pPr>
            <a:r>
              <a:rPr lang="es-ES" sz="2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Contenido</a:t>
            </a:r>
            <a:r>
              <a:rPr lang="es-ES" sz="27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Reparto de almacenamiento para datos e índices. 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Control de redundancia</a:t>
            </a: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s-ES" sz="2700" b="1" dirty="0">
                <a:latin typeface="Consolas" panose="020B0609020204030204" pitchFamily="49" charset="0"/>
                <a:cs typeface="Consolas" panose="020B0609020204030204" pitchFamily="49" charset="0"/>
              </a:rPr>
              <a:t>Caminos de </a:t>
            </a:r>
            <a:r>
              <a:rPr lang="es-ES" sz="2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acceso:</a:t>
            </a:r>
            <a:endParaRPr lang="es-AR" sz="27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Llaves </a:t>
            </a: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primarias y secundarias.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Compresión de datos.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Encriptación de datos.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76064"/>
          </a:xfrm>
        </p:spPr>
        <p:txBody>
          <a:bodyPr>
            <a:normAutofit/>
          </a:bodyPr>
          <a:lstStyle/>
          <a:p>
            <a:pPr algn="ctr"/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ESQUEMA INTERNO</a:t>
            </a:r>
            <a:endParaRPr lang="es-MX" sz="3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60486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ES" sz="3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SISTEMA </a:t>
            </a:r>
            <a:r>
              <a:rPr lang="es-ES" sz="3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INFORMACION</a:t>
            </a:r>
            <a:endParaRPr lang="es-AR" sz="3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Hardware que realiza operaciones de procesamiento de datos usando un Software, ese SW es un grupo de programas, a su vez un grupo con instrucciones para procesar los datos de cada transacción y 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obtener 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información; y otro grupo que administrara la información producida en un ‘almacén de datos’.</a:t>
            </a:r>
          </a:p>
          <a:p>
            <a:pPr marL="0" indent="0" algn="just">
              <a:buNone/>
            </a:pPr>
            <a:endParaRPr lang="es-A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Por lo tanto:</a:t>
            </a:r>
            <a:endParaRPr lang="es-A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E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Sist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d Información -&gt; HW + SW(App + DBMS ) = 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nformación disponible en cualquier momento.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s-E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just">
              <a:buNone/>
            </a:pPr>
            <a:r>
              <a:rPr lang="es-E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Para:</a:t>
            </a:r>
            <a:endParaRPr lang="es-E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300" dirty="0">
                <a:latin typeface="Consolas" panose="020B0609020204030204" pitchFamily="49" charset="0"/>
                <a:cs typeface="Consolas" panose="020B0609020204030204" pitchFamily="49" charset="0"/>
              </a:rPr>
              <a:t>Información </a:t>
            </a:r>
            <a:r>
              <a:rPr lang="es-E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cuando se requiera, para </a:t>
            </a:r>
            <a:r>
              <a:rPr lang="es-ES" sz="2300" dirty="0">
                <a:latin typeface="Consolas" panose="020B0609020204030204" pitchFamily="49" charset="0"/>
                <a:cs typeface="Consolas" panose="020B0609020204030204" pitchFamily="49" charset="0"/>
              </a:rPr>
              <a:t>la planeación, control y toma de </a:t>
            </a:r>
            <a:r>
              <a:rPr lang="es-E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decisiones</a:t>
            </a:r>
            <a:r>
              <a:rPr lang="es-ES" sz="23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048672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s-ES" sz="43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ESQUEMA EXTERNO</a:t>
            </a:r>
            <a:endParaRPr lang="es-AR" sz="430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2800" dirty="0"/>
              <a:t> </a:t>
            </a:r>
            <a:endParaRPr lang="es-AR" sz="2000" dirty="0"/>
          </a:p>
          <a:p>
            <a:pPr>
              <a:buNone/>
            </a:pPr>
            <a:r>
              <a:rPr lang="es-ES" sz="2800" dirty="0"/>
              <a:t>	</a:t>
            </a: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s-E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ubconjunto </a:t>
            </a: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de datos del esquema conceptual, que nos permite: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sz="3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Redefinidir</a:t>
            </a:r>
            <a:r>
              <a:rPr lang="es-E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tablas, relaciones, datos.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Crear las diferentes vistas de acuerdo a las entidades de la organización.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Permite establecer un esquema de seguridad.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      Contenido del esquema externo</a:t>
            </a:r>
            <a:r>
              <a:rPr lang="es-E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Tablas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Relaciones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sz="3800" dirty="0">
                <a:latin typeface="Consolas" panose="020B0609020204030204" pitchFamily="49" charset="0"/>
                <a:cs typeface="Consolas" panose="020B0609020204030204" pitchFamily="49" charset="0"/>
              </a:rPr>
              <a:t>Restricción de </a:t>
            </a:r>
            <a:r>
              <a:rPr lang="es-E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uso</a:t>
            </a:r>
            <a:endParaRPr lang="es-AR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84976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950" b="1" i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RESOLUCIÓN DE EJERCICIOS, TAREAS, GUIAS Y APOYO ESPECIAL</a:t>
            </a:r>
          </a:p>
          <a:p>
            <a:pPr marL="0" indent="0" algn="just">
              <a:buNone/>
            </a:pP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correo con lo que requieres para cotizar costo.</a:t>
            </a:r>
          </a:p>
          <a:p>
            <a:pPr algn="just">
              <a:buFont typeface="Arial" charset="0"/>
              <a:buChar char="•"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jjorgess081@gmail.com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CLABE interbancaria 1271 8001 341 4812 179</a:t>
            </a:r>
          </a:p>
          <a:p>
            <a:pPr marL="0" indent="0" algn="just">
              <a:buNone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**Precio desde $50, dependiendo de complejidad y extensión, costos promedio $100 moneda mexicana.</a:t>
            </a:r>
          </a:p>
          <a:p>
            <a:pPr marL="0" indent="0" algn="just">
              <a:buNone/>
            </a:pP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 de calculo, contabilidad, matemáticas financieras (ingeniería económica), Programación C/C++, Java, Python, HTML, CSS, </a:t>
            </a:r>
            <a:r>
              <a:rPr lang="es-MX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base de datos (</a:t>
            </a:r>
            <a:r>
              <a:rPr lang="es-MX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SQL), economía… temas de ingenierías, economía e informática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56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  <a:cs typeface="Consolas" panose="020B0609020204030204" pitchFamily="49" charset="0"/>
              </a:rPr>
              <a:t>Es el utilizado para crear el esquemas (conceptual, interno y externo)  de la base de datos. 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57606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LENGUAJES</a:t>
            </a: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DDL</a:t>
            </a:r>
            <a:r>
              <a:rPr lang="es-ES" sz="3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s-ES" sz="3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Descripción </a:t>
            </a: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Lenguaje</a:t>
            </a:r>
            <a:endParaRPr lang="es-MX" sz="3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endParaRPr lang="es-ES" sz="3500" b="1" dirty="0"/>
          </a:p>
          <a:p>
            <a:pPr algn="ctr">
              <a:buNone/>
            </a:pPr>
            <a:r>
              <a:rPr lang="es-ES" sz="4500" b="1" dirty="0">
                <a:solidFill>
                  <a:srgbClr val="FFC000"/>
                </a:solidFill>
              </a:rPr>
              <a:t>Data </a:t>
            </a:r>
            <a:r>
              <a:rPr lang="es-ES" sz="4500" b="1" dirty="0" err="1" smtClean="0">
                <a:solidFill>
                  <a:srgbClr val="FFC000"/>
                </a:solidFill>
              </a:rPr>
              <a:t>Manipulation</a:t>
            </a:r>
            <a:r>
              <a:rPr lang="es-ES" sz="4500" b="1" dirty="0" smtClean="0">
                <a:solidFill>
                  <a:srgbClr val="FFC000"/>
                </a:solidFill>
              </a:rPr>
              <a:t> </a:t>
            </a:r>
            <a:r>
              <a:rPr lang="es-ES" sz="4500" b="1" dirty="0" err="1" smtClean="0">
                <a:solidFill>
                  <a:srgbClr val="FFC000"/>
                </a:solidFill>
              </a:rPr>
              <a:t>Lenguage</a:t>
            </a:r>
            <a:r>
              <a:rPr lang="es-ES" sz="4500" b="1" dirty="0" smtClean="0">
                <a:solidFill>
                  <a:srgbClr val="FFC000"/>
                </a:solidFill>
              </a:rPr>
              <a:t> DML</a:t>
            </a:r>
            <a:endParaRPr lang="es-AR" sz="4500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sz="2900" b="1" dirty="0"/>
              <a:t> </a:t>
            </a:r>
            <a:endParaRPr lang="es-AR" sz="4000" dirty="0"/>
          </a:p>
          <a:p>
            <a:pPr>
              <a:buNone/>
            </a:pPr>
            <a:r>
              <a:rPr lang="es-ES" sz="4500" b="1" dirty="0"/>
              <a:t>DML </a:t>
            </a:r>
            <a:r>
              <a:rPr lang="es-ES" sz="4500" b="1" dirty="0" smtClean="0"/>
              <a:t>Procedimental:</a:t>
            </a:r>
            <a:endParaRPr lang="es-AR" sz="4500" b="1" dirty="0"/>
          </a:p>
          <a:p>
            <a:pPr>
              <a:buNone/>
            </a:pPr>
            <a:r>
              <a:rPr lang="es-ES" sz="4500" dirty="0"/>
              <a:t> </a:t>
            </a:r>
            <a:endParaRPr lang="es-AR" sz="4500" dirty="0"/>
          </a:p>
          <a:p>
            <a:pPr lvl="0">
              <a:buFont typeface="Wingdings" pitchFamily="2" charset="2"/>
              <a:buChar char="§"/>
            </a:pPr>
            <a:r>
              <a:rPr lang="es-ES" sz="4500" dirty="0"/>
              <a:t>Comandos de bajo nivel.</a:t>
            </a:r>
            <a:endParaRPr lang="es-AR" sz="4500" dirty="0"/>
          </a:p>
          <a:p>
            <a:pPr lvl="0">
              <a:buFont typeface="Wingdings" pitchFamily="2" charset="2"/>
              <a:buChar char="§"/>
            </a:pPr>
            <a:r>
              <a:rPr lang="es-ES" sz="4500" dirty="0"/>
              <a:t>Comando navegacionales:</a:t>
            </a:r>
            <a:endParaRPr lang="es-AR" sz="4500" dirty="0"/>
          </a:p>
          <a:p>
            <a:pPr>
              <a:buNone/>
            </a:pPr>
            <a:r>
              <a:rPr lang="es-ES" sz="4500" dirty="0"/>
              <a:t>     Seleccionan, presentan y actualizan  un Registro.</a:t>
            </a:r>
            <a:endParaRPr lang="es-AR" sz="4500" dirty="0"/>
          </a:p>
          <a:p>
            <a:pPr>
              <a:buNone/>
            </a:pPr>
            <a:r>
              <a:rPr lang="es-ES" sz="4500" dirty="0"/>
              <a:t> </a:t>
            </a:r>
            <a:endParaRPr lang="es-AR" sz="4500" dirty="0"/>
          </a:p>
          <a:p>
            <a:pPr>
              <a:buNone/>
            </a:pPr>
            <a:r>
              <a:rPr lang="es-ES" sz="4500" b="1" dirty="0"/>
              <a:t>DML No </a:t>
            </a:r>
            <a:r>
              <a:rPr lang="es-ES" sz="4500" b="1" dirty="0" smtClean="0"/>
              <a:t>Procedimental:</a:t>
            </a:r>
            <a:endParaRPr lang="es-AR" sz="4500" b="1" dirty="0"/>
          </a:p>
          <a:p>
            <a:pPr>
              <a:buNone/>
            </a:pPr>
            <a:r>
              <a:rPr lang="es-ES" sz="4500" dirty="0"/>
              <a:t> </a:t>
            </a:r>
            <a:endParaRPr lang="es-AR" sz="4500" dirty="0"/>
          </a:p>
          <a:p>
            <a:pPr lvl="0">
              <a:buFont typeface="Wingdings" pitchFamily="2" charset="2"/>
              <a:buChar char="§"/>
            </a:pPr>
            <a:r>
              <a:rPr lang="es-ES" sz="4500" dirty="0"/>
              <a:t>Operan sobre un grupo de registro.</a:t>
            </a:r>
            <a:endParaRPr lang="es-AR" sz="4500" dirty="0"/>
          </a:p>
          <a:p>
            <a:pPr lvl="0">
              <a:buFont typeface="Wingdings" pitchFamily="2" charset="2"/>
              <a:buChar char="§"/>
            </a:pPr>
            <a:r>
              <a:rPr lang="es-ES" sz="4500" dirty="0"/>
              <a:t>Transparencia de acceso.</a:t>
            </a:r>
            <a:endParaRPr lang="es-AR" sz="4500" dirty="0"/>
          </a:p>
          <a:p>
            <a:pPr lvl="0">
              <a:buFont typeface="Wingdings" pitchFamily="2" charset="2"/>
              <a:buChar char="§"/>
            </a:pPr>
            <a:r>
              <a:rPr lang="es-ES" sz="4500" dirty="0"/>
              <a:t>Programa de aplicación independiente del esquema interno.</a:t>
            </a:r>
            <a:endParaRPr lang="es-AR" sz="4500" dirty="0"/>
          </a:p>
          <a:p>
            <a:pPr>
              <a:buNone/>
            </a:pPr>
            <a:r>
              <a:rPr lang="es-ES" sz="4500" dirty="0"/>
              <a:t> </a:t>
            </a:r>
            <a:endParaRPr lang="es-AR" sz="4500" dirty="0"/>
          </a:p>
          <a:p>
            <a:pPr>
              <a:buNone/>
            </a:pPr>
            <a:r>
              <a:rPr lang="es-ES" sz="4500" dirty="0" smtClean="0"/>
              <a:t> </a:t>
            </a:r>
            <a:endParaRPr lang="es-AR" sz="4500" dirty="0" smtClean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84976" cy="6192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 con lo que requieres para cotizar costo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jjorgess081@gmail.com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CLABE interbancaria 1271 8001 341 4812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just">
              <a:buFont typeface="Arial" charset="0"/>
              <a:buChar char="•"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dependiendo de complejidad y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extensión.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escritorio, Aplicaciones Web, Sitios Web (da a conocer tu negocio), Bases de datos a la medida de tu negocio</a:t>
            </a: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112568"/>
          </a:xfrm>
        </p:spPr>
        <p:txBody>
          <a:bodyPr>
            <a:normAutofit/>
          </a:bodyPr>
          <a:lstStyle/>
          <a:p>
            <a:pPr lvl="0" algn="just">
              <a:buFont typeface="Wingdings" pitchFamily="2" charset="2"/>
              <a:buChar char="§"/>
            </a:pPr>
            <a:r>
              <a:rPr lang="es-E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Esquema </a:t>
            </a:r>
            <a:r>
              <a:rPr lang="es-ES" sz="2900" dirty="0">
                <a:latin typeface="Consolas" panose="020B0609020204030204" pitchFamily="49" charset="0"/>
                <a:cs typeface="Consolas" panose="020B0609020204030204" pitchFamily="49" charset="0"/>
              </a:rPr>
              <a:t>conceptual vs. Esquema </a:t>
            </a:r>
            <a:r>
              <a:rPr lang="es-E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interno</a:t>
            </a:r>
          </a:p>
          <a:p>
            <a:pPr lvl="0" algn="just">
              <a:buFont typeface="Wingdings" pitchFamily="2" charset="2"/>
              <a:buChar char="§"/>
            </a:pPr>
            <a:endParaRPr lang="es-AR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s-ES" sz="2900" dirty="0">
                <a:latin typeface="Consolas" panose="020B0609020204030204" pitchFamily="49" charset="0"/>
                <a:cs typeface="Consolas" panose="020B0609020204030204" pitchFamily="49" charset="0"/>
              </a:rPr>
              <a:t>Esquema interno vs. Esquema </a:t>
            </a:r>
            <a:r>
              <a:rPr lang="es-E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externo</a:t>
            </a:r>
          </a:p>
          <a:p>
            <a:pPr lvl="0" algn="just">
              <a:buFont typeface="Wingdings" pitchFamily="2" charset="2"/>
              <a:buChar char="§"/>
            </a:pPr>
            <a:endParaRPr lang="es-AR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s-ES" sz="2900" dirty="0">
                <a:latin typeface="Consolas" panose="020B0609020204030204" pitchFamily="49" charset="0"/>
                <a:cs typeface="Consolas" panose="020B0609020204030204" pitchFamily="49" charset="0"/>
              </a:rPr>
              <a:t>Esquema interno vs. Programa de </a:t>
            </a:r>
            <a:r>
              <a:rPr lang="es-E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aplicación</a:t>
            </a:r>
          </a:p>
          <a:p>
            <a:pPr lvl="0" algn="just">
              <a:buFont typeface="Wingdings" pitchFamily="2" charset="2"/>
              <a:buChar char="§"/>
            </a:pPr>
            <a:endParaRPr lang="es-AR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s-ES" sz="2900" dirty="0">
                <a:latin typeface="Consolas" panose="020B0609020204030204" pitchFamily="49" charset="0"/>
                <a:cs typeface="Consolas" panose="020B0609020204030204" pitchFamily="49" charset="0"/>
              </a:rPr>
              <a:t>Esquema conceptual vs. Esquema </a:t>
            </a:r>
            <a:r>
              <a:rPr lang="es-E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externo</a:t>
            </a:r>
            <a:endParaRPr lang="es-AR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/>
          </a:bodyPr>
          <a:lstStyle/>
          <a:p>
            <a:pPr algn="ctr"/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INDEPENDENCIA DE DATOS</a:t>
            </a:r>
            <a:endParaRPr lang="es-MX" sz="3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algn="just">
              <a:buNone/>
            </a:pPr>
            <a:r>
              <a:rPr lang="es-ES" sz="1600" b="1" dirty="0"/>
              <a:t> </a:t>
            </a:r>
            <a:r>
              <a:rPr lang="es-ES" sz="2700" dirty="0" smtClean="0"/>
              <a:t>Las </a:t>
            </a:r>
            <a:r>
              <a:rPr lang="es-ES" sz="2700" dirty="0"/>
              <a:t>variaciones que se deben permitir entre </a:t>
            </a:r>
            <a:r>
              <a:rPr lang="es-ES" sz="2700" dirty="0" smtClean="0"/>
              <a:t>el esquema conceptual y </a:t>
            </a:r>
            <a:r>
              <a:rPr lang="es-ES" sz="2700" dirty="0"/>
              <a:t>el externo son</a:t>
            </a:r>
            <a:r>
              <a:rPr lang="es-ES" sz="2700" dirty="0" smtClean="0"/>
              <a:t>:</a:t>
            </a:r>
          </a:p>
          <a:p>
            <a:pPr>
              <a:buNone/>
            </a:pPr>
            <a:endParaRPr lang="es-AR" sz="2700" dirty="0"/>
          </a:p>
          <a:p>
            <a:pPr lvl="0">
              <a:buFont typeface="Wingdings" pitchFamily="2" charset="2"/>
              <a:buChar char="§"/>
            </a:pPr>
            <a:r>
              <a:rPr lang="es-ES" sz="2700" dirty="0"/>
              <a:t>A nivel componente</a:t>
            </a:r>
            <a:endParaRPr lang="es-AR" sz="2700" dirty="0"/>
          </a:p>
          <a:p>
            <a:pPr lvl="0">
              <a:buFont typeface="Wingdings" pitchFamily="2" charset="2"/>
              <a:buChar char="§"/>
            </a:pPr>
            <a:r>
              <a:rPr lang="es-ES" sz="2700" dirty="0"/>
              <a:t>Entidades</a:t>
            </a:r>
            <a:endParaRPr lang="es-AR" sz="2700" dirty="0"/>
          </a:p>
          <a:p>
            <a:pPr lvl="0">
              <a:buFont typeface="Wingdings" pitchFamily="2" charset="2"/>
              <a:buChar char="§"/>
            </a:pPr>
            <a:r>
              <a:rPr lang="es-ES" sz="2700" dirty="0"/>
              <a:t>Relaciones. </a:t>
            </a:r>
            <a:endParaRPr lang="es-AR" sz="27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648072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FFC000"/>
                </a:solidFill>
              </a:rPr>
              <a:t>INDEPENDENCIA LOGICA</a:t>
            </a:r>
            <a:endParaRPr lang="es-AR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78106"/>
            <a:ext cx="8229600" cy="5119245"/>
          </a:xfrm>
        </p:spPr>
        <p:txBody>
          <a:bodyPr>
            <a:normAutofit/>
          </a:bodyPr>
          <a:lstStyle/>
          <a:p>
            <a:pPr algn="just"/>
            <a:r>
              <a:rPr lang="es-ES" sz="2700" dirty="0" smtClean="0"/>
              <a:t>Un </a:t>
            </a:r>
            <a:r>
              <a:rPr lang="es-ES" sz="2700" dirty="0"/>
              <a:t>programa de aplicación se considera estable cuando no se requiere una nueva </a:t>
            </a:r>
            <a:r>
              <a:rPr lang="es-ES" sz="2700" dirty="0" smtClean="0"/>
              <a:t>recopilación </a:t>
            </a:r>
            <a:r>
              <a:rPr lang="es-ES" sz="2700" dirty="0"/>
              <a:t>cuando hay cambios en las otras vistas</a:t>
            </a:r>
            <a:r>
              <a:rPr lang="es-ES" sz="2700" dirty="0" smtClean="0"/>
              <a:t>.</a:t>
            </a:r>
          </a:p>
          <a:p>
            <a:endParaRPr lang="es-MX" sz="2700" dirty="0"/>
          </a:p>
          <a:p>
            <a:pPr algn="just"/>
            <a:r>
              <a:rPr lang="es-ES" sz="2700" dirty="0"/>
              <a:t>Si los esquemas se enlazan en el momento de la compilación, se necesitara recompilar</a:t>
            </a:r>
            <a:r>
              <a:rPr lang="es-ES" sz="2700" dirty="0" smtClean="0"/>
              <a:t>.</a:t>
            </a:r>
          </a:p>
          <a:p>
            <a:endParaRPr lang="es-MX" sz="2700" dirty="0"/>
          </a:p>
          <a:p>
            <a:pPr algn="just"/>
            <a:r>
              <a:rPr lang="es-ES" sz="2700" dirty="0"/>
              <a:t>Si los esquemas se enlazan en el momento de ejecución de un</a:t>
            </a:r>
            <a:r>
              <a:rPr lang="es-MX" sz="2700" dirty="0"/>
              <a:t> </a:t>
            </a:r>
            <a:r>
              <a:rPr lang="es-ES" sz="2700" dirty="0" smtClean="0"/>
              <a:t>comando </a:t>
            </a:r>
            <a:r>
              <a:rPr lang="es-ES" sz="2700" dirty="0"/>
              <a:t>no se necesita recompilar.</a:t>
            </a:r>
            <a:endParaRPr lang="es-MX" sz="2700" dirty="0"/>
          </a:p>
          <a:p>
            <a:pPr>
              <a:buNone/>
            </a:pPr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2049647" y="624026"/>
            <a:ext cx="4693914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s-ES" sz="3100" b="1" dirty="0">
                <a:solidFill>
                  <a:srgbClr val="FFC000"/>
                </a:solidFill>
              </a:rPr>
              <a:t>LIGADURAS LOGICAS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84976" cy="6192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 con lo que requieres para cotizar costo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jjorgess081@gmail.com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CLABE interbancaria 1271 8001 341 4812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just">
              <a:buFont typeface="Arial" charset="0"/>
              <a:buChar char="•"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dependiendo de complejidad y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extensión.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escritorio, Aplicaciones Web, Sitios Web (da a conocer tu negocio), Bases de datos a la medida de tu negocio</a:t>
            </a: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15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es-ES" sz="4900" b="1" dirty="0">
                <a:solidFill>
                  <a:srgbClr val="FFC000"/>
                </a:solidFill>
              </a:rPr>
              <a:t>MODELO ENTIDAD-RELACION</a:t>
            </a:r>
            <a:endParaRPr lang="es-AR" sz="4900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sz="4900" dirty="0"/>
              <a:t> </a:t>
            </a:r>
            <a:endParaRPr lang="es-AR" sz="4900" dirty="0"/>
          </a:p>
          <a:p>
            <a:pPr algn="just">
              <a:buNone/>
            </a:pPr>
            <a:r>
              <a:rPr lang="es-ES" dirty="0"/>
              <a:t> </a:t>
            </a:r>
            <a:r>
              <a:rPr lang="es-ES" sz="4900" b="1" dirty="0"/>
              <a:t>Se base en una observación del mundo real, de objetos </a:t>
            </a:r>
            <a:r>
              <a:rPr lang="es-ES" sz="4900" b="1" dirty="0" smtClean="0"/>
              <a:t>básicos llamados </a:t>
            </a:r>
            <a:r>
              <a:rPr lang="es-ES" sz="4900" b="1" dirty="0"/>
              <a:t>entidades y relaciones.</a:t>
            </a:r>
          </a:p>
          <a:p>
            <a:pPr>
              <a:buNone/>
            </a:pPr>
            <a:endParaRPr lang="es-AR" sz="4900" b="1" dirty="0"/>
          </a:p>
          <a:p>
            <a:pPr>
              <a:buNone/>
            </a:pPr>
            <a:r>
              <a:rPr lang="es-ES" sz="4900" b="1" dirty="0"/>
              <a:t> </a:t>
            </a:r>
            <a:r>
              <a:rPr lang="es-ES" sz="4900" b="1" u="sng" dirty="0"/>
              <a:t>ENTIDAD</a:t>
            </a:r>
            <a:r>
              <a:rPr lang="es-ES" sz="4900" b="1" dirty="0"/>
              <a:t>:      Objeto que existe y es distinguible de otros objetos (es único).</a:t>
            </a:r>
          </a:p>
          <a:p>
            <a:pPr>
              <a:buNone/>
            </a:pPr>
            <a:endParaRPr lang="es-AR" sz="4900" b="1" dirty="0"/>
          </a:p>
          <a:p>
            <a:pPr lvl="0">
              <a:buNone/>
            </a:pPr>
            <a:r>
              <a:rPr lang="es-ES" sz="4900" b="1" u="sng" dirty="0"/>
              <a:t>CONJUNTO DE ENTIDADES</a:t>
            </a:r>
            <a:r>
              <a:rPr lang="es-ES" sz="4900" b="1" dirty="0"/>
              <a:t>:  Entidades del mismo tipo.</a:t>
            </a:r>
          </a:p>
          <a:p>
            <a:pPr lvl="0">
              <a:buNone/>
            </a:pPr>
            <a:endParaRPr lang="es-AR" sz="4900" b="1" dirty="0"/>
          </a:p>
          <a:p>
            <a:pPr lvl="0">
              <a:buNone/>
            </a:pPr>
            <a:r>
              <a:rPr lang="es-ES" sz="4900" b="1" dirty="0"/>
              <a:t>ENTIDADES ABSTRACTAS Y CONCRETAS.</a:t>
            </a:r>
            <a:endParaRPr lang="es-AR" sz="4900" b="1" dirty="0"/>
          </a:p>
          <a:p>
            <a:pPr lvl="0">
              <a:buNone/>
            </a:pPr>
            <a:endParaRPr lang="es-ES" sz="4900" b="1" dirty="0"/>
          </a:p>
          <a:p>
            <a:pPr lvl="0">
              <a:buNone/>
            </a:pPr>
            <a:r>
              <a:rPr lang="es-ES" sz="4900" b="1" u="sng" dirty="0"/>
              <a:t>ATRIBUTOS</a:t>
            </a:r>
            <a:r>
              <a:rPr lang="es-ES" sz="4900" b="1" dirty="0"/>
              <a:t>: Es una función que asocia un conjunto de entidades  a un dominio.</a:t>
            </a:r>
            <a:endParaRPr lang="es-AR" sz="4900" b="1" dirty="0"/>
          </a:p>
          <a:p>
            <a:pPr>
              <a:buNone/>
            </a:pPr>
            <a:r>
              <a:rPr lang="es-ES" sz="4900" b="1" dirty="0"/>
              <a:t> </a:t>
            </a:r>
            <a:endParaRPr lang="es-AR" sz="4900" b="1" dirty="0"/>
          </a:p>
          <a:p>
            <a:pPr>
              <a:buNone/>
            </a:pPr>
            <a:r>
              <a:rPr lang="es-ES" sz="4900" b="1" dirty="0"/>
              <a:t>Entidad  =  Conjunto de pares  (atributos, valor)  para cada atributo</a:t>
            </a:r>
          </a:p>
          <a:p>
            <a:pPr>
              <a:buNone/>
            </a:pPr>
            <a:r>
              <a:rPr lang="es-ES" sz="4900" b="1" dirty="0"/>
              <a:t>                       del conjunto de entidades.</a:t>
            </a:r>
            <a:endParaRPr lang="es-AR" sz="4900" b="1" dirty="0"/>
          </a:p>
          <a:p>
            <a:pPr>
              <a:buNone/>
            </a:pPr>
            <a:r>
              <a:rPr lang="es-ES" sz="4900" b="1" dirty="0"/>
              <a:t> </a:t>
            </a:r>
            <a:endParaRPr lang="es-AR" sz="4900" b="1" dirty="0"/>
          </a:p>
          <a:p>
            <a:pPr>
              <a:buNone/>
            </a:pPr>
            <a:r>
              <a:rPr lang="es-ES" sz="4900" b="1" dirty="0"/>
              <a:t>Alumno =     (#boleta, 80201), (</a:t>
            </a:r>
            <a:r>
              <a:rPr lang="es-ES" sz="4900" b="1" dirty="0" err="1"/>
              <a:t>nomb</a:t>
            </a:r>
            <a:r>
              <a:rPr lang="es-ES" sz="4900" b="1" dirty="0"/>
              <a:t>, ”JUAN”), (edad, 18),… </a:t>
            </a:r>
            <a:endParaRPr lang="es-AR" sz="4900" b="1" dirty="0"/>
          </a:p>
          <a:p>
            <a:pPr>
              <a:buNone/>
            </a:pPr>
            <a:r>
              <a:rPr lang="es-ES" sz="4900" b="1" dirty="0"/>
              <a:t>                        (#boleta, 80345), (</a:t>
            </a:r>
            <a:r>
              <a:rPr lang="es-ES" sz="4900" b="1" dirty="0" err="1"/>
              <a:t>nomb</a:t>
            </a:r>
            <a:r>
              <a:rPr lang="es-ES" sz="4900" b="1" dirty="0"/>
              <a:t>, ”LUIS”), (edad, 19),… </a:t>
            </a:r>
            <a:endParaRPr lang="es-AR" sz="4900" b="1" dirty="0"/>
          </a:p>
          <a:p>
            <a:pPr lvl="0">
              <a:buNone/>
            </a:pPr>
            <a:endParaRPr lang="es-ES" sz="4900" b="1" dirty="0"/>
          </a:p>
          <a:p>
            <a:pPr>
              <a:buNone/>
            </a:pPr>
            <a:endParaRPr lang="es-AR" sz="4900" b="1" dirty="0"/>
          </a:p>
        </p:txBody>
      </p:sp>
      <p:sp>
        <p:nvSpPr>
          <p:cNvPr id="4" name="3 Abrir llave"/>
          <p:cNvSpPr/>
          <p:nvPr/>
        </p:nvSpPr>
        <p:spPr>
          <a:xfrm>
            <a:off x="1763688" y="5445224"/>
            <a:ext cx="288032" cy="8640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errar llave"/>
          <p:cNvSpPr/>
          <p:nvPr/>
        </p:nvSpPr>
        <p:spPr>
          <a:xfrm>
            <a:off x="7380312" y="5445224"/>
            <a:ext cx="360040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76672"/>
            <a:ext cx="8640960" cy="619268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 </a:t>
            </a:r>
            <a:r>
              <a:rPr lang="es-ES" sz="3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</a:p>
          <a:p>
            <a:pPr algn="ctr">
              <a:buNone/>
            </a:pPr>
            <a:endParaRPr lang="es-ES" sz="3000" b="1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just">
              <a:buNone/>
            </a:pP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Colección </a:t>
            </a:r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formada por </a:t>
            </a:r>
            <a:r>
              <a:rPr lang="es-E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datos crudos, 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inicio que requiere la App</a:t>
            </a:r>
            <a:r>
              <a:rPr lang="es-E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Luego esos datos generan información, y esa información vuelve a la denominación de un dato y se almacena de nuevo en la BD. </a:t>
            </a:r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inalidad de una BD:</a:t>
            </a:r>
          </a:p>
          <a:p>
            <a:pPr marL="0" lvl="0" indent="0" algn="just">
              <a:buNone/>
            </a:pPr>
            <a:endParaRPr lang="es-E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facilitar </a:t>
            </a:r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su recuperación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E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reducir redundancia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E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facilitar </a:t>
            </a:r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acceso, </a:t>
            </a:r>
            <a:endParaRPr lang="es-E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reducir </a:t>
            </a:r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costos, </a:t>
            </a:r>
            <a:endParaRPr lang="es-E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facilitar </a:t>
            </a:r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mantenimiento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s-A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B3D8CA5-8C20-4182-BB9B-847E80E93A65}"/>
              </a:ext>
            </a:extLst>
          </p:cNvPr>
          <p:cNvSpPr txBox="1"/>
          <p:nvPr/>
        </p:nvSpPr>
        <p:spPr>
          <a:xfrm>
            <a:off x="323528" y="1412776"/>
            <a:ext cx="849694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Conjunto Entidades Abstractas:</a:t>
            </a:r>
          </a:p>
          <a:p>
            <a:endParaRPr lang="es-MX" dirty="0"/>
          </a:p>
          <a:p>
            <a:r>
              <a:rPr lang="es-MX" dirty="0"/>
              <a:t>       Especialidad   =    { </a:t>
            </a:r>
            <a:r>
              <a:rPr lang="es-MX" dirty="0" err="1"/>
              <a:t>cve_esp</a:t>
            </a:r>
            <a:r>
              <a:rPr lang="es-MX" dirty="0"/>
              <a:t>, </a:t>
            </a:r>
            <a:r>
              <a:rPr lang="es-MX" dirty="0" err="1"/>
              <a:t>nombre_esp</a:t>
            </a:r>
            <a:r>
              <a:rPr lang="es-MX" dirty="0"/>
              <a:t>,  …           }</a:t>
            </a:r>
          </a:p>
          <a:p>
            <a:r>
              <a:rPr lang="es-MX" dirty="0"/>
              <a:t>        </a:t>
            </a:r>
          </a:p>
          <a:p>
            <a:r>
              <a:rPr lang="es-MX" dirty="0"/>
              <a:t>       Puesto   =     { </a:t>
            </a:r>
            <a:r>
              <a:rPr lang="es-MX" dirty="0" err="1"/>
              <a:t>id_puesto</a:t>
            </a:r>
            <a:r>
              <a:rPr lang="es-MX" dirty="0"/>
              <a:t>, </a:t>
            </a:r>
            <a:r>
              <a:rPr lang="es-MX" dirty="0" err="1"/>
              <a:t>desc_puesto</a:t>
            </a:r>
            <a:r>
              <a:rPr lang="es-MX" dirty="0"/>
              <a:t>, sueldo , nivel, …     } </a:t>
            </a:r>
          </a:p>
          <a:p>
            <a:endParaRPr lang="es-MX" dirty="0"/>
          </a:p>
          <a:p>
            <a:r>
              <a:rPr lang="es-MX" dirty="0"/>
              <a:t>              =    {                      }</a:t>
            </a:r>
          </a:p>
          <a:p>
            <a:endParaRPr lang="es-MX" dirty="0"/>
          </a:p>
          <a:p>
            <a:endParaRPr lang="es-MX" dirty="0"/>
          </a:p>
          <a:p>
            <a:r>
              <a:rPr lang="es-MX" sz="2000" dirty="0"/>
              <a:t>Conjunto Entidades Concretas: </a:t>
            </a:r>
          </a:p>
          <a:p>
            <a:endParaRPr lang="es-MX" dirty="0"/>
          </a:p>
          <a:p>
            <a:r>
              <a:rPr lang="es-MX" dirty="0"/>
              <a:t>          Paciente   =   { </a:t>
            </a:r>
            <a:r>
              <a:rPr lang="es-MX" dirty="0" err="1"/>
              <a:t>num_pac</a:t>
            </a:r>
            <a:r>
              <a:rPr lang="es-MX" dirty="0"/>
              <a:t>, nombre, edad, </a:t>
            </a:r>
            <a:r>
              <a:rPr lang="es-MX" dirty="0" err="1"/>
              <a:t>dir</a:t>
            </a:r>
            <a:r>
              <a:rPr lang="es-MX" dirty="0"/>
              <a:t>, </a:t>
            </a:r>
            <a:r>
              <a:rPr lang="es-MX" dirty="0" err="1"/>
              <a:t>tel</a:t>
            </a:r>
            <a:r>
              <a:rPr lang="es-MX" dirty="0"/>
              <a:t>, </a:t>
            </a:r>
            <a:r>
              <a:rPr lang="es-MX" dirty="0" err="1"/>
              <a:t>rfc</a:t>
            </a:r>
            <a:r>
              <a:rPr lang="es-MX" dirty="0"/>
              <a:t>,  …            }</a:t>
            </a:r>
          </a:p>
          <a:p>
            <a:endParaRPr lang="es-MX" dirty="0"/>
          </a:p>
          <a:p>
            <a:r>
              <a:rPr lang="es-MX" dirty="0"/>
              <a:t>           Doctor  =     {   cedula, nombre, </a:t>
            </a:r>
            <a:r>
              <a:rPr lang="es-MX" dirty="0" err="1"/>
              <a:t>tel</a:t>
            </a:r>
            <a:r>
              <a:rPr lang="es-MX" dirty="0"/>
              <a:t>, edad, </a:t>
            </a:r>
            <a:r>
              <a:rPr lang="es-MX" dirty="0" err="1"/>
              <a:t>rfc</a:t>
            </a:r>
            <a:r>
              <a:rPr lang="es-MX" dirty="0"/>
              <a:t>, horas, …                   }</a:t>
            </a:r>
          </a:p>
          <a:p>
            <a:endParaRPr lang="es-MX" dirty="0"/>
          </a:p>
          <a:p>
            <a:r>
              <a:rPr lang="es-MX" dirty="0"/>
              <a:t>           sala   =  {       }</a:t>
            </a:r>
          </a:p>
        </p:txBody>
      </p:sp>
    </p:spTree>
    <p:extLst>
      <p:ext uri="{BB962C8B-B14F-4D97-AF65-F5344CB8AC3E}">
        <p14:creationId xmlns:p14="http://schemas.microsoft.com/office/powerpoint/2010/main" val="26945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s-ES" sz="2400" b="1" dirty="0"/>
              <a:t>RELACION:  Es una asociación entre varias entidades.</a:t>
            </a:r>
          </a:p>
          <a:p>
            <a:pPr lvl="0">
              <a:buNone/>
            </a:pPr>
            <a:endParaRPr lang="es-AR" sz="2400" b="1" dirty="0"/>
          </a:p>
          <a:p>
            <a:pPr>
              <a:buNone/>
            </a:pPr>
            <a:r>
              <a:rPr lang="es-ES" sz="2400" b="1" dirty="0"/>
              <a:t>R= { (e1,e2,…,en)  | e1 € E1,  e2 € E2,…, en € En  }</a:t>
            </a:r>
            <a:endParaRPr lang="es-AR" sz="2400" b="1" dirty="0"/>
          </a:p>
          <a:p>
            <a:pPr>
              <a:buNone/>
            </a:pPr>
            <a:r>
              <a:rPr lang="es-ES" sz="2000" b="1" dirty="0"/>
              <a:t>           Relación                E1, E2, …, En -&gt; Conjunto de entidades</a:t>
            </a:r>
          </a:p>
          <a:p>
            <a:pPr>
              <a:buNone/>
            </a:pPr>
            <a:endParaRPr lang="es-AR" sz="2400" b="1" dirty="0"/>
          </a:p>
          <a:p>
            <a:pPr>
              <a:buNone/>
            </a:pPr>
            <a:r>
              <a:rPr lang="es-ES" sz="2400" b="1" dirty="0"/>
              <a:t>Una relación puede tener atributos  descriptivos  {a1,a2…,</a:t>
            </a:r>
            <a:r>
              <a:rPr lang="es-ES" sz="2400" b="1" dirty="0" err="1"/>
              <a:t>an</a:t>
            </a:r>
            <a:r>
              <a:rPr lang="es-ES" sz="2400" b="1" dirty="0"/>
              <a:t>}</a:t>
            </a:r>
          </a:p>
          <a:p>
            <a:pPr>
              <a:buNone/>
            </a:pPr>
            <a:endParaRPr lang="es-AR" sz="2000" b="1" dirty="0"/>
          </a:p>
          <a:p>
            <a:pPr>
              <a:buNone/>
            </a:pPr>
            <a:r>
              <a:rPr lang="es-ES" sz="2000" b="1" dirty="0"/>
              <a:t>Alumno= { #boleta, </a:t>
            </a:r>
            <a:r>
              <a:rPr lang="es-ES" sz="2000" b="1" dirty="0" err="1"/>
              <a:t>nomb_alum</a:t>
            </a:r>
            <a:r>
              <a:rPr lang="es-ES" sz="2000" b="1" dirty="0"/>
              <a:t>, </a:t>
            </a:r>
            <a:r>
              <a:rPr lang="es-ES" sz="2000" b="1" dirty="0" err="1"/>
              <a:t>edad_alum</a:t>
            </a:r>
            <a:r>
              <a:rPr lang="es-ES" sz="2000" b="1" dirty="0"/>
              <a:t>, </a:t>
            </a:r>
            <a:r>
              <a:rPr lang="es-ES" sz="2000" b="1" dirty="0" err="1"/>
              <a:t>direc_alum</a:t>
            </a:r>
            <a:r>
              <a:rPr lang="es-ES" sz="2000" b="1" dirty="0"/>
              <a:t>, … }</a:t>
            </a:r>
          </a:p>
          <a:p>
            <a:pPr>
              <a:buNone/>
            </a:pPr>
            <a:endParaRPr lang="es-ES" sz="2000" b="1" dirty="0"/>
          </a:p>
          <a:p>
            <a:pPr>
              <a:buNone/>
            </a:pPr>
            <a:r>
              <a:rPr lang="es-ES" sz="2000" b="1" dirty="0"/>
              <a:t>Materia= {  </a:t>
            </a:r>
            <a:r>
              <a:rPr lang="es-ES" sz="2000" b="1" dirty="0" err="1"/>
              <a:t>cve_mat</a:t>
            </a:r>
            <a:r>
              <a:rPr lang="es-ES" sz="2000" b="1" dirty="0"/>
              <a:t>, </a:t>
            </a:r>
            <a:r>
              <a:rPr lang="es-ES" sz="2000" b="1" dirty="0" err="1"/>
              <a:t>nombre_mat</a:t>
            </a:r>
            <a:r>
              <a:rPr lang="es-ES" sz="2000" b="1" dirty="0"/>
              <a:t>,  créditos,… }</a:t>
            </a:r>
            <a:endParaRPr lang="es-AR" sz="2000" b="1" dirty="0"/>
          </a:p>
          <a:p>
            <a:pPr>
              <a:buNone/>
            </a:pPr>
            <a:endParaRPr lang="es-ES" sz="2000" b="1" dirty="0"/>
          </a:p>
          <a:p>
            <a:pPr>
              <a:buNone/>
            </a:pPr>
            <a:r>
              <a:rPr lang="es-ES" sz="2000" b="1" dirty="0"/>
              <a:t>Cursa=     {  #boleta,  </a:t>
            </a:r>
            <a:r>
              <a:rPr lang="es-ES" sz="2000" b="1" dirty="0" err="1"/>
              <a:t>cve_mat</a:t>
            </a:r>
            <a:r>
              <a:rPr lang="es-ES" sz="2000" b="1" dirty="0"/>
              <a:t>, …                                              }</a:t>
            </a:r>
            <a:endParaRPr lang="es-AR" sz="2000" b="1" dirty="0"/>
          </a:p>
          <a:p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xmlns="" id="{D75BD3CD-DC79-42AE-B7B0-952CCABB4901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7039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s-AR" sz="2000" b="1" dirty="0"/>
          </a:p>
          <a:p>
            <a:pPr>
              <a:buFont typeface="Wingdings 2"/>
              <a:buNone/>
            </a:pPr>
            <a:r>
              <a:rPr lang="es-ES" sz="2000" b="1" dirty="0"/>
              <a:t>Alumno= { #boleta, </a:t>
            </a:r>
            <a:r>
              <a:rPr lang="es-ES" sz="2000" b="1" dirty="0" err="1"/>
              <a:t>nomb_alum</a:t>
            </a:r>
            <a:r>
              <a:rPr lang="es-ES" sz="2000" b="1" dirty="0"/>
              <a:t>, </a:t>
            </a:r>
            <a:r>
              <a:rPr lang="es-ES" sz="2000" b="1" dirty="0" err="1"/>
              <a:t>edad_alum</a:t>
            </a:r>
            <a:r>
              <a:rPr lang="es-ES" sz="2000" b="1" dirty="0"/>
              <a:t>, </a:t>
            </a:r>
            <a:r>
              <a:rPr lang="es-ES" sz="2000" b="1" dirty="0" err="1"/>
              <a:t>direc_alum</a:t>
            </a:r>
            <a:r>
              <a:rPr lang="es-ES" sz="2000" b="1" dirty="0"/>
              <a:t>, … }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 002      Juan X                 18                  </a:t>
            </a:r>
            <a:r>
              <a:rPr lang="es-ES" sz="2000" b="1" dirty="0" err="1"/>
              <a:t>dirx</a:t>
            </a:r>
            <a:endParaRPr lang="es-ES" sz="2000" b="1" dirty="0"/>
          </a:p>
          <a:p>
            <a:pPr>
              <a:buFont typeface="Wingdings 2"/>
              <a:buNone/>
            </a:pPr>
            <a:r>
              <a:rPr lang="es-ES" sz="2000" b="1" dirty="0"/>
              <a:t>                           006      Luis  Y                 19                 </a:t>
            </a:r>
            <a:r>
              <a:rPr lang="es-ES" sz="2000" b="1" dirty="0" err="1"/>
              <a:t>diry</a:t>
            </a:r>
            <a:endParaRPr lang="es-ES" sz="2000" b="1" dirty="0"/>
          </a:p>
          <a:p>
            <a:pPr>
              <a:buFont typeface="Wingdings 2"/>
              <a:buNone/>
            </a:pPr>
            <a:r>
              <a:rPr lang="es-ES" sz="2000" b="1" dirty="0"/>
              <a:t>                           007      Ana   Z                 18                 </a:t>
            </a:r>
            <a:r>
              <a:rPr lang="es-ES" sz="2000" b="1" dirty="0" err="1"/>
              <a:t>dirz</a:t>
            </a:r>
            <a:endParaRPr lang="es-ES" sz="2000" b="1" dirty="0"/>
          </a:p>
          <a:p>
            <a:pPr>
              <a:buFont typeface="Wingdings 2"/>
              <a:buNone/>
            </a:pPr>
            <a:r>
              <a:rPr lang="es-ES" sz="2000" b="1" dirty="0"/>
              <a:t>Materia= {  </a:t>
            </a:r>
            <a:r>
              <a:rPr lang="es-ES" sz="2000" b="1" dirty="0" err="1"/>
              <a:t>cve_mat</a:t>
            </a:r>
            <a:r>
              <a:rPr lang="es-ES" sz="2000" b="1" dirty="0"/>
              <a:t>,   </a:t>
            </a:r>
            <a:r>
              <a:rPr lang="es-ES" sz="2000" b="1" dirty="0" err="1"/>
              <a:t>nombre_mat</a:t>
            </a:r>
            <a:r>
              <a:rPr lang="es-ES" sz="2000" b="1" dirty="0"/>
              <a:t>,      créditos,… }</a:t>
            </a:r>
            <a:endParaRPr lang="es-AR" sz="2000" b="1" dirty="0"/>
          </a:p>
          <a:p>
            <a:pPr>
              <a:buFont typeface="Wingdings 2"/>
              <a:buNone/>
            </a:pPr>
            <a:r>
              <a:rPr lang="es-ES" sz="2000" b="1" dirty="0"/>
              <a:t>                         BD          Base de Datos             6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AN          </a:t>
            </a:r>
            <a:r>
              <a:rPr lang="es-ES" sz="2000" b="1" dirty="0" err="1"/>
              <a:t>AnalisisSistemas</a:t>
            </a:r>
            <a:r>
              <a:rPr lang="es-ES" sz="2000" b="1" dirty="0"/>
              <a:t>      5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DS          Diseño Sistemas       5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IO           Inv. Operaciones      6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 </a:t>
            </a:r>
          </a:p>
          <a:p>
            <a:pPr>
              <a:buFont typeface="Wingdings 2"/>
              <a:buNone/>
            </a:pPr>
            <a:r>
              <a:rPr lang="es-ES" sz="2000" b="1" dirty="0"/>
              <a:t>Cursa=     {  #boleta,  </a:t>
            </a:r>
            <a:r>
              <a:rPr lang="es-ES" sz="2000" b="1" dirty="0" err="1"/>
              <a:t>cve_mat</a:t>
            </a:r>
            <a:r>
              <a:rPr lang="es-ES" sz="2000" b="1" dirty="0"/>
              <a:t>,  fecha,         </a:t>
            </a:r>
            <a:r>
              <a:rPr lang="es-ES" sz="2000" b="1" dirty="0" err="1"/>
              <a:t>calif</a:t>
            </a:r>
            <a:r>
              <a:rPr lang="es-ES" sz="2000" b="1" dirty="0"/>
              <a:t>, …                       }</a:t>
            </a:r>
            <a:endParaRPr lang="es-AR" sz="2000" b="1" dirty="0"/>
          </a:p>
          <a:p>
            <a:pPr marL="0" indent="0">
              <a:buNone/>
            </a:pPr>
            <a:r>
              <a:rPr lang="es-MX" sz="2000" dirty="0"/>
              <a:t>                        002       BD               ene2019       4</a:t>
            </a:r>
          </a:p>
          <a:p>
            <a:pPr marL="0" indent="0">
              <a:buNone/>
            </a:pPr>
            <a:r>
              <a:rPr lang="es-MX" sz="2000" dirty="0"/>
              <a:t>                        002       AN               ene2019       7</a:t>
            </a:r>
          </a:p>
          <a:p>
            <a:pPr marL="0" indent="0">
              <a:buNone/>
            </a:pPr>
            <a:r>
              <a:rPr lang="es-MX" sz="2000" dirty="0"/>
              <a:t>                        002       IO                ene2019       7</a:t>
            </a:r>
          </a:p>
          <a:p>
            <a:pPr marL="0" indent="0">
              <a:buNone/>
            </a:pPr>
            <a:r>
              <a:rPr lang="es-MX" sz="2000" dirty="0"/>
              <a:t>                        006       IO                ene2019       9</a:t>
            </a:r>
          </a:p>
          <a:p>
            <a:pPr marL="0" indent="0">
              <a:buNone/>
            </a:pPr>
            <a:r>
              <a:rPr lang="es-MX" sz="2000" dirty="0"/>
              <a:t>                        006       DS</a:t>
            </a:r>
          </a:p>
          <a:p>
            <a:pPr marL="0" indent="0">
              <a:buNone/>
            </a:pPr>
            <a:r>
              <a:rPr lang="es-MX" sz="2000" dirty="0"/>
              <a:t>                        007       BD   </a:t>
            </a:r>
          </a:p>
        </p:txBody>
      </p:sp>
    </p:spTree>
    <p:extLst>
      <p:ext uri="{BB962C8B-B14F-4D97-AF65-F5344CB8AC3E}">
        <p14:creationId xmlns:p14="http://schemas.microsoft.com/office/powerpoint/2010/main" val="41157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RESTRICCIONES DE ASIGNACION.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La base de datos se ajusta a las cardinalidades de asignación que expresan el número de entidades con las que se puede asociarse una entidad mediante un conjunto de relaciones.    </a:t>
            </a:r>
            <a:r>
              <a:rPr lang="es-ES" sz="1800" dirty="0"/>
              <a:t>Alumno                           Materia</a:t>
            </a:r>
            <a:endParaRPr lang="es-AR" dirty="0"/>
          </a:p>
          <a:p>
            <a:pPr>
              <a:buNone/>
            </a:pPr>
            <a:endParaRPr lang="es-MX" dirty="0"/>
          </a:p>
          <a:p>
            <a:r>
              <a:rPr lang="es-MX" sz="2000" dirty="0"/>
              <a:t>Tipos de relaciones</a:t>
            </a:r>
          </a:p>
          <a:p>
            <a:r>
              <a:rPr lang="es-MX" sz="2000" dirty="0">
                <a:latin typeface="Arial" pitchFamily="34" charset="0"/>
                <a:cs typeface="Arial" pitchFamily="34" charset="0"/>
              </a:rPr>
              <a:t>1 </a:t>
            </a:r>
            <a:r>
              <a:rPr lang="es-MX" sz="2000" dirty="0"/>
              <a:t>-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1</a:t>
            </a:r>
            <a:endParaRPr lang="es-MX" sz="2000" dirty="0"/>
          </a:p>
          <a:p>
            <a:r>
              <a:rPr lang="es-MX" sz="2000" dirty="0">
                <a:latin typeface="Arial" pitchFamily="34" charset="0"/>
                <a:cs typeface="Arial" pitchFamily="34" charset="0"/>
              </a:rPr>
              <a:t>1 </a:t>
            </a:r>
            <a:r>
              <a:rPr lang="es-MX" sz="2000" dirty="0"/>
              <a:t>- N</a:t>
            </a:r>
          </a:p>
          <a:p>
            <a:r>
              <a:rPr lang="es-MX" sz="2000" dirty="0"/>
              <a:t>N - 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1</a:t>
            </a:r>
            <a:endParaRPr lang="es-MX" sz="2000" dirty="0"/>
          </a:p>
          <a:p>
            <a:r>
              <a:rPr lang="es-MX" sz="2000" dirty="0"/>
              <a:t>N - N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3779912" y="2852936"/>
            <a:ext cx="1440160" cy="244827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a2,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a3,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  <a:endPara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</a:t>
            </a:r>
            <a:endPara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6228184" y="2852936"/>
            <a:ext cx="1512168" cy="25202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b1,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b2,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b3,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  <a:endParaRPr kumimoji="0" 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bn</a:t>
            </a:r>
            <a:endParaRPr kumimoji="0" 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BAAE7DD-6821-4BD7-94CC-DE48E363ED33}"/>
              </a:ext>
            </a:extLst>
          </p:cNvPr>
          <p:cNvCxnSpPr/>
          <p:nvPr/>
        </p:nvCxnSpPr>
        <p:spPr>
          <a:xfrm>
            <a:off x="4644008" y="3442428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EE97F1B-D375-48CC-ABA5-9395EE0F8DEA}"/>
              </a:ext>
            </a:extLst>
          </p:cNvPr>
          <p:cNvCxnSpPr/>
          <p:nvPr/>
        </p:nvCxnSpPr>
        <p:spPr>
          <a:xfrm>
            <a:off x="4644008" y="3717032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B91664D-9ED9-430E-A202-C6EED575BB6E}"/>
              </a:ext>
            </a:extLst>
          </p:cNvPr>
          <p:cNvCxnSpPr/>
          <p:nvPr/>
        </p:nvCxnSpPr>
        <p:spPr>
          <a:xfrm>
            <a:off x="4644008" y="3933056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ECDEFE5-712D-4EB1-B91A-AF1C786BF92B}"/>
              </a:ext>
            </a:extLst>
          </p:cNvPr>
          <p:cNvCxnSpPr/>
          <p:nvPr/>
        </p:nvCxnSpPr>
        <p:spPr>
          <a:xfrm>
            <a:off x="4788024" y="5013176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2C691551-14ED-4683-B681-EC1CB2D5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169160"/>
            <a:ext cx="1439545" cy="2447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a1,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a2,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a3,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a4,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4831CE3-9932-494A-977F-28C93BB0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32" y="2169160"/>
            <a:ext cx="1511935" cy="25196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b1,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b2,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b3,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b4,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b5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bn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B67B4B-F021-4527-BD2D-B1904BD5F965}"/>
              </a:ext>
            </a:extLst>
          </p:cNvPr>
          <p:cNvSpPr txBox="1"/>
          <p:nvPr/>
        </p:nvSpPr>
        <p:spPr>
          <a:xfrm>
            <a:off x="755576" y="155679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</a:t>
            </a:r>
            <a:r>
              <a:rPr lang="es-MX" dirty="0"/>
              <a:t>-N                Alumno                       Materia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E2FB59-1E23-4F67-B001-B88098D13A1A}"/>
              </a:ext>
            </a:extLst>
          </p:cNvPr>
          <p:cNvCxnSpPr>
            <a:cxnSpLocks/>
          </p:cNvCxnSpPr>
          <p:nvPr/>
        </p:nvCxnSpPr>
        <p:spPr>
          <a:xfrm>
            <a:off x="2483768" y="2708920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8E8F5DB-DBA2-4DB0-A549-42C12CCB2E13}"/>
              </a:ext>
            </a:extLst>
          </p:cNvPr>
          <p:cNvCxnSpPr>
            <a:cxnSpLocks/>
          </p:cNvCxnSpPr>
          <p:nvPr/>
        </p:nvCxnSpPr>
        <p:spPr>
          <a:xfrm>
            <a:off x="2483768" y="2708920"/>
            <a:ext cx="1944216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0B53D88-86BE-4899-B0AE-1B24523A682C}"/>
              </a:ext>
            </a:extLst>
          </p:cNvPr>
          <p:cNvCxnSpPr>
            <a:cxnSpLocks/>
          </p:cNvCxnSpPr>
          <p:nvPr/>
        </p:nvCxnSpPr>
        <p:spPr>
          <a:xfrm>
            <a:off x="2483768" y="2708920"/>
            <a:ext cx="1944216" cy="717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CA2D991-CDA3-405B-8F57-16BD705DAEDF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1944216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FFDB353-2723-4A24-9AAF-09D28A5F95F2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1944216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3022AD-6C89-4047-9FCA-9FDF15D5CA27}"/>
              </a:ext>
            </a:extLst>
          </p:cNvPr>
          <p:cNvSpPr txBox="1"/>
          <p:nvPr/>
        </p:nvSpPr>
        <p:spPr>
          <a:xfrm>
            <a:off x="1630889" y="5314153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                 Cursa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0098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BF19B8-FF9D-4405-8A6D-44AA432179D5}"/>
              </a:ext>
            </a:extLst>
          </p:cNvPr>
          <p:cNvSpPr txBox="1"/>
          <p:nvPr/>
        </p:nvSpPr>
        <p:spPr>
          <a:xfrm>
            <a:off x="755576" y="155679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N-</a:t>
            </a:r>
            <a:r>
              <a:rPr lang="es-MX" sz="2400" dirty="0"/>
              <a:t>1</a:t>
            </a:r>
            <a:r>
              <a:rPr lang="es-MX" dirty="0"/>
              <a:t>                Alumno                       Materia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90F42FD-6BD5-4340-8136-64117CBC8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105" y="2169160"/>
            <a:ext cx="1439545" cy="2447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a3,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a4,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a5.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EF44177-85A6-4885-8824-4CD9F9B7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32" y="2169160"/>
            <a:ext cx="1511935" cy="25196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b1,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b2,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b3,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b4,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s-MX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bn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bn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1D90A3C-7798-48DD-9DEA-37729F847DC1}"/>
              </a:ext>
            </a:extLst>
          </p:cNvPr>
          <p:cNvCxnSpPr/>
          <p:nvPr/>
        </p:nvCxnSpPr>
        <p:spPr>
          <a:xfrm flipH="1">
            <a:off x="2483768" y="2708920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60350D9-7FBB-43B1-906F-A84B6C718993}"/>
              </a:ext>
            </a:extLst>
          </p:cNvPr>
          <p:cNvCxnSpPr>
            <a:cxnSpLocks/>
          </p:cNvCxnSpPr>
          <p:nvPr/>
        </p:nvCxnSpPr>
        <p:spPr>
          <a:xfrm flipH="1">
            <a:off x="2508840" y="2708920"/>
            <a:ext cx="1919144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5A29F28-970E-4987-B117-8A8A8193F2B2}"/>
              </a:ext>
            </a:extLst>
          </p:cNvPr>
          <p:cNvCxnSpPr>
            <a:cxnSpLocks/>
          </p:cNvCxnSpPr>
          <p:nvPr/>
        </p:nvCxnSpPr>
        <p:spPr>
          <a:xfrm flipH="1">
            <a:off x="2508840" y="2708920"/>
            <a:ext cx="1919144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3E5602D-11E6-48A7-86A3-C0BAA2266755}"/>
              </a:ext>
            </a:extLst>
          </p:cNvPr>
          <p:cNvCxnSpPr>
            <a:cxnSpLocks/>
          </p:cNvCxnSpPr>
          <p:nvPr/>
        </p:nvCxnSpPr>
        <p:spPr>
          <a:xfrm flipH="1">
            <a:off x="2411760" y="3068960"/>
            <a:ext cx="2016224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48061F2-2BA3-430F-B571-1C5DF91318FE}"/>
              </a:ext>
            </a:extLst>
          </p:cNvPr>
          <p:cNvCxnSpPr>
            <a:cxnSpLocks/>
          </p:cNvCxnSpPr>
          <p:nvPr/>
        </p:nvCxnSpPr>
        <p:spPr>
          <a:xfrm flipH="1">
            <a:off x="2411760" y="3068960"/>
            <a:ext cx="2016225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65E2D5-6DDE-4858-B70E-E758E20A11C4}"/>
              </a:ext>
            </a:extLst>
          </p:cNvPr>
          <p:cNvSpPr txBox="1"/>
          <p:nvPr/>
        </p:nvSpPr>
        <p:spPr>
          <a:xfrm>
            <a:off x="1043608" y="528605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                             cursa</a:t>
            </a:r>
          </a:p>
        </p:txBody>
      </p:sp>
    </p:spTree>
    <p:extLst>
      <p:ext uri="{BB962C8B-B14F-4D97-AF65-F5344CB8AC3E}">
        <p14:creationId xmlns:p14="http://schemas.microsoft.com/office/powerpoint/2010/main" val="1138004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4F9830D8-F57C-4846-A3A1-0ED69282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169160"/>
            <a:ext cx="1439545" cy="2447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a1,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a2,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a3,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a4,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</a:t>
            </a:r>
            <a:endParaRPr lang="es-MX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EA8D972-B2CF-4A04-8E65-12AEA5667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32" y="2169160"/>
            <a:ext cx="1511935" cy="25196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b1,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b2,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b3,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b4,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b5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s-MX" sz="1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bn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6355B8E-1D55-40CB-A907-8CC290DF3809}"/>
              </a:ext>
            </a:extLst>
          </p:cNvPr>
          <p:cNvCxnSpPr>
            <a:cxnSpLocks/>
          </p:cNvCxnSpPr>
          <p:nvPr/>
        </p:nvCxnSpPr>
        <p:spPr>
          <a:xfrm>
            <a:off x="2483768" y="2708920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DDB0481-FCB2-42F4-8003-15E60AF113A4}"/>
              </a:ext>
            </a:extLst>
          </p:cNvPr>
          <p:cNvCxnSpPr>
            <a:cxnSpLocks/>
          </p:cNvCxnSpPr>
          <p:nvPr/>
        </p:nvCxnSpPr>
        <p:spPr>
          <a:xfrm>
            <a:off x="2483768" y="2708920"/>
            <a:ext cx="1944216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77D6A69-0D44-4624-8EB2-FD4E335D2D26}"/>
              </a:ext>
            </a:extLst>
          </p:cNvPr>
          <p:cNvCxnSpPr>
            <a:cxnSpLocks/>
          </p:cNvCxnSpPr>
          <p:nvPr/>
        </p:nvCxnSpPr>
        <p:spPr>
          <a:xfrm>
            <a:off x="2483768" y="2708920"/>
            <a:ext cx="1944216" cy="717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E87B892-262F-48AE-BE3A-45CA7ADA0A31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1944216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1642068-0343-449C-A471-E01C0EB57A6F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1944216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0EB2F1-7D66-4B61-9F28-475AB5826C11}"/>
              </a:ext>
            </a:extLst>
          </p:cNvPr>
          <p:cNvSpPr txBox="1"/>
          <p:nvPr/>
        </p:nvSpPr>
        <p:spPr>
          <a:xfrm>
            <a:off x="755576" y="155679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N-N                Alumno                       Materia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8224F19-ACD4-433D-B6C9-08B04E6A2C2B}"/>
              </a:ext>
            </a:extLst>
          </p:cNvPr>
          <p:cNvCxnSpPr>
            <a:cxnSpLocks/>
          </p:cNvCxnSpPr>
          <p:nvPr/>
        </p:nvCxnSpPr>
        <p:spPr>
          <a:xfrm flipH="1">
            <a:off x="2508840" y="2708920"/>
            <a:ext cx="1919144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CE6476C-A413-48A7-BDF0-4A5DEB66F6E3}"/>
              </a:ext>
            </a:extLst>
          </p:cNvPr>
          <p:cNvCxnSpPr>
            <a:cxnSpLocks/>
          </p:cNvCxnSpPr>
          <p:nvPr/>
        </p:nvCxnSpPr>
        <p:spPr>
          <a:xfrm flipH="1">
            <a:off x="2478053" y="2708919"/>
            <a:ext cx="1949931" cy="754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4581981-1332-423F-A520-F5B5160C21C5}"/>
              </a:ext>
            </a:extLst>
          </p:cNvPr>
          <p:cNvCxnSpPr>
            <a:cxnSpLocks/>
          </p:cNvCxnSpPr>
          <p:nvPr/>
        </p:nvCxnSpPr>
        <p:spPr>
          <a:xfrm flipH="1">
            <a:off x="2452405" y="3086027"/>
            <a:ext cx="1975579" cy="823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684838F-2EEE-4D93-B3CA-EB0A714DE8AD}"/>
              </a:ext>
            </a:extLst>
          </p:cNvPr>
          <p:cNvCxnSpPr>
            <a:cxnSpLocks/>
          </p:cNvCxnSpPr>
          <p:nvPr/>
        </p:nvCxnSpPr>
        <p:spPr>
          <a:xfrm flipH="1">
            <a:off x="2388293" y="3086027"/>
            <a:ext cx="2039691" cy="1272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5568A35-A14F-4EE1-B6CB-2151FE87B98C}"/>
              </a:ext>
            </a:extLst>
          </p:cNvPr>
          <p:cNvSpPr txBox="1"/>
          <p:nvPr/>
        </p:nvSpPr>
        <p:spPr>
          <a:xfrm>
            <a:off x="1403648" y="527555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                      cursa</a:t>
            </a:r>
          </a:p>
        </p:txBody>
      </p:sp>
    </p:spTree>
    <p:extLst>
      <p:ext uri="{BB962C8B-B14F-4D97-AF65-F5344CB8AC3E}">
        <p14:creationId xmlns:p14="http://schemas.microsoft.com/office/powerpoint/2010/main" val="23558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260648"/>
            <a:ext cx="8208912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s-AR" sz="1600" dirty="0"/>
          </a:p>
          <a:p>
            <a:pPr algn="ctr">
              <a:buNone/>
            </a:pPr>
            <a:r>
              <a:rPr lang="es-ES" sz="1600" b="1" dirty="0"/>
              <a:t>DEPENDENCIAS DE EXISTENCIA </a:t>
            </a:r>
            <a:endParaRPr lang="es-AR" sz="1600" dirty="0"/>
          </a:p>
          <a:p>
            <a:pPr>
              <a:buNone/>
            </a:pPr>
            <a:r>
              <a:rPr lang="es-ES" sz="1600" dirty="0"/>
              <a:t> </a:t>
            </a:r>
            <a:r>
              <a:rPr lang="es-ES" sz="1600" b="1" dirty="0"/>
              <a:t>La existencia de la entidad "x", depende de la existencia de la entidad “y”, </a:t>
            </a:r>
          </a:p>
          <a:p>
            <a:pPr>
              <a:buNone/>
            </a:pPr>
            <a:r>
              <a:rPr lang="es-ES" sz="1600" b="1" dirty="0"/>
              <a:t>asociación  del tipo 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1 - N</a:t>
            </a:r>
            <a:r>
              <a:rPr lang="es-ES" sz="1600" b="1" dirty="0"/>
              <a:t>.</a:t>
            </a:r>
            <a:endParaRPr lang="es-AR" sz="1600" b="1" dirty="0"/>
          </a:p>
          <a:p>
            <a:pPr>
              <a:buNone/>
            </a:pPr>
            <a:r>
              <a:rPr lang="es-ES" sz="1600" b="1" dirty="0"/>
              <a:t>Si se suprime la entidad  "y", debemos suprimir la entidad  ”x”.</a:t>
            </a:r>
          </a:p>
          <a:p>
            <a:pPr>
              <a:buNone/>
            </a:pPr>
            <a:r>
              <a:rPr lang="es-ES" sz="1600" dirty="0"/>
              <a:t> </a:t>
            </a:r>
          </a:p>
          <a:p>
            <a:pPr>
              <a:buNone/>
            </a:pPr>
            <a:endParaRPr lang="es-ES" sz="2000" b="1" dirty="0"/>
          </a:p>
          <a:p>
            <a:pPr>
              <a:buNone/>
            </a:pPr>
            <a:endParaRPr lang="es-ES" sz="2000" b="1" dirty="0"/>
          </a:p>
          <a:p>
            <a:pPr>
              <a:buNone/>
            </a:pPr>
            <a:endParaRPr lang="es-ES" sz="2000" b="1" dirty="0"/>
          </a:p>
          <a:p>
            <a:pPr>
              <a:buNone/>
            </a:pPr>
            <a:r>
              <a:rPr lang="es-ES" sz="2000" b="1" dirty="0"/>
              <a:t>CLAVES</a:t>
            </a:r>
            <a:r>
              <a:rPr lang="es-AR" sz="2000" b="1" dirty="0"/>
              <a:t> :</a:t>
            </a:r>
            <a:r>
              <a:rPr lang="es-ES" sz="2000" b="1" dirty="0"/>
              <a:t> </a:t>
            </a:r>
            <a:endParaRPr lang="es-AR" sz="2000" b="1" dirty="0"/>
          </a:p>
          <a:p>
            <a:pPr>
              <a:buNone/>
            </a:pPr>
            <a:r>
              <a:rPr lang="es-ES" sz="2000" b="1" dirty="0"/>
              <a:t>Una </a:t>
            </a:r>
            <a:r>
              <a:rPr lang="es-ES" sz="2000" b="1" dirty="0" err="1"/>
              <a:t>superclave</a:t>
            </a:r>
            <a:r>
              <a:rPr lang="es-ES" sz="2000" b="1" dirty="0"/>
              <a:t> es un conjunto de uno o más atributos que permiten identificar una entidad.</a:t>
            </a:r>
          </a:p>
          <a:p>
            <a:pPr>
              <a:buNone/>
            </a:pPr>
            <a:r>
              <a:rPr lang="es-ES" sz="2000" b="1" dirty="0"/>
              <a:t>Llave primaria (PK) es la que identifica una entidad con el menor número de atributos.</a:t>
            </a:r>
          </a:p>
          <a:p>
            <a:pPr>
              <a:buNone/>
            </a:pPr>
            <a:r>
              <a:rPr lang="es-ES" sz="2000" b="1" dirty="0"/>
              <a:t>Alumno  =   { #boleta, </a:t>
            </a:r>
            <a:r>
              <a:rPr lang="es-ES" sz="2000" b="1" dirty="0" err="1"/>
              <a:t>nomb_alum</a:t>
            </a:r>
            <a:r>
              <a:rPr lang="es-ES" sz="2000" b="1" dirty="0"/>
              <a:t>, </a:t>
            </a:r>
            <a:r>
              <a:rPr lang="es-ES" sz="2000" b="1" dirty="0" err="1"/>
              <a:t>edad_alum</a:t>
            </a:r>
            <a:r>
              <a:rPr lang="es-ES" sz="2000" b="1" dirty="0"/>
              <a:t>, </a:t>
            </a:r>
            <a:r>
              <a:rPr lang="es-ES" sz="2000" b="1" dirty="0" err="1"/>
              <a:t>direc_alum</a:t>
            </a:r>
            <a:r>
              <a:rPr lang="es-ES" sz="2000" b="1" dirty="0"/>
              <a:t>, …  }</a:t>
            </a:r>
            <a:endParaRPr lang="es-AR" sz="2000" b="1" dirty="0"/>
          </a:p>
          <a:p>
            <a:pPr>
              <a:buNone/>
            </a:pPr>
            <a:r>
              <a:rPr lang="es-ES" sz="2000" b="1" dirty="0" err="1"/>
              <a:t>Superclave</a:t>
            </a:r>
            <a:r>
              <a:rPr lang="es-ES" sz="2000" b="1" dirty="0"/>
              <a:t> s  = {#boleta}                         (PK)</a:t>
            </a:r>
            <a:endParaRPr lang="es-AR" sz="2000" b="1" dirty="0"/>
          </a:p>
          <a:p>
            <a:pPr>
              <a:buNone/>
            </a:pPr>
            <a:r>
              <a:rPr lang="es-ES" sz="2000" b="1" dirty="0"/>
              <a:t>	                         {#boleta, </a:t>
            </a:r>
            <a:r>
              <a:rPr lang="es-ES" sz="2000" b="1" dirty="0" err="1"/>
              <a:t>nomb_alum</a:t>
            </a:r>
            <a:r>
              <a:rPr lang="es-ES" sz="2000" b="1" dirty="0"/>
              <a:t>}</a:t>
            </a:r>
            <a:endParaRPr lang="es-AR" sz="2000" b="1" dirty="0"/>
          </a:p>
          <a:p>
            <a:pPr>
              <a:buNone/>
            </a:pPr>
            <a:r>
              <a:rPr lang="es-ES" sz="2000" b="1" dirty="0"/>
              <a:t>		             {</a:t>
            </a:r>
            <a:r>
              <a:rPr lang="es-ES" sz="2000" b="1" dirty="0" err="1"/>
              <a:t>nomb_alum</a:t>
            </a:r>
            <a:r>
              <a:rPr lang="es-ES" sz="2000" b="1" dirty="0"/>
              <a:t>, </a:t>
            </a:r>
            <a:r>
              <a:rPr lang="es-ES" sz="2000" b="1" dirty="0" err="1"/>
              <a:t>direc_alum</a:t>
            </a:r>
            <a:r>
              <a:rPr lang="es-ES" sz="2000" b="1" dirty="0"/>
              <a:t>}</a:t>
            </a:r>
            <a:endParaRPr lang="es-AR" sz="2000" b="1" dirty="0"/>
          </a:p>
          <a:p>
            <a:pPr>
              <a:buNone/>
            </a:pPr>
            <a:r>
              <a:rPr lang="es-ES" sz="2000" b="1" dirty="0"/>
              <a:t>Un conjunto de entidades con su  PK  se llama entidad fuerte.</a:t>
            </a:r>
            <a:endParaRPr lang="es-AR" sz="2000" b="1" dirty="0"/>
          </a:p>
          <a:p>
            <a:pPr>
              <a:buNone/>
            </a:pPr>
            <a:endParaRPr lang="es-AR" sz="1600" dirty="0"/>
          </a:p>
          <a:p>
            <a:pPr>
              <a:buNone/>
            </a:pPr>
            <a:endParaRPr lang="es-AR" sz="1600" dirty="0"/>
          </a:p>
          <a:p>
            <a:pPr>
              <a:buNone/>
            </a:pPr>
            <a:endParaRPr lang="es-AR" sz="1600" dirty="0"/>
          </a:p>
          <a:p>
            <a:pPr>
              <a:buNone/>
            </a:pPr>
            <a:endParaRPr lang="es-AR" sz="1600" dirty="0"/>
          </a:p>
          <a:p>
            <a:pPr>
              <a:buNone/>
            </a:pPr>
            <a:endParaRPr lang="es-AR" sz="1600" dirty="0"/>
          </a:p>
          <a:p>
            <a:pPr>
              <a:buNone/>
            </a:pPr>
            <a:endParaRPr lang="es-AR" sz="1600" dirty="0"/>
          </a:p>
          <a:p>
            <a:pPr>
              <a:buNone/>
            </a:pPr>
            <a:endParaRPr lang="es-AR" sz="1600" dirty="0"/>
          </a:p>
          <a:p>
            <a:pPr>
              <a:buNone/>
            </a:pPr>
            <a:endParaRPr lang="es-AR" sz="1600" dirty="0"/>
          </a:p>
          <a:p>
            <a:pPr>
              <a:buNone/>
            </a:pPr>
            <a:endParaRPr lang="es-AR" sz="1600" dirty="0"/>
          </a:p>
          <a:p>
            <a:pPr>
              <a:buNone/>
            </a:pPr>
            <a:endParaRPr lang="es-AR" sz="1600" dirty="0"/>
          </a:p>
        </p:txBody>
      </p:sp>
      <p:pic>
        <p:nvPicPr>
          <p:cNvPr id="5" name="4 Imagen" descr="sshot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628800"/>
            <a:ext cx="8116105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s-ES" sz="2000" b="1" dirty="0"/>
          </a:p>
          <a:p>
            <a:pPr>
              <a:buNone/>
            </a:pPr>
            <a:r>
              <a:rPr lang="es-ES" sz="2000" b="1" dirty="0"/>
              <a:t>ENTIDAD DEBIL:</a:t>
            </a:r>
          </a:p>
          <a:p>
            <a:pPr>
              <a:buNone/>
            </a:pPr>
            <a:r>
              <a:rPr lang="es-ES" sz="2000" b="1" dirty="0"/>
              <a:t> Cuando No se puede armar  fácilmente su PK, además hay dependencia de existencia    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1 - N</a:t>
            </a:r>
            <a:r>
              <a:rPr lang="es-ES" sz="2000" b="1" dirty="0"/>
              <a:t>.</a:t>
            </a:r>
          </a:p>
          <a:p>
            <a:pPr>
              <a:buNone/>
            </a:pPr>
            <a:endParaRPr lang="es-AR" sz="2000" b="1" dirty="0"/>
          </a:p>
          <a:p>
            <a:pPr>
              <a:buNone/>
            </a:pPr>
            <a:r>
              <a:rPr lang="es-ES" sz="2000" b="1" dirty="0"/>
              <a:t>La PK de una entidad débil se forma por la PK de la entidad fuerte mas su discriminador.</a:t>
            </a:r>
            <a:endParaRPr lang="es-AR" sz="2000" b="1" dirty="0"/>
          </a:p>
          <a:p>
            <a:pPr>
              <a:buNone/>
            </a:pPr>
            <a:r>
              <a:rPr lang="es-ES" sz="2000" b="1" dirty="0"/>
              <a:t>                         PK</a:t>
            </a:r>
          </a:p>
          <a:p>
            <a:pPr>
              <a:buNone/>
            </a:pPr>
            <a:r>
              <a:rPr lang="es-ES" sz="2000" b="1" dirty="0"/>
              <a:t>Pedido  =  { # </a:t>
            </a:r>
            <a:r>
              <a:rPr lang="es-ES" sz="2000" b="1" dirty="0" err="1"/>
              <a:t>ped</a:t>
            </a:r>
            <a:r>
              <a:rPr lang="es-ES" sz="2000" b="1" dirty="0"/>
              <a:t>,  fecha,  #</a:t>
            </a:r>
            <a:r>
              <a:rPr lang="es-ES" sz="2000" b="1" dirty="0" err="1"/>
              <a:t>cte</a:t>
            </a:r>
            <a:r>
              <a:rPr lang="es-ES" sz="2000" b="1" dirty="0"/>
              <a:t>,  </a:t>
            </a:r>
            <a:r>
              <a:rPr lang="es-ES" sz="2000" b="1" dirty="0" err="1"/>
              <a:t>total_ped</a:t>
            </a:r>
            <a:r>
              <a:rPr lang="es-ES" sz="2000" b="1" dirty="0"/>
              <a:t>, … }</a:t>
            </a:r>
          </a:p>
          <a:p>
            <a:pPr>
              <a:buNone/>
            </a:pPr>
            <a:r>
              <a:rPr lang="es-ES" sz="2000" b="1" dirty="0"/>
              <a:t>                           PK              </a:t>
            </a:r>
            <a:r>
              <a:rPr lang="es-ES" sz="2000" b="1" dirty="0" err="1"/>
              <a:t>PK</a:t>
            </a:r>
            <a:endParaRPr lang="es-AR" sz="2000" b="1" dirty="0"/>
          </a:p>
          <a:p>
            <a:pPr>
              <a:buNone/>
            </a:pPr>
            <a:r>
              <a:rPr lang="es-ES" sz="2000" b="1" dirty="0"/>
              <a:t>Partida =  {  #</a:t>
            </a:r>
            <a:r>
              <a:rPr lang="es-ES" sz="2000" b="1" dirty="0" err="1"/>
              <a:t>ped</a:t>
            </a:r>
            <a:r>
              <a:rPr lang="es-ES" sz="2000" b="1" dirty="0"/>
              <a:t>   ,# partida, </a:t>
            </a:r>
            <a:r>
              <a:rPr lang="es-ES" sz="2000" b="1" dirty="0" err="1"/>
              <a:t>num_parte</a:t>
            </a:r>
            <a:r>
              <a:rPr lang="es-ES" sz="2000" b="1" dirty="0"/>
              <a:t>,  cantidad, precio, … }</a:t>
            </a:r>
            <a:endParaRPr lang="es-AR" sz="2000" b="1" dirty="0"/>
          </a:p>
          <a:p>
            <a:endParaRPr lang="es-MX" dirty="0"/>
          </a:p>
        </p:txBody>
      </p:sp>
      <p:pic>
        <p:nvPicPr>
          <p:cNvPr id="4" name="3 Imagen" descr="sshot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980728"/>
            <a:ext cx="811610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xmlns="" id="{1C075696-2A6A-4E3E-ABCD-5DD62C99AFFB}"/>
              </a:ext>
            </a:extLst>
          </p:cNvPr>
          <p:cNvSpPr txBox="1">
            <a:spLocks/>
          </p:cNvSpPr>
          <p:nvPr/>
        </p:nvSpPr>
        <p:spPr>
          <a:xfrm>
            <a:off x="827584" y="404664"/>
            <a:ext cx="8229600" cy="54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s-AR" sz="2000" b="1" dirty="0"/>
          </a:p>
          <a:p>
            <a:pPr>
              <a:buFont typeface="Wingdings 2"/>
              <a:buNone/>
            </a:pPr>
            <a:r>
              <a:rPr lang="es-ES" sz="2000" b="1" dirty="0"/>
              <a:t>                         PK</a:t>
            </a:r>
          </a:p>
          <a:p>
            <a:pPr>
              <a:buFont typeface="Wingdings 2"/>
              <a:buNone/>
            </a:pPr>
            <a:r>
              <a:rPr lang="es-ES" sz="2000" b="1" dirty="0"/>
              <a:t>Pedido  =  { # </a:t>
            </a:r>
            <a:r>
              <a:rPr lang="es-ES" sz="2000" b="1" dirty="0" err="1"/>
              <a:t>ped</a:t>
            </a:r>
            <a:r>
              <a:rPr lang="es-ES" sz="2000" b="1" dirty="0"/>
              <a:t>,  fecha,       #cte,     </a:t>
            </a:r>
            <a:r>
              <a:rPr lang="es-ES" sz="2000" b="1" dirty="0" err="1"/>
              <a:t>total_ped</a:t>
            </a:r>
            <a:r>
              <a:rPr lang="es-ES" sz="2000" b="1" dirty="0"/>
              <a:t>, … }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PE1     Ene10        C8            $1000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PE2     Ene11         C9            $700</a:t>
            </a:r>
          </a:p>
          <a:p>
            <a:pPr>
              <a:buFont typeface="Wingdings 2"/>
              <a:buNone/>
            </a:pPr>
            <a:endParaRPr lang="es-ES" sz="2000" b="1" dirty="0"/>
          </a:p>
          <a:p>
            <a:pPr>
              <a:buFont typeface="Wingdings 2"/>
              <a:buNone/>
            </a:pPr>
            <a:r>
              <a:rPr lang="es-ES" sz="2000" b="1" dirty="0"/>
              <a:t>                          PK         </a:t>
            </a:r>
            <a:r>
              <a:rPr lang="es-ES" sz="2000" b="1" dirty="0" err="1"/>
              <a:t>PK</a:t>
            </a:r>
            <a:endParaRPr lang="es-AR" sz="2000" b="1" dirty="0"/>
          </a:p>
          <a:p>
            <a:pPr>
              <a:buFont typeface="Wingdings 2"/>
              <a:buNone/>
            </a:pPr>
            <a:r>
              <a:rPr lang="es-ES" sz="2000" b="1" dirty="0"/>
              <a:t>Partida =  {  #ped,  </a:t>
            </a:r>
            <a:r>
              <a:rPr lang="es-ES" sz="2000" b="1" dirty="0">
                <a:solidFill>
                  <a:srgbClr val="FF0000"/>
                </a:solidFill>
              </a:rPr>
              <a:t># partida, </a:t>
            </a:r>
            <a:r>
              <a:rPr lang="es-ES" sz="2000" b="1" dirty="0" err="1">
                <a:solidFill>
                  <a:srgbClr val="FF0000"/>
                </a:solidFill>
              </a:rPr>
              <a:t>num_parte</a:t>
            </a:r>
            <a:r>
              <a:rPr lang="es-ES" sz="2000" b="1" dirty="0">
                <a:solidFill>
                  <a:srgbClr val="FF0000"/>
                </a:solidFill>
              </a:rPr>
              <a:t>,  cantidad, precio, </a:t>
            </a:r>
            <a:r>
              <a:rPr lang="es-ES" sz="2000" b="1" dirty="0"/>
              <a:t>… }</a:t>
            </a:r>
            <a:endParaRPr lang="es-AR" sz="2000" b="1" dirty="0"/>
          </a:p>
          <a:p>
            <a:pPr marL="0" indent="0">
              <a:buNone/>
            </a:pPr>
            <a:r>
              <a:rPr lang="es-MX" dirty="0"/>
              <a:t>                   PE1     </a:t>
            </a:r>
            <a:r>
              <a:rPr lang="es-MX" dirty="0">
                <a:solidFill>
                  <a:srgbClr val="FF0000"/>
                </a:solidFill>
              </a:rPr>
              <a:t>001       XX3             5             100</a:t>
            </a:r>
          </a:p>
          <a:p>
            <a:pPr marL="0" indent="0">
              <a:buNone/>
            </a:pPr>
            <a:r>
              <a:rPr lang="es-MX" dirty="0"/>
              <a:t>                   PE1     002      XX8             3             300</a:t>
            </a:r>
          </a:p>
          <a:p>
            <a:pPr marL="0" indent="0">
              <a:buNone/>
            </a:pPr>
            <a:r>
              <a:rPr lang="es-MX" dirty="0"/>
              <a:t>                   PE1     003      XX7             2             200</a:t>
            </a:r>
          </a:p>
          <a:p>
            <a:pPr marL="0" indent="0">
              <a:buNone/>
            </a:pPr>
            <a:r>
              <a:rPr lang="es-MX" dirty="0"/>
              <a:t>                   PE2    </a:t>
            </a:r>
            <a:r>
              <a:rPr lang="es-MX" dirty="0">
                <a:solidFill>
                  <a:srgbClr val="FF0000"/>
                </a:solidFill>
              </a:rPr>
              <a:t>001       XX3              5             100 </a:t>
            </a:r>
          </a:p>
          <a:p>
            <a:pPr marL="0" indent="0">
              <a:buNone/>
            </a:pPr>
            <a:r>
              <a:rPr lang="es-MX" dirty="0"/>
              <a:t>                   PE2    002      XX10             2             100 </a:t>
            </a:r>
          </a:p>
          <a:p>
            <a:pPr marL="0" indent="0">
              <a:buNone/>
            </a:pPr>
            <a:r>
              <a:rPr lang="es-MX" dirty="0"/>
              <a:t>                   PE3    003       YY4              6              50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95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2859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E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Sistema Integrado </a:t>
            </a:r>
            <a:r>
              <a:rPr lang="es-E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eficienta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iempo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Repuesta: rápida respuesta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dministración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del Almacenamiento de 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Datos: Almacenamiento, recuperación,…,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 seguridad: Actualización Instantánea,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 capacidad: Almacenamiento masivo</a:t>
            </a:r>
            <a:r>
              <a:rPr lang="es-E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 uso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de memoria 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primaria: Buffers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Datos, 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Procesamiento Centralizado o Distribuido.</a:t>
            </a:r>
            <a:endParaRPr lang="es-A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08912" cy="576064"/>
          </a:xfrm>
        </p:spPr>
        <p:txBody>
          <a:bodyPr>
            <a:normAutofit/>
          </a:bodyPr>
          <a:lstStyle/>
          <a:p>
            <a:pPr algn="ctr"/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SISTEMA </a:t>
            </a:r>
            <a:r>
              <a:rPr lang="es-ES" sz="3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INTEGRADO EN UNA BASE DE </a:t>
            </a: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endParaRPr lang="es-MX" sz="3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548680"/>
            <a:ext cx="8229600" cy="593204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s-ES" dirty="0"/>
              <a:t>DEFINICION DE LA PK PARA LOS CONJUNTO DE RELACIONES</a:t>
            </a:r>
          </a:p>
          <a:p>
            <a:pPr algn="ctr">
              <a:buNone/>
            </a:pPr>
            <a:endParaRPr lang="es-AR" dirty="0"/>
          </a:p>
          <a:p>
            <a:pPr>
              <a:buNone/>
            </a:pPr>
            <a:r>
              <a:rPr lang="es-ES" sz="2900" b="1" dirty="0"/>
              <a:t>R  =&gt; E</a:t>
            </a:r>
            <a:r>
              <a:rPr lang="es-ES" sz="2900" b="1" baseline="-25000" dirty="0"/>
              <a:t>1</a:t>
            </a:r>
            <a:r>
              <a:rPr lang="es-ES" sz="2900" b="1" dirty="0"/>
              <a:t>, E</a:t>
            </a:r>
            <a:r>
              <a:rPr lang="es-ES" sz="2900" b="1" baseline="-25000" dirty="0"/>
              <a:t>2</a:t>
            </a:r>
            <a:r>
              <a:rPr lang="es-ES" sz="2900" b="1" dirty="0"/>
              <a:t>, … ,En</a:t>
            </a:r>
            <a:r>
              <a:rPr lang="es-AR" sz="2900" b="1" dirty="0"/>
              <a:t>    y   si   </a:t>
            </a:r>
            <a:r>
              <a:rPr lang="es-ES" sz="2900" b="1" dirty="0"/>
              <a:t>(E</a:t>
            </a:r>
            <a:r>
              <a:rPr lang="es-ES" sz="2900" b="1" baseline="-25000" dirty="0"/>
              <a:t>1</a:t>
            </a:r>
            <a:r>
              <a:rPr lang="es-ES" sz="2900" b="1" dirty="0"/>
              <a:t>) = PK E</a:t>
            </a:r>
            <a:r>
              <a:rPr lang="es-ES" sz="2900" b="1" baseline="-25000" dirty="0"/>
              <a:t>1</a:t>
            </a:r>
            <a:endParaRPr lang="es-AR" sz="2900" b="1" dirty="0"/>
          </a:p>
          <a:p>
            <a:pPr>
              <a:buNone/>
            </a:pPr>
            <a:r>
              <a:rPr lang="es-ES" sz="2900" b="1" dirty="0"/>
              <a:t> </a:t>
            </a:r>
            <a:endParaRPr lang="es-AR" sz="2900" b="1" dirty="0"/>
          </a:p>
          <a:p>
            <a:pPr>
              <a:buNone/>
            </a:pPr>
            <a:r>
              <a:rPr lang="es-ES" sz="2900" b="1" dirty="0"/>
              <a:t>Los atributos que distinguen las relaciones individuales del conjunto R es:</a:t>
            </a:r>
            <a:endParaRPr lang="es-AR" sz="2900" b="1" dirty="0"/>
          </a:p>
          <a:p>
            <a:pPr>
              <a:buNone/>
            </a:pPr>
            <a:r>
              <a:rPr lang="es-ES" sz="2900" b="1" dirty="0"/>
              <a:t>	(R) = (E1) u (E2) u…u(En)</a:t>
            </a:r>
            <a:endParaRPr lang="es-AR" sz="2900" b="1" dirty="0"/>
          </a:p>
          <a:p>
            <a:pPr>
              <a:buNone/>
            </a:pPr>
            <a:r>
              <a:rPr lang="es-ES" sz="2900" b="1" dirty="0"/>
              <a:t>Si R tiene elementos descriptivos</a:t>
            </a:r>
            <a:endParaRPr lang="es-AR" sz="2900" b="1" dirty="0"/>
          </a:p>
          <a:p>
            <a:pPr>
              <a:buNone/>
            </a:pPr>
            <a:r>
              <a:rPr lang="es-ES" sz="2900" b="1" dirty="0"/>
              <a:t>	(R) = (E1) u (E2) u…u(En) u {a1,…,</a:t>
            </a:r>
            <a:r>
              <a:rPr lang="es-ES" sz="2900" b="1" dirty="0" err="1"/>
              <a:t>an</a:t>
            </a:r>
            <a:r>
              <a:rPr lang="es-ES" sz="2900" b="1" dirty="0"/>
              <a:t>}</a:t>
            </a:r>
            <a:endParaRPr lang="es-AR" sz="2900" b="1" dirty="0"/>
          </a:p>
          <a:p>
            <a:pPr>
              <a:buNone/>
            </a:pPr>
            <a:r>
              <a:rPr lang="es-ES" sz="2900" b="1" dirty="0"/>
              <a:t> </a:t>
            </a:r>
            <a:endParaRPr lang="es-AR" sz="2900" b="1" dirty="0"/>
          </a:p>
          <a:p>
            <a:pPr>
              <a:buNone/>
            </a:pPr>
            <a:r>
              <a:rPr lang="es-ES" sz="2900" b="1" dirty="0"/>
              <a:t>La composición de la PK  depende de la </a:t>
            </a:r>
            <a:r>
              <a:rPr lang="es-ES" sz="2900" b="1" dirty="0" err="1"/>
              <a:t>cardinalidad</a:t>
            </a:r>
            <a:r>
              <a:rPr lang="es-ES" sz="2900" b="1" dirty="0"/>
              <a:t> de la asignación y la semántica asociada.</a:t>
            </a:r>
          </a:p>
          <a:p>
            <a:pPr>
              <a:buNone/>
            </a:pPr>
            <a:endParaRPr lang="es-AR" sz="2900" b="1" dirty="0"/>
          </a:p>
          <a:p>
            <a:pPr>
              <a:buNone/>
            </a:pPr>
            <a:r>
              <a:rPr lang="es-ES" sz="2900" b="1" dirty="0"/>
              <a:t>	Alumno = { #bol, </a:t>
            </a:r>
            <a:r>
              <a:rPr lang="es-ES" sz="2900" b="1" dirty="0" err="1"/>
              <a:t>nomb_alum</a:t>
            </a:r>
            <a:r>
              <a:rPr lang="es-ES" sz="2900" b="1" dirty="0"/>
              <a:t>,… }       </a:t>
            </a:r>
            <a:r>
              <a:rPr lang="es-ES" sz="2900" b="1" dirty="0" err="1"/>
              <a:t>pk</a:t>
            </a:r>
            <a:r>
              <a:rPr lang="es-ES" sz="2900" b="1" dirty="0"/>
              <a:t> = { #bol }</a:t>
            </a:r>
            <a:endParaRPr lang="es-AR" sz="2900" b="1" dirty="0"/>
          </a:p>
          <a:p>
            <a:pPr>
              <a:buNone/>
            </a:pPr>
            <a:r>
              <a:rPr lang="es-ES" sz="2900" b="1" dirty="0"/>
              <a:t>	Materia =  {</a:t>
            </a:r>
            <a:r>
              <a:rPr lang="es-ES" sz="2900" b="1" dirty="0" err="1"/>
              <a:t>cve_mat</a:t>
            </a:r>
            <a:r>
              <a:rPr lang="es-ES" sz="2900" b="1" dirty="0"/>
              <a:t>, </a:t>
            </a:r>
            <a:r>
              <a:rPr lang="es-ES" sz="2900" b="1" dirty="0" err="1"/>
              <a:t>nombre_mat</a:t>
            </a:r>
            <a:r>
              <a:rPr lang="es-ES" sz="2900" b="1" dirty="0"/>
              <a:t>, </a:t>
            </a:r>
            <a:r>
              <a:rPr lang="es-ES" sz="2900" b="1" dirty="0" err="1"/>
              <a:t>cred</a:t>
            </a:r>
            <a:r>
              <a:rPr lang="es-ES" sz="2900" b="1" dirty="0"/>
              <a:t>,…}    </a:t>
            </a:r>
            <a:r>
              <a:rPr lang="es-ES" sz="2900" b="1" dirty="0" err="1"/>
              <a:t>pk</a:t>
            </a:r>
            <a:r>
              <a:rPr lang="es-ES" sz="2900" b="1" dirty="0"/>
              <a:t> = { </a:t>
            </a:r>
            <a:r>
              <a:rPr lang="es-ES" sz="2900" b="1" dirty="0" err="1"/>
              <a:t>cve_mat</a:t>
            </a:r>
            <a:r>
              <a:rPr lang="es-ES" sz="2900" b="1" dirty="0"/>
              <a:t>  }</a:t>
            </a:r>
            <a:endParaRPr lang="es-AR" sz="2900" b="1" dirty="0"/>
          </a:p>
          <a:p>
            <a:pPr>
              <a:buNone/>
            </a:pPr>
            <a:r>
              <a:rPr lang="es-ES" sz="2900" b="1" dirty="0"/>
              <a:t>	Cursa     = {#bol, </a:t>
            </a:r>
            <a:r>
              <a:rPr lang="es-ES" sz="2900" b="1" dirty="0" err="1"/>
              <a:t>cve_mat</a:t>
            </a:r>
            <a:r>
              <a:rPr lang="es-ES" sz="2900" b="1" dirty="0"/>
              <a:t>, </a:t>
            </a:r>
            <a:r>
              <a:rPr lang="es-ES" sz="2900" b="1" dirty="0" err="1"/>
              <a:t>fecha,calif</a:t>
            </a:r>
            <a:r>
              <a:rPr lang="es-ES" sz="2900" b="1" dirty="0"/>
              <a:t>,…}   </a:t>
            </a:r>
            <a:r>
              <a:rPr lang="es-ES" sz="2900" b="1" dirty="0" err="1"/>
              <a:t>pk</a:t>
            </a:r>
            <a:r>
              <a:rPr lang="es-ES" sz="2900" b="1" dirty="0"/>
              <a:t> = { #bol, </a:t>
            </a:r>
            <a:r>
              <a:rPr lang="es-ES" sz="2900" b="1" dirty="0" err="1"/>
              <a:t>cve_mat</a:t>
            </a:r>
            <a:r>
              <a:rPr lang="es-ES" sz="2900" b="1" dirty="0"/>
              <a:t>,  }</a:t>
            </a:r>
          </a:p>
          <a:p>
            <a:pPr>
              <a:buNone/>
            </a:pPr>
            <a:endParaRPr lang="es-AR" b="1" dirty="0"/>
          </a:p>
          <a:p>
            <a:pPr lvl="0">
              <a:buNone/>
            </a:pPr>
            <a:r>
              <a:rPr lang="es-ES" sz="2900" b="1" dirty="0"/>
              <a:t>Si la cardinalidad es de 1-n de alumno a materia, ¿Cuál es la PK de Cursa?</a:t>
            </a:r>
          </a:p>
          <a:p>
            <a:pPr lvl="0">
              <a:buNone/>
            </a:pPr>
            <a:r>
              <a:rPr lang="es-AR" sz="2900" b="1" dirty="0"/>
              <a:t>                                                                                                         </a:t>
            </a:r>
          </a:p>
          <a:p>
            <a:pPr lvl="0">
              <a:buNone/>
            </a:pPr>
            <a:r>
              <a:rPr lang="es-ES" sz="2900" b="1" dirty="0"/>
              <a:t>Si la cardinalidad es de n-1 de  Alumno a Materia, ¿Cuál es la PK de Cursa?</a:t>
            </a:r>
            <a:endParaRPr lang="es-AR" sz="2900" b="1" dirty="0"/>
          </a:p>
          <a:p>
            <a:pPr>
              <a:buNone/>
            </a:pPr>
            <a:r>
              <a:rPr lang="es-ES" b="1" dirty="0"/>
              <a:t> </a:t>
            </a:r>
            <a:endParaRPr lang="es-AR" b="1" dirty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xmlns="" id="{D75BD3CD-DC79-42AE-B7B0-952CCABB4901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70391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s-AR" sz="2000" b="1" dirty="0"/>
              <a:t>                          PK</a:t>
            </a:r>
          </a:p>
          <a:p>
            <a:pPr>
              <a:buFont typeface="Wingdings 2"/>
              <a:buNone/>
            </a:pPr>
            <a:r>
              <a:rPr lang="es-ES" sz="2000" b="1" dirty="0"/>
              <a:t>Alumno= { #boleta, </a:t>
            </a:r>
            <a:r>
              <a:rPr lang="es-ES" sz="2000" b="1" dirty="0" err="1"/>
              <a:t>nomb_alum</a:t>
            </a:r>
            <a:r>
              <a:rPr lang="es-ES" sz="2000" b="1" dirty="0"/>
              <a:t>, </a:t>
            </a:r>
            <a:r>
              <a:rPr lang="es-ES" sz="2000" b="1" dirty="0" err="1"/>
              <a:t>edad_alum</a:t>
            </a:r>
            <a:r>
              <a:rPr lang="es-ES" sz="2000" b="1" dirty="0"/>
              <a:t>, </a:t>
            </a:r>
            <a:r>
              <a:rPr lang="es-ES" sz="2000" b="1" dirty="0" err="1"/>
              <a:t>direc_alum</a:t>
            </a:r>
            <a:r>
              <a:rPr lang="es-ES" sz="2000" b="1" dirty="0"/>
              <a:t>, … }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 002      Juan X                 18                  </a:t>
            </a:r>
            <a:r>
              <a:rPr lang="es-ES" sz="2000" b="1" dirty="0" err="1"/>
              <a:t>dirx</a:t>
            </a:r>
            <a:endParaRPr lang="es-ES" sz="2000" b="1" dirty="0"/>
          </a:p>
          <a:p>
            <a:pPr>
              <a:buFont typeface="Wingdings 2"/>
              <a:buNone/>
            </a:pPr>
            <a:r>
              <a:rPr lang="es-ES" sz="2000" b="1" dirty="0"/>
              <a:t>                           006      Luis  Y                 19                 </a:t>
            </a:r>
            <a:r>
              <a:rPr lang="es-ES" sz="2000" b="1" dirty="0" err="1"/>
              <a:t>diry</a:t>
            </a:r>
            <a:endParaRPr lang="es-ES" sz="2000" b="1" dirty="0"/>
          </a:p>
          <a:p>
            <a:pPr>
              <a:buFont typeface="Wingdings 2"/>
              <a:buNone/>
            </a:pPr>
            <a:r>
              <a:rPr lang="es-ES" sz="2000" b="1" dirty="0"/>
              <a:t>                           007      Ana   Z                 18                 </a:t>
            </a:r>
            <a:r>
              <a:rPr lang="es-ES" sz="2000" b="1" dirty="0" err="1"/>
              <a:t>dirz</a:t>
            </a:r>
            <a:endParaRPr lang="es-ES" sz="2000" b="1" dirty="0"/>
          </a:p>
          <a:p>
            <a:pPr>
              <a:buFont typeface="Wingdings 2"/>
              <a:buNone/>
            </a:pPr>
            <a:r>
              <a:rPr lang="es-ES" sz="2000" b="1" dirty="0"/>
              <a:t>                         PK</a:t>
            </a:r>
          </a:p>
          <a:p>
            <a:pPr>
              <a:buFont typeface="Wingdings 2"/>
              <a:buNone/>
            </a:pPr>
            <a:r>
              <a:rPr lang="es-ES" sz="2000" b="1" dirty="0"/>
              <a:t>Materia= {  </a:t>
            </a:r>
            <a:r>
              <a:rPr lang="es-ES" sz="2000" b="1" dirty="0" err="1"/>
              <a:t>cve_mat</a:t>
            </a:r>
            <a:r>
              <a:rPr lang="es-ES" sz="2000" b="1" dirty="0"/>
              <a:t>,   </a:t>
            </a:r>
            <a:r>
              <a:rPr lang="es-ES" sz="2000" b="1" dirty="0" err="1"/>
              <a:t>nombre_mat</a:t>
            </a:r>
            <a:r>
              <a:rPr lang="es-ES" sz="2000" b="1" dirty="0"/>
              <a:t>,      créditos,… }</a:t>
            </a:r>
            <a:endParaRPr lang="es-AR" sz="2000" b="1" dirty="0"/>
          </a:p>
          <a:p>
            <a:pPr>
              <a:buFont typeface="Wingdings 2"/>
              <a:buNone/>
            </a:pPr>
            <a:r>
              <a:rPr lang="es-ES" sz="2000" b="1" dirty="0"/>
              <a:t>                          BD          Base de Datos             6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AN          </a:t>
            </a:r>
            <a:r>
              <a:rPr lang="es-ES" sz="2000" b="1" dirty="0" err="1"/>
              <a:t>AnalisisSistemas</a:t>
            </a:r>
            <a:r>
              <a:rPr lang="es-ES" sz="2000" b="1" dirty="0"/>
              <a:t>      5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DS          Diseño Sistemas       5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IO           Inv. Operaciones      6</a:t>
            </a:r>
          </a:p>
          <a:p>
            <a:pPr>
              <a:buFont typeface="Wingdings 2"/>
              <a:buNone/>
            </a:pPr>
            <a:r>
              <a:rPr lang="es-ES" sz="2000" b="1" dirty="0"/>
              <a:t>                          PK             </a:t>
            </a:r>
            <a:r>
              <a:rPr lang="es-ES" sz="2000" b="1" dirty="0" err="1"/>
              <a:t>PK</a:t>
            </a:r>
            <a:r>
              <a:rPr lang="es-ES" sz="2000" b="1" dirty="0"/>
              <a:t>                </a:t>
            </a:r>
            <a:r>
              <a:rPr lang="es-ES" sz="2000" b="1" dirty="0" err="1"/>
              <a:t>PK</a:t>
            </a:r>
            <a:endParaRPr lang="es-ES" sz="2000" b="1" dirty="0"/>
          </a:p>
          <a:p>
            <a:pPr>
              <a:buFont typeface="Wingdings 2"/>
              <a:buNone/>
            </a:pPr>
            <a:r>
              <a:rPr lang="es-ES" sz="2000" b="1" dirty="0"/>
              <a:t>Cursa=     {  #boleta,  </a:t>
            </a:r>
            <a:r>
              <a:rPr lang="es-ES" sz="2000" b="1" dirty="0" err="1"/>
              <a:t>cve_mat</a:t>
            </a:r>
            <a:r>
              <a:rPr lang="es-ES" sz="2000" b="1" dirty="0"/>
              <a:t>,       fecha,         </a:t>
            </a:r>
            <a:r>
              <a:rPr lang="es-ES" sz="2000" b="1" dirty="0" err="1"/>
              <a:t>calif</a:t>
            </a:r>
            <a:r>
              <a:rPr lang="es-ES" sz="2000" b="1" dirty="0"/>
              <a:t>,  intentos,            }</a:t>
            </a:r>
            <a:endParaRPr lang="es-AR" sz="2000" b="1" dirty="0"/>
          </a:p>
          <a:p>
            <a:pPr marL="0" indent="0">
              <a:buNone/>
            </a:pPr>
            <a:r>
              <a:rPr lang="es-MX" sz="2000" dirty="0"/>
              <a:t>                        002             BD              ene2019       4</a:t>
            </a:r>
          </a:p>
          <a:p>
            <a:pPr marL="0" indent="0">
              <a:buNone/>
            </a:pPr>
            <a:r>
              <a:rPr lang="es-MX" sz="2000" dirty="0"/>
              <a:t>                        002             AN              ene2019       7</a:t>
            </a:r>
          </a:p>
          <a:p>
            <a:pPr marL="0" indent="0">
              <a:buNone/>
            </a:pPr>
            <a:r>
              <a:rPr lang="es-MX" sz="2000" dirty="0"/>
              <a:t>                        002             IO               ene2019       6</a:t>
            </a:r>
          </a:p>
          <a:p>
            <a:pPr marL="0" indent="0">
              <a:buNone/>
            </a:pPr>
            <a:r>
              <a:rPr lang="es-MX" sz="2000" dirty="0"/>
              <a:t>                        002             BD              ago2019       8                   </a:t>
            </a:r>
          </a:p>
          <a:p>
            <a:pPr marL="0" indent="0">
              <a:buNone/>
            </a:pPr>
            <a:r>
              <a:rPr lang="es-MX" sz="2000" dirty="0"/>
              <a:t>                        006            DS               ene2019      9</a:t>
            </a:r>
          </a:p>
          <a:p>
            <a:pPr marL="0" indent="0">
              <a:buNone/>
            </a:pPr>
            <a:r>
              <a:rPr lang="es-MX" sz="2000" dirty="0"/>
              <a:t>                        006            AN               ene2019      5</a:t>
            </a:r>
          </a:p>
          <a:p>
            <a:pPr marL="0" indent="0">
              <a:buNone/>
            </a:pPr>
            <a:r>
              <a:rPr lang="es-MX" sz="2000" dirty="0"/>
              <a:t>                        007            IO                ago2019       7</a:t>
            </a:r>
          </a:p>
        </p:txBody>
      </p:sp>
    </p:spTree>
    <p:extLst>
      <p:ext uri="{BB962C8B-B14F-4D97-AF65-F5344CB8AC3E}">
        <p14:creationId xmlns:p14="http://schemas.microsoft.com/office/powerpoint/2010/main" val="3447074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400" b="1" dirty="0"/>
              <a:t> </a:t>
            </a:r>
            <a:r>
              <a:rPr lang="es-AR" sz="1400" b="1" dirty="0"/>
              <a:t> </a:t>
            </a:r>
            <a:r>
              <a:rPr lang="es-ES" sz="1400" b="1" dirty="0"/>
              <a:t> </a:t>
            </a:r>
          </a:p>
          <a:p>
            <a:pPr>
              <a:buNone/>
            </a:pPr>
            <a:endParaRPr lang="es-AR" sz="1400" b="1" dirty="0"/>
          </a:p>
          <a:p>
            <a:pPr>
              <a:buNone/>
            </a:pPr>
            <a:endParaRPr lang="es-AR" sz="1400" b="1" dirty="0"/>
          </a:p>
          <a:p>
            <a:pPr>
              <a:buNone/>
            </a:pPr>
            <a:endParaRPr lang="es-AR" sz="1400" b="1" dirty="0"/>
          </a:p>
          <a:p>
            <a:pPr>
              <a:buNone/>
            </a:pPr>
            <a:endParaRPr lang="es-AR" sz="1400" b="1" dirty="0"/>
          </a:p>
          <a:p>
            <a:pPr>
              <a:buNone/>
            </a:pPr>
            <a:endParaRPr lang="es-AR" sz="1400" b="1" dirty="0"/>
          </a:p>
          <a:p>
            <a:pPr>
              <a:buNone/>
            </a:pPr>
            <a:endParaRPr lang="es-AR" sz="1400" b="1" dirty="0"/>
          </a:p>
          <a:p>
            <a:pPr>
              <a:buNone/>
            </a:pPr>
            <a:endParaRPr lang="es-AR" sz="1400" b="1" dirty="0"/>
          </a:p>
          <a:p>
            <a:pPr>
              <a:buNone/>
            </a:pPr>
            <a:endParaRPr lang="es-AR" sz="1400" b="1" dirty="0"/>
          </a:p>
          <a:p>
            <a:pPr>
              <a:buNone/>
            </a:pPr>
            <a:r>
              <a:rPr lang="es-ES" sz="1400" b="1" dirty="0"/>
              <a:t>                                                        </a:t>
            </a:r>
            <a:r>
              <a:rPr lang="es-ES" sz="1600" b="1" dirty="0">
                <a:latin typeface="+mj-lt"/>
              </a:rPr>
              <a:t>1                                             1</a:t>
            </a:r>
            <a:endParaRPr lang="es-AR" sz="1600" b="1" dirty="0">
              <a:latin typeface="+mj-lt"/>
            </a:endParaRPr>
          </a:p>
          <a:p>
            <a:pPr>
              <a:buNone/>
            </a:pPr>
            <a:endParaRPr lang="es-ES" sz="1400" b="1" dirty="0"/>
          </a:p>
          <a:p>
            <a:pPr>
              <a:buNone/>
            </a:pPr>
            <a:endParaRPr lang="es-AR" sz="1800" b="1" dirty="0"/>
          </a:p>
          <a:p>
            <a:pPr>
              <a:buNone/>
            </a:pPr>
            <a:r>
              <a:rPr lang="es-AR" sz="1800" b="1" dirty="0"/>
              <a:t>Si la relación es de  1  a  1  se buscará la forma de que se minimicen los Nulos  la PK de determinada entidad pasará como FK a la otra entidad.</a:t>
            </a:r>
          </a:p>
          <a:p>
            <a:pPr>
              <a:buNone/>
            </a:pPr>
            <a:endParaRPr lang="es-AR" sz="1800" b="1" dirty="0"/>
          </a:p>
          <a:p>
            <a:pPr>
              <a:buNone/>
            </a:pPr>
            <a:r>
              <a:rPr lang="es-AR" sz="1800" b="1" dirty="0"/>
              <a:t>Un llave </a:t>
            </a:r>
            <a:r>
              <a:rPr lang="es-AR" sz="1800" b="1" dirty="0" err="1"/>
              <a:t>foranéa</a:t>
            </a:r>
            <a:r>
              <a:rPr lang="es-AR" sz="1800" b="1" dirty="0"/>
              <a:t> (FK) es un atributo en una tabla y que es PK en otra tabla, los valores de la FK pueden ser nulos o deben de existir en la tabla de referencia de donde es PK.</a:t>
            </a:r>
          </a:p>
          <a:p>
            <a:pPr>
              <a:buNone/>
            </a:pPr>
            <a:endParaRPr lang="es-AR" sz="1800" b="1" dirty="0"/>
          </a:p>
          <a:p>
            <a:pPr>
              <a:buNone/>
            </a:pPr>
            <a:r>
              <a:rPr lang="es-AR" sz="1800" b="1" dirty="0"/>
              <a:t>Si la relación es de  </a:t>
            </a:r>
            <a:r>
              <a:rPr lang="es-AR" sz="2400" b="1" dirty="0"/>
              <a:t>1</a:t>
            </a:r>
            <a:r>
              <a:rPr lang="es-AR" sz="1800" b="1" dirty="0"/>
              <a:t>  a  N  y no hay dependencia de existencia, la PK de la entidad (</a:t>
            </a:r>
            <a:r>
              <a:rPr lang="es-AR" sz="2400" b="1" dirty="0"/>
              <a:t>1</a:t>
            </a:r>
            <a:r>
              <a:rPr lang="es-AR" sz="1800" b="1" dirty="0"/>
              <a:t>) pasará como FK a la  entidad (N).</a:t>
            </a:r>
          </a:p>
          <a:p>
            <a:pPr>
              <a:buNone/>
            </a:pPr>
            <a:endParaRPr lang="es-AR" sz="1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5652120" y="2348880"/>
            <a:ext cx="129614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Automóvil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043608" y="2348880"/>
            <a:ext cx="136815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Empleado</a:t>
            </a:r>
            <a:endParaRPr lang="es-MX" dirty="0"/>
          </a:p>
        </p:txBody>
      </p:sp>
      <p:sp>
        <p:nvSpPr>
          <p:cNvPr id="7" name="6 Decisión"/>
          <p:cNvSpPr/>
          <p:nvPr/>
        </p:nvSpPr>
        <p:spPr>
          <a:xfrm>
            <a:off x="3491880" y="2204864"/>
            <a:ext cx="1440160" cy="64807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Asig</a:t>
            </a:r>
            <a:r>
              <a:rPr lang="es-MX" dirty="0">
                <a:solidFill>
                  <a:schemeClr val="tx1"/>
                </a:solidFill>
              </a:rPr>
              <a:t>-nado</a:t>
            </a:r>
          </a:p>
        </p:txBody>
      </p:sp>
      <p:cxnSp>
        <p:nvCxnSpPr>
          <p:cNvPr id="9" name="8 Conector recto de flecha"/>
          <p:cNvCxnSpPr>
            <a:stCxn id="7" idx="1"/>
            <a:endCxn id="6" idx="3"/>
          </p:cNvCxnSpPr>
          <p:nvPr/>
        </p:nvCxnSpPr>
        <p:spPr>
          <a:xfrm flipH="1">
            <a:off x="2411760" y="2528900"/>
            <a:ext cx="1080120" cy="4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860032" y="249289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0E1947-1206-4696-9EB3-AEE6C20A0EE3}"/>
              </a:ext>
            </a:extLst>
          </p:cNvPr>
          <p:cNvSpPr txBox="1"/>
          <p:nvPr/>
        </p:nvSpPr>
        <p:spPr>
          <a:xfrm>
            <a:off x="1532052" y="836712"/>
            <a:ext cx="69283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                     PK                                                                     </a:t>
            </a:r>
          </a:p>
          <a:p>
            <a:r>
              <a:rPr lang="es-MX" dirty="0"/>
              <a:t>Empleado = { </a:t>
            </a:r>
            <a:r>
              <a:rPr lang="es-MX" dirty="0" err="1"/>
              <a:t>id_emp</a:t>
            </a:r>
            <a:r>
              <a:rPr lang="es-MX" dirty="0"/>
              <a:t>, nombre, edad, </a:t>
            </a:r>
            <a:r>
              <a:rPr lang="es-MX" dirty="0" err="1"/>
              <a:t>rfc</a:t>
            </a:r>
            <a:r>
              <a:rPr lang="es-MX" dirty="0"/>
              <a:t>, </a:t>
            </a:r>
            <a:r>
              <a:rPr lang="es-MX" dirty="0" err="1"/>
              <a:t>tel_casa</a:t>
            </a:r>
            <a:r>
              <a:rPr lang="es-MX" dirty="0"/>
              <a:t>,  celular, }</a:t>
            </a:r>
          </a:p>
          <a:p>
            <a:r>
              <a:rPr lang="es-MX" dirty="0"/>
              <a:t>                           E1           Juan      19        .      4444         4556           </a:t>
            </a:r>
          </a:p>
          <a:p>
            <a:r>
              <a:rPr lang="es-MX" dirty="0"/>
              <a:t>                           E2           Ana      30        .     7676          9595   </a:t>
            </a:r>
          </a:p>
          <a:p>
            <a:r>
              <a:rPr lang="es-MX" dirty="0"/>
              <a:t>                           E3           Luis      40              9484         45333            </a:t>
            </a:r>
          </a:p>
          <a:p>
            <a:r>
              <a:rPr lang="es-MX" dirty="0"/>
              <a:t>                           E20         Pedro    35        .          .                               </a:t>
            </a:r>
          </a:p>
          <a:p>
            <a:r>
              <a:rPr lang="es-MX" dirty="0"/>
              <a:t>                           E56         </a:t>
            </a:r>
            <a:r>
              <a:rPr lang="es-MX" dirty="0" err="1"/>
              <a:t>oscar</a:t>
            </a:r>
            <a:r>
              <a:rPr lang="es-MX" dirty="0"/>
              <a:t>                 .                                             </a:t>
            </a:r>
          </a:p>
          <a:p>
            <a:r>
              <a:rPr lang="es-MX" dirty="0"/>
              <a:t>                              .              .           .                                             </a:t>
            </a:r>
          </a:p>
          <a:p>
            <a:r>
              <a:rPr lang="es-MX" dirty="0"/>
              <a:t>                           E501         .           .           .    .                         </a:t>
            </a:r>
          </a:p>
          <a:p>
            <a:endParaRPr lang="es-MX" dirty="0"/>
          </a:p>
          <a:p>
            <a:r>
              <a:rPr lang="es-MX" dirty="0"/>
              <a:t>                           </a:t>
            </a:r>
            <a:r>
              <a:rPr lang="es-MX" dirty="0" err="1"/>
              <a:t>Pk</a:t>
            </a:r>
            <a:r>
              <a:rPr lang="es-MX" dirty="0"/>
              <a:t>                                                 FK</a:t>
            </a:r>
          </a:p>
          <a:p>
            <a:r>
              <a:rPr lang="es-MX" dirty="0" err="1"/>
              <a:t>Automovil</a:t>
            </a:r>
            <a:r>
              <a:rPr lang="es-MX" dirty="0"/>
              <a:t> = { Placa,   modelo,  color,  marca, </a:t>
            </a:r>
            <a:r>
              <a:rPr lang="es-MX" dirty="0" err="1"/>
              <a:t>id_emp</a:t>
            </a:r>
            <a:r>
              <a:rPr lang="es-MX" dirty="0"/>
              <a:t> }</a:t>
            </a:r>
          </a:p>
          <a:p>
            <a:r>
              <a:rPr lang="es-MX" dirty="0"/>
              <a:t>                          XX2      Sentra     R         N           E2</a:t>
            </a:r>
          </a:p>
          <a:p>
            <a:r>
              <a:rPr lang="es-MX" dirty="0"/>
              <a:t>                          YY3       Bora         V       VW         E300</a:t>
            </a:r>
          </a:p>
          <a:p>
            <a:r>
              <a:rPr lang="es-MX" dirty="0"/>
              <a:t>                          HH4      Bocho      A       VW        E20</a:t>
            </a:r>
          </a:p>
          <a:p>
            <a:r>
              <a:rPr lang="es-MX" dirty="0"/>
              <a:t>                          GG3       Tsuru       C      N             </a:t>
            </a:r>
            <a:r>
              <a:rPr lang="es-MX" dirty="0" err="1"/>
              <a:t>null</a:t>
            </a:r>
            <a:endParaRPr lang="es-MX" dirty="0"/>
          </a:p>
          <a:p>
            <a:r>
              <a:rPr lang="es-MX" dirty="0"/>
              <a:t>                          FF5        Versa       A       N             E500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9058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76AB5B-A00C-48FD-AB54-EF44254AD869}"/>
              </a:ext>
            </a:extLst>
          </p:cNvPr>
          <p:cNvSpPr txBox="1"/>
          <p:nvPr/>
        </p:nvSpPr>
        <p:spPr>
          <a:xfrm>
            <a:off x="647564" y="548680"/>
            <a:ext cx="78488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s-AR" sz="1800" b="1" dirty="0"/>
          </a:p>
          <a:p>
            <a:pPr>
              <a:buNone/>
            </a:pPr>
            <a:endParaRPr lang="es-AR" b="1" dirty="0"/>
          </a:p>
          <a:p>
            <a:pPr>
              <a:buNone/>
            </a:pPr>
            <a:endParaRPr lang="es-AR" sz="1800" b="1" dirty="0"/>
          </a:p>
          <a:p>
            <a:pPr>
              <a:buNone/>
            </a:pPr>
            <a:r>
              <a:rPr lang="es-ES" sz="1800" b="1" dirty="0"/>
              <a:t>                                        </a:t>
            </a:r>
            <a:r>
              <a:rPr lang="es-ES" sz="2000" b="1" dirty="0">
                <a:latin typeface="+mj-lt"/>
              </a:rPr>
              <a:t>1                                      N</a:t>
            </a:r>
            <a:endParaRPr lang="es-AR" sz="2000" b="1" dirty="0">
              <a:latin typeface="+mj-lt"/>
            </a:endParaRPr>
          </a:p>
          <a:p>
            <a:pPr>
              <a:buFont typeface="Wingdings 2"/>
              <a:buNone/>
            </a:pPr>
            <a:endParaRPr lang="es-ES" b="1" dirty="0"/>
          </a:p>
          <a:p>
            <a:pPr>
              <a:buFont typeface="Wingdings 2"/>
              <a:buNone/>
            </a:pPr>
            <a:endParaRPr lang="es-ES" sz="1800" b="1" dirty="0"/>
          </a:p>
          <a:p>
            <a:pPr>
              <a:buFont typeface="Wingdings 2"/>
              <a:buNone/>
            </a:pPr>
            <a:endParaRPr lang="es-ES" b="1" dirty="0"/>
          </a:p>
          <a:p>
            <a:pPr>
              <a:buFont typeface="Wingdings 2"/>
              <a:buNone/>
            </a:pPr>
            <a:r>
              <a:rPr lang="es-ES" b="1" dirty="0"/>
              <a:t>                         PK</a:t>
            </a:r>
          </a:p>
          <a:p>
            <a:pPr>
              <a:buFont typeface="Wingdings 2"/>
              <a:buNone/>
            </a:pPr>
            <a:r>
              <a:rPr lang="es-ES" b="1" dirty="0"/>
              <a:t>Cliente = { </a:t>
            </a:r>
            <a:r>
              <a:rPr lang="es-ES" b="1" dirty="0" err="1"/>
              <a:t>id_cte</a:t>
            </a:r>
            <a:r>
              <a:rPr lang="es-ES" b="1" dirty="0"/>
              <a:t>,  </a:t>
            </a:r>
            <a:r>
              <a:rPr lang="es-ES" b="1" dirty="0" err="1"/>
              <a:t>nomb_cte</a:t>
            </a:r>
            <a:r>
              <a:rPr lang="es-ES" b="1" dirty="0"/>
              <a:t>,        </a:t>
            </a:r>
            <a:r>
              <a:rPr lang="es-ES" b="1" dirty="0" err="1"/>
              <a:t>direc_cte</a:t>
            </a:r>
            <a:r>
              <a:rPr lang="es-ES" b="1" dirty="0"/>
              <a:t>,    </a:t>
            </a:r>
            <a:r>
              <a:rPr lang="es-ES" b="1" dirty="0" err="1"/>
              <a:t>rfc_cte</a:t>
            </a:r>
            <a:r>
              <a:rPr lang="es-ES" b="1" dirty="0"/>
              <a:t>,  </a:t>
            </a:r>
            <a:r>
              <a:rPr lang="es-ES" b="1" dirty="0" err="1"/>
              <a:t>tel_cte</a:t>
            </a:r>
            <a:r>
              <a:rPr lang="es-ES" b="1" dirty="0"/>
              <a:t>, ….}</a:t>
            </a:r>
          </a:p>
          <a:p>
            <a:pPr>
              <a:buFont typeface="Wingdings 2"/>
              <a:buNone/>
            </a:pPr>
            <a:r>
              <a:rPr lang="es-ES" b="1" dirty="0"/>
              <a:t>                          C3      Patito    S.A.       </a:t>
            </a:r>
            <a:r>
              <a:rPr lang="es-ES" b="1" dirty="0" err="1"/>
              <a:t>Dir</a:t>
            </a:r>
            <a:r>
              <a:rPr lang="es-ES" b="1" dirty="0"/>
              <a:t> XXX     PAT08     84745   </a:t>
            </a:r>
          </a:p>
          <a:p>
            <a:pPr>
              <a:buFont typeface="Wingdings 2"/>
              <a:buNone/>
            </a:pPr>
            <a:r>
              <a:rPr lang="es-ES" b="1" dirty="0"/>
              <a:t>                          C8      </a:t>
            </a:r>
            <a:r>
              <a:rPr lang="es-ES" b="1" dirty="0" err="1"/>
              <a:t>AutoTodo</a:t>
            </a:r>
            <a:r>
              <a:rPr lang="es-ES" b="1" dirty="0"/>
              <a:t>           </a:t>
            </a:r>
            <a:r>
              <a:rPr lang="es-ES" b="1" dirty="0" err="1"/>
              <a:t>DirYYY</a:t>
            </a:r>
            <a:r>
              <a:rPr lang="es-ES" b="1" dirty="0"/>
              <a:t>       AUT54    84848</a:t>
            </a:r>
          </a:p>
          <a:p>
            <a:pPr>
              <a:buFont typeface="Wingdings 2"/>
              <a:buNone/>
            </a:pPr>
            <a:r>
              <a:rPr lang="es-ES" b="1" dirty="0"/>
              <a:t>                          C9      Rogelio S.A.       </a:t>
            </a:r>
            <a:r>
              <a:rPr lang="es-ES" b="1" dirty="0" err="1"/>
              <a:t>DirZZZ</a:t>
            </a:r>
            <a:r>
              <a:rPr lang="es-ES" b="1" dirty="0"/>
              <a:t>       Rog45    543535</a:t>
            </a:r>
          </a:p>
          <a:p>
            <a:pPr>
              <a:buFont typeface="Wingdings 2"/>
              <a:buNone/>
            </a:pPr>
            <a:r>
              <a:rPr lang="es-ES" sz="1800" b="1" dirty="0"/>
              <a:t>                            .              .                            .                   .               .</a:t>
            </a:r>
          </a:p>
          <a:p>
            <a:pPr>
              <a:buFont typeface="Wingdings 2"/>
              <a:buNone/>
            </a:pPr>
            <a:r>
              <a:rPr lang="es-ES" sz="1800" b="1" dirty="0"/>
              <a:t>                          PK                           FK </a:t>
            </a:r>
          </a:p>
          <a:p>
            <a:pPr>
              <a:buFont typeface="Wingdings 2"/>
              <a:buNone/>
            </a:pPr>
            <a:r>
              <a:rPr lang="es-ES" b="1" dirty="0"/>
              <a:t>Factura</a:t>
            </a:r>
            <a:r>
              <a:rPr lang="es-ES" sz="1800" b="1" dirty="0"/>
              <a:t>  =  { #fact,  </a:t>
            </a:r>
            <a:r>
              <a:rPr lang="es-ES" sz="1800" b="1" dirty="0" err="1"/>
              <a:t>fech_fact</a:t>
            </a:r>
            <a:r>
              <a:rPr lang="es-ES" sz="1800" b="1" dirty="0"/>
              <a:t>, </a:t>
            </a:r>
            <a:r>
              <a:rPr lang="es-ES" sz="1800" b="1" dirty="0" err="1"/>
              <a:t>id_cte</a:t>
            </a:r>
            <a:r>
              <a:rPr lang="es-ES" sz="1800" b="1" dirty="0"/>
              <a:t>.     </a:t>
            </a:r>
            <a:r>
              <a:rPr lang="es-ES" sz="1800" b="1" dirty="0" err="1"/>
              <a:t>total_f</a:t>
            </a:r>
            <a:r>
              <a:rPr lang="es-ES" b="1" dirty="0" err="1"/>
              <a:t>act</a:t>
            </a:r>
            <a:r>
              <a:rPr lang="es-ES" sz="1800" b="1" dirty="0"/>
              <a:t>, </a:t>
            </a:r>
            <a:r>
              <a:rPr lang="es-ES" sz="1800" b="1" dirty="0" err="1"/>
              <a:t>cargo_fact</a:t>
            </a:r>
            <a:r>
              <a:rPr lang="es-ES" sz="1800" b="1" dirty="0"/>
              <a:t> … }</a:t>
            </a:r>
          </a:p>
          <a:p>
            <a:pPr>
              <a:buFont typeface="Wingdings 2"/>
              <a:buNone/>
            </a:pPr>
            <a:r>
              <a:rPr lang="es-ES" sz="1800" b="1" dirty="0"/>
              <a:t>                          FA1     Ene10        C3               $1000                $100</a:t>
            </a:r>
          </a:p>
          <a:p>
            <a:pPr>
              <a:buFont typeface="Wingdings 2"/>
              <a:buNone/>
            </a:pPr>
            <a:r>
              <a:rPr lang="es-ES" sz="1800" b="1" dirty="0"/>
              <a:t>                          FA2     Ene11         C8              $700                   $100</a:t>
            </a:r>
          </a:p>
          <a:p>
            <a:pPr>
              <a:buFont typeface="Wingdings 2"/>
              <a:buNone/>
            </a:pPr>
            <a:r>
              <a:rPr lang="es-ES" b="1" dirty="0"/>
              <a:t>                          FA10   Feb12         C3              $800                   </a:t>
            </a:r>
            <a:r>
              <a:rPr lang="es-ES" b="1" dirty="0" err="1"/>
              <a:t>null</a:t>
            </a:r>
            <a:endParaRPr lang="es-ES" b="1" dirty="0"/>
          </a:p>
          <a:p>
            <a:pPr>
              <a:buFont typeface="Wingdings 2"/>
              <a:buNone/>
            </a:pPr>
            <a:r>
              <a:rPr lang="es-ES" sz="1800" b="1" dirty="0"/>
              <a:t>                          FA20  M</a:t>
            </a:r>
            <a:r>
              <a:rPr lang="es-ES" b="1" dirty="0"/>
              <a:t>ayo5       C9             $1000                 $200</a:t>
            </a:r>
          </a:p>
          <a:p>
            <a:pPr>
              <a:buFont typeface="Wingdings 2"/>
              <a:buNone/>
            </a:pPr>
            <a:r>
              <a:rPr lang="es-ES" sz="1800" b="1" dirty="0"/>
              <a:t>                          FA50   Jun07        C3                 .                         .</a:t>
            </a: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CECCE1F8-B1CF-4D7E-88BC-A5F85A05EDC2}"/>
              </a:ext>
            </a:extLst>
          </p:cNvPr>
          <p:cNvSpPr txBox="1"/>
          <p:nvPr/>
        </p:nvSpPr>
        <p:spPr>
          <a:xfrm>
            <a:off x="5652120" y="1700808"/>
            <a:ext cx="129614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 Factura</a:t>
            </a:r>
          </a:p>
        </p:txBody>
      </p:sp>
      <p:sp>
        <p:nvSpPr>
          <p:cNvPr id="4" name="5 CuadroTexto">
            <a:extLst>
              <a:ext uri="{FF2B5EF4-FFF2-40B4-BE49-F238E27FC236}">
                <a16:creationId xmlns:a16="http://schemas.microsoft.com/office/drawing/2014/main" xmlns="" id="{C64D433A-81F3-4094-982B-421CE8932A68}"/>
              </a:ext>
            </a:extLst>
          </p:cNvPr>
          <p:cNvSpPr txBox="1"/>
          <p:nvPr/>
        </p:nvSpPr>
        <p:spPr>
          <a:xfrm>
            <a:off x="1076963" y="1700808"/>
            <a:ext cx="136815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    Cliente</a:t>
            </a:r>
            <a:endParaRPr lang="es-MX" dirty="0"/>
          </a:p>
        </p:txBody>
      </p:sp>
      <p:sp>
        <p:nvSpPr>
          <p:cNvPr id="5" name="6 Decisión">
            <a:extLst>
              <a:ext uri="{FF2B5EF4-FFF2-40B4-BE49-F238E27FC236}">
                <a16:creationId xmlns:a16="http://schemas.microsoft.com/office/drawing/2014/main" xmlns="" id="{F435F757-6387-45CB-B66A-6FC7DB3B900B}"/>
              </a:ext>
            </a:extLst>
          </p:cNvPr>
          <p:cNvSpPr/>
          <p:nvPr/>
        </p:nvSpPr>
        <p:spPr>
          <a:xfrm>
            <a:off x="3059832" y="1484784"/>
            <a:ext cx="2088232" cy="7920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</a:rPr>
              <a:t>Tiene/</a:t>
            </a:r>
          </a:p>
          <a:p>
            <a:pPr algn="ctr"/>
            <a:r>
              <a:rPr lang="es-MX" sz="1400" b="1" dirty="0">
                <a:solidFill>
                  <a:schemeClr val="tx1"/>
                </a:solidFill>
              </a:rPr>
              <a:t>Pertenece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5A023C-BEE0-425A-9F88-3032B7F98D39}"/>
              </a:ext>
            </a:extLst>
          </p:cNvPr>
          <p:cNvCxnSpPr>
            <a:endCxn id="5" idx="1"/>
          </p:cNvCxnSpPr>
          <p:nvPr/>
        </p:nvCxnSpPr>
        <p:spPr>
          <a:xfrm>
            <a:off x="2445115" y="1880828"/>
            <a:ext cx="6147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AutoShape 31">
            <a:extLst>
              <a:ext uri="{FF2B5EF4-FFF2-40B4-BE49-F238E27FC236}">
                <a16:creationId xmlns:a16="http://schemas.microsoft.com/office/drawing/2014/main" xmlns="" id="{D73E454D-6B50-4080-928A-9E7574341C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64088" y="1880828"/>
            <a:ext cx="14401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" name="AutoShape 31">
            <a:extLst>
              <a:ext uri="{FF2B5EF4-FFF2-40B4-BE49-F238E27FC236}">
                <a16:creationId xmlns:a16="http://schemas.microsoft.com/office/drawing/2014/main" xmlns="" id="{10CD778E-9325-4745-BCB2-FD16EC48696F}"/>
              </a:ext>
            </a:extLst>
          </p:cNvPr>
          <p:cNvCxnSpPr>
            <a:cxnSpLocks noChangeShapeType="1"/>
            <a:endCxn id="3" idx="1"/>
          </p:cNvCxnSpPr>
          <p:nvPr/>
        </p:nvCxnSpPr>
        <p:spPr bwMode="auto">
          <a:xfrm>
            <a:off x="5155669" y="1880828"/>
            <a:ext cx="496451" cy="46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31">
            <a:extLst>
              <a:ext uri="{FF2B5EF4-FFF2-40B4-BE49-F238E27FC236}">
                <a16:creationId xmlns:a16="http://schemas.microsoft.com/office/drawing/2014/main" xmlns="" id="{B1E78006-452E-424F-B2DF-540F68FFD965}"/>
              </a:ext>
            </a:extLst>
          </p:cNvPr>
          <p:cNvCxnSpPr>
            <a:cxnSpLocks noChangeShapeType="1"/>
            <a:endCxn id="4" idx="3"/>
          </p:cNvCxnSpPr>
          <p:nvPr/>
        </p:nvCxnSpPr>
        <p:spPr bwMode="auto">
          <a:xfrm flipH="1">
            <a:off x="2445115" y="1885474"/>
            <a:ext cx="2366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86848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DIAGRAMA ENTIDAD-RELACION (E - R)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La estructura lógica de una BD puede representarse por un diagrama:</a:t>
            </a:r>
            <a:endParaRPr lang="es-AR" dirty="0"/>
          </a:p>
          <a:p>
            <a:pPr>
              <a:buNone/>
            </a:pPr>
            <a:endParaRPr lang="es-AR" dirty="0"/>
          </a:p>
        </p:txBody>
      </p:sp>
      <p:pic>
        <p:nvPicPr>
          <p:cNvPr id="4" name="3 Imagen" descr="sshot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276871"/>
            <a:ext cx="6120680" cy="38254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REDUCCION A TABLAS</a:t>
            </a:r>
            <a:endParaRPr lang="es-AR" dirty="0"/>
          </a:p>
          <a:p>
            <a:pPr marL="0" indent="0">
              <a:buNone/>
            </a:pPr>
            <a:r>
              <a:rPr lang="es-ES" sz="2400" dirty="0"/>
              <a:t>Entidades Fuertes:  Sea    E = {a1,a2,…,</a:t>
            </a:r>
            <a:r>
              <a:rPr lang="es-ES" sz="2400" dirty="0" err="1"/>
              <a:t>an</a:t>
            </a:r>
            <a:r>
              <a:rPr lang="es-ES" sz="2400" dirty="0"/>
              <a:t>}.</a:t>
            </a:r>
          </a:p>
          <a:p>
            <a:pPr marL="0" indent="0">
              <a:buNone/>
            </a:pPr>
            <a:r>
              <a:rPr lang="es-ES" sz="2400" dirty="0"/>
              <a:t>Se forma la tabla E con n columnas.</a:t>
            </a:r>
          </a:p>
          <a:p>
            <a:pPr marL="0" indent="0">
              <a:buNone/>
            </a:pPr>
            <a:r>
              <a:rPr lang="es-ES" sz="2400" dirty="0"/>
              <a:t>Una fila = Entidad.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sz="2400" dirty="0" err="1"/>
              <a:t>Materia</a:t>
            </a:r>
            <a:r>
              <a:rPr lang="en-US" sz="2400" dirty="0"/>
              <a:t> =D1 x D2 x D3= {(v1,v2,v3) | v1 € D1, v2 € D2,v3 € D3 }</a:t>
            </a:r>
            <a:endParaRPr lang="es-AR" sz="24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  <a:p>
            <a:pPr>
              <a:buNone/>
            </a:pPr>
            <a:endParaRPr lang="es-AR" dirty="0"/>
          </a:p>
        </p:txBody>
      </p:sp>
      <p:pic>
        <p:nvPicPr>
          <p:cNvPr id="4" name="3 Imagen" descr="sshot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20888"/>
            <a:ext cx="7918770" cy="249495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pPr>
              <a:buNone/>
            </a:pPr>
            <a:endParaRPr lang="en-US" sz="2200" dirty="0"/>
          </a:p>
          <a:p>
            <a:pPr lvl="0">
              <a:buNone/>
            </a:pPr>
            <a:r>
              <a:rPr lang="es-ES" sz="2200" dirty="0"/>
              <a:t>Entidades debilidades :        A = {a1,…,</a:t>
            </a:r>
            <a:r>
              <a:rPr lang="es-ES" sz="2200" dirty="0" err="1"/>
              <a:t>an</a:t>
            </a:r>
            <a:r>
              <a:rPr lang="es-ES" sz="2200" dirty="0"/>
              <a:t>}</a:t>
            </a:r>
            <a:endParaRPr lang="es-AR" sz="2200" dirty="0"/>
          </a:p>
          <a:p>
            <a:pPr lvl="0">
              <a:buNone/>
            </a:pPr>
            <a:r>
              <a:rPr lang="es-ES" sz="2200" dirty="0"/>
              <a:t>Entidades fuerte :                 B = {b1,b2,..</a:t>
            </a:r>
            <a:r>
              <a:rPr lang="es-ES" sz="2200" dirty="0" err="1"/>
              <a:t>bn</a:t>
            </a:r>
            <a:r>
              <a:rPr lang="es-ES" sz="2200" dirty="0"/>
              <a:t>}	  </a:t>
            </a:r>
            <a:r>
              <a:rPr lang="es-ES" sz="2200" dirty="0" err="1"/>
              <a:t>Kp</a:t>
            </a:r>
            <a:r>
              <a:rPr lang="es-ES" sz="2200" dirty="0"/>
              <a:t> = {b1,b2,…</a:t>
            </a:r>
            <a:r>
              <a:rPr lang="es-ES" sz="2200" dirty="0" err="1"/>
              <a:t>bj</a:t>
            </a:r>
            <a:r>
              <a:rPr lang="es-ES" sz="2200" dirty="0"/>
              <a:t>}</a:t>
            </a:r>
            <a:endParaRPr lang="es-AR" sz="2200" dirty="0"/>
          </a:p>
          <a:p>
            <a:pPr lvl="0">
              <a:buNone/>
            </a:pPr>
            <a:endParaRPr lang="es-ES" sz="2200" dirty="0"/>
          </a:p>
          <a:p>
            <a:pPr lvl="0">
              <a:buNone/>
            </a:pPr>
            <a:r>
              <a:rPr lang="es-ES" sz="2200" dirty="0"/>
              <a:t>La tabla A queda =  {a1,…,</a:t>
            </a:r>
            <a:r>
              <a:rPr lang="es-ES" sz="2200" dirty="0" err="1"/>
              <a:t>an</a:t>
            </a:r>
            <a:r>
              <a:rPr lang="es-ES" sz="2200" dirty="0"/>
              <a:t>} u {b1,b2,..</a:t>
            </a:r>
            <a:r>
              <a:rPr lang="es-ES" sz="2200" dirty="0" err="1"/>
              <a:t>bj</a:t>
            </a:r>
            <a:r>
              <a:rPr lang="es-ES" sz="2200" dirty="0"/>
              <a:t>}</a:t>
            </a:r>
          </a:p>
          <a:p>
            <a:pPr lvl="0">
              <a:buNone/>
            </a:pPr>
            <a:r>
              <a:rPr lang="es-ES" sz="1200" dirty="0"/>
              <a:t>                                           </a:t>
            </a:r>
            <a:r>
              <a:rPr lang="es-ES" sz="1400" b="1" dirty="0"/>
              <a:t>PK</a:t>
            </a:r>
          </a:p>
          <a:p>
            <a:pPr>
              <a:buNone/>
            </a:pPr>
            <a:r>
              <a:rPr lang="es-ES" sz="2000" b="1" dirty="0"/>
              <a:t>Pedido    =  { # </a:t>
            </a:r>
            <a:r>
              <a:rPr lang="es-ES" sz="2000" b="1" dirty="0" err="1"/>
              <a:t>ped</a:t>
            </a:r>
            <a:r>
              <a:rPr lang="es-ES" sz="2000" b="1" dirty="0"/>
              <a:t>,  fecha,  #</a:t>
            </a:r>
            <a:r>
              <a:rPr lang="es-ES" sz="2000" b="1" dirty="0" err="1"/>
              <a:t>cte</a:t>
            </a:r>
            <a:r>
              <a:rPr lang="es-ES" sz="2000" b="1" dirty="0"/>
              <a:t>,  </a:t>
            </a:r>
            <a:r>
              <a:rPr lang="es-ES" sz="2000" b="1" dirty="0" err="1"/>
              <a:t>total_ped</a:t>
            </a:r>
            <a:r>
              <a:rPr lang="es-ES" sz="2000" b="1" dirty="0"/>
              <a:t>, … }</a:t>
            </a:r>
            <a:endParaRPr lang="es-AR" sz="2000" b="1" dirty="0"/>
          </a:p>
          <a:p>
            <a:pPr>
              <a:buNone/>
            </a:pPr>
            <a:r>
              <a:rPr lang="es-ES" sz="2000" b="1" dirty="0"/>
              <a:t>Partidas =  {  #</a:t>
            </a:r>
            <a:r>
              <a:rPr lang="es-ES" sz="2000" b="1" dirty="0" err="1"/>
              <a:t>ped</a:t>
            </a:r>
            <a:r>
              <a:rPr lang="es-ES" sz="2000" b="1" dirty="0"/>
              <a:t> , # partida, </a:t>
            </a:r>
            <a:r>
              <a:rPr lang="es-ES" sz="2000" b="1" dirty="0" err="1"/>
              <a:t>item</a:t>
            </a:r>
            <a:r>
              <a:rPr lang="es-ES" sz="2000" b="1" dirty="0"/>
              <a:t>,  cantidad, precio, … }</a:t>
            </a:r>
            <a:endParaRPr lang="es-AR" sz="2000" b="1" dirty="0"/>
          </a:p>
          <a:p>
            <a:pPr lvl="0">
              <a:buNone/>
            </a:pPr>
            <a:endParaRPr lang="es-AR" sz="2200" dirty="0"/>
          </a:p>
          <a:p>
            <a:pPr>
              <a:buNone/>
            </a:pPr>
            <a:r>
              <a:rPr lang="es-AR" sz="1400" dirty="0"/>
              <a:t>                                                    PK</a:t>
            </a:r>
          </a:p>
          <a:p>
            <a:pPr>
              <a:buNone/>
            </a:pPr>
            <a:endParaRPr lang="es-AR" sz="1400" dirty="0"/>
          </a:p>
          <a:p>
            <a:pPr>
              <a:buNone/>
            </a:pPr>
            <a:endParaRPr lang="es-AR" sz="1400" dirty="0"/>
          </a:p>
          <a:p>
            <a:pPr>
              <a:buNone/>
            </a:pPr>
            <a:r>
              <a:rPr lang="es-AR" sz="1400" dirty="0"/>
              <a:t>    </a:t>
            </a:r>
            <a:r>
              <a:rPr lang="es-AR" sz="1400" b="1" dirty="0"/>
              <a:t>PARTIDAS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835696" y="4653136"/>
          <a:ext cx="4824536" cy="1224136"/>
        </p:xfrm>
        <a:graphic>
          <a:graphicData uri="http://schemas.openxmlformats.org/drawingml/2006/table">
            <a:tbl>
              <a:tblPr/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Calibri"/>
                          <a:cs typeface="Times New Roman"/>
                        </a:rPr>
                        <a:t># ped</a:t>
                      </a:r>
                      <a:endParaRPr lang="es-MX" sz="105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Calibri"/>
                          <a:cs typeface="Times New Roman"/>
                        </a:rPr>
                        <a:t># partida</a:t>
                      </a:r>
                      <a:endParaRPr lang="es-MX" sz="105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Calibri"/>
                          <a:cs typeface="Times New Roman"/>
                        </a:rPr>
                        <a:t>Ítem</a:t>
                      </a:r>
                      <a:endParaRPr lang="es-MX" sz="105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Calibri"/>
                          <a:cs typeface="Times New Roman"/>
                        </a:rPr>
                        <a:t>Cantidad </a:t>
                      </a:r>
                      <a:endParaRPr lang="es-MX" sz="105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 rot="5400000">
            <a:off x="2879812" y="3104964"/>
            <a:ext cx="288032" cy="2376264"/>
          </a:xfrm>
          <a:prstGeom prst="leftBrace">
            <a:avLst>
              <a:gd name="adj1" fmla="val 5067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/>
          <a:lstStyle/>
          <a:p>
            <a:pPr>
              <a:buNone/>
            </a:pPr>
            <a:r>
              <a:rPr lang="es-ES" dirty="0"/>
              <a:t>CONJUNTO DE RELACIONES </a:t>
            </a:r>
            <a:endParaRPr lang="es-AR" dirty="0"/>
          </a:p>
          <a:p>
            <a:pPr>
              <a:buNone/>
            </a:pPr>
            <a:r>
              <a:rPr lang="es-ES" dirty="0"/>
              <a:t>	</a:t>
            </a:r>
            <a:r>
              <a:rPr lang="es-ES" sz="2400" dirty="0"/>
              <a:t>R =&gt; E1,E2, … ,En 	</a:t>
            </a:r>
            <a:endParaRPr lang="es-AR" sz="2400" dirty="0"/>
          </a:p>
          <a:p>
            <a:pPr>
              <a:buNone/>
            </a:pPr>
            <a:r>
              <a:rPr lang="es-ES" sz="2400" dirty="0"/>
              <a:t>	R =  {a1,..am} u {</a:t>
            </a:r>
            <a:r>
              <a:rPr lang="es-ES" sz="2400" dirty="0" err="1"/>
              <a:t>an</a:t>
            </a:r>
            <a:r>
              <a:rPr lang="es-ES" sz="2400" dirty="0"/>
              <a:t>,…,a2}</a:t>
            </a:r>
            <a:endParaRPr lang="es-AR" sz="2400" dirty="0"/>
          </a:p>
          <a:p>
            <a:pPr>
              <a:buNone/>
            </a:pPr>
            <a:r>
              <a:rPr lang="es-ES" dirty="0"/>
              <a:t>              </a:t>
            </a:r>
            <a:r>
              <a:rPr lang="es-ES" sz="1800" dirty="0"/>
              <a:t>Alumno =  { #bol, </a:t>
            </a:r>
            <a:r>
              <a:rPr lang="es-ES" sz="1800" dirty="0" err="1"/>
              <a:t>nomb_alum</a:t>
            </a:r>
            <a:r>
              <a:rPr lang="es-ES" sz="1800" dirty="0"/>
              <a:t>,… }</a:t>
            </a:r>
            <a:endParaRPr lang="es-AR" sz="1800" dirty="0"/>
          </a:p>
          <a:p>
            <a:pPr>
              <a:buNone/>
            </a:pPr>
            <a:r>
              <a:rPr lang="es-ES" sz="1800" dirty="0"/>
              <a:t>	                Materia =  {</a:t>
            </a:r>
            <a:r>
              <a:rPr lang="es-ES" sz="1800" dirty="0" err="1"/>
              <a:t>cve_mat</a:t>
            </a:r>
            <a:r>
              <a:rPr lang="es-ES" sz="1800" dirty="0"/>
              <a:t>, </a:t>
            </a:r>
            <a:r>
              <a:rPr lang="es-ES" sz="1800" dirty="0" err="1"/>
              <a:t>nombre_mat</a:t>
            </a:r>
            <a:r>
              <a:rPr lang="es-ES" sz="1800" dirty="0"/>
              <a:t>, </a:t>
            </a:r>
            <a:r>
              <a:rPr lang="es-ES" sz="1800" dirty="0" err="1"/>
              <a:t>cred</a:t>
            </a:r>
            <a:r>
              <a:rPr lang="es-ES" sz="1800" dirty="0"/>
              <a:t>,…}</a:t>
            </a:r>
            <a:endParaRPr lang="es-AR" sz="1800" dirty="0"/>
          </a:p>
          <a:p>
            <a:pPr>
              <a:buNone/>
            </a:pPr>
            <a:r>
              <a:rPr lang="es-ES" sz="1800" dirty="0"/>
              <a:t>	                Curso     =  {#bol, </a:t>
            </a:r>
            <a:r>
              <a:rPr lang="es-ES" sz="1800" dirty="0" err="1"/>
              <a:t>cve_mat</a:t>
            </a:r>
            <a:r>
              <a:rPr lang="es-ES" sz="1800" dirty="0"/>
              <a:t>, </a:t>
            </a:r>
            <a:r>
              <a:rPr lang="es-ES" sz="1800" dirty="0" err="1"/>
              <a:t>fecha,calif</a:t>
            </a:r>
            <a:r>
              <a:rPr lang="es-ES" sz="1800" dirty="0"/>
              <a:t>,…}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ES" dirty="0"/>
              <a:t>Curso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ES" sz="2000" dirty="0"/>
              <a:t>Los conjuntos de relaciones que conectan entidades débiles con fuertes no necesitan representarse en forma tabular,  son redundantes.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4" name="3 Imagen" descr="sshot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212976"/>
            <a:ext cx="6388732" cy="182535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ES" sz="2000" dirty="0"/>
              <a:t>GENERALIZACION:  Es una relación de inclusión que existe entre un conjunto de entidades de más alto nivel con otro conjunto de entidades de nivel más bajo. Los atributos son heredados.</a:t>
            </a:r>
          </a:p>
        </p:txBody>
      </p:sp>
      <p:grpSp>
        <p:nvGrpSpPr>
          <p:cNvPr id="21505" name="Group 1"/>
          <p:cNvGrpSpPr>
            <a:grpSpLocks/>
          </p:cNvGrpSpPr>
          <p:nvPr/>
        </p:nvGrpSpPr>
        <p:grpSpPr bwMode="auto">
          <a:xfrm>
            <a:off x="683568" y="2996952"/>
            <a:ext cx="3168352" cy="2088232"/>
            <a:chOff x="772" y="6787"/>
            <a:chExt cx="3718" cy="2891"/>
          </a:xfrm>
        </p:grpSpPr>
        <p:sp>
          <p:nvSpPr>
            <p:cNvPr id="21506" name="Rectangle 2"/>
            <p:cNvSpPr>
              <a:spLocks noChangeArrowheads="1"/>
            </p:cNvSpPr>
            <p:nvPr/>
          </p:nvSpPr>
          <p:spPr bwMode="auto">
            <a:xfrm>
              <a:off x="1850" y="6787"/>
              <a:ext cx="1440" cy="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Equipo</a:t>
              </a:r>
              <a:endPara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7" name="AutoShape 3"/>
            <p:cNvSpPr>
              <a:spLocks noChangeArrowheads="1"/>
            </p:cNvSpPr>
            <p:nvPr/>
          </p:nvSpPr>
          <p:spPr bwMode="auto">
            <a:xfrm>
              <a:off x="1766" y="7972"/>
              <a:ext cx="1716" cy="75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Es  un </a:t>
              </a:r>
              <a:endPara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772" y="9072"/>
              <a:ext cx="1440" cy="6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Computadora</a:t>
              </a:r>
              <a:r>
                <a:rPr kumimoji="0" lang="es-MX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3050" y="9072"/>
              <a:ext cx="1440" cy="6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Impresora </a:t>
              </a:r>
              <a:endPara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510" name="AutoShape 6"/>
            <p:cNvCxnSpPr>
              <a:cxnSpLocks noChangeShapeType="1"/>
            </p:cNvCxnSpPr>
            <p:nvPr/>
          </p:nvCxnSpPr>
          <p:spPr bwMode="auto">
            <a:xfrm>
              <a:off x="2626" y="7549"/>
              <a:ext cx="0" cy="4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11" name="AutoShape 7"/>
            <p:cNvCxnSpPr>
              <a:cxnSpLocks noChangeShapeType="1"/>
            </p:cNvCxnSpPr>
            <p:nvPr/>
          </p:nvCxnSpPr>
          <p:spPr bwMode="auto">
            <a:xfrm>
              <a:off x="2870" y="8603"/>
              <a:ext cx="537" cy="4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12" name="AutoShape 8"/>
            <p:cNvCxnSpPr>
              <a:cxnSpLocks noChangeShapeType="1"/>
            </p:cNvCxnSpPr>
            <p:nvPr/>
          </p:nvCxnSpPr>
          <p:spPr bwMode="auto">
            <a:xfrm flipH="1">
              <a:off x="1850" y="8603"/>
              <a:ext cx="493" cy="4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139952" y="3068960"/>
            <a:ext cx="482453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TABLA 1: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Equipo = { # Equipo, precio, modelo, </a:t>
            </a:r>
            <a:r>
              <a:rPr kumimoji="0" 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marca,tipo</a:t>
            </a: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,….}  = {a1,…</a:t>
            </a:r>
            <a:r>
              <a:rPr kumimoji="0" 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</a:t>
            </a: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Computadora = { # Equipo, procesador, velocidad,….}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Impresora = {# Equipo, </a:t>
            </a:r>
            <a:r>
              <a:rPr kumimoji="0" 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Lin</a:t>
            </a:r>
            <a:r>
              <a:rPr lang="es-MX" sz="1400" b="1" dirty="0" err="1">
                <a:latin typeface="Calibri" pitchFamily="34" charset="0"/>
                <a:cs typeface="Arial" pitchFamily="34" charset="0"/>
              </a:rPr>
              <a:t>X</a:t>
            </a:r>
            <a:r>
              <a:rPr kumimoji="0" 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Pulg</a:t>
            </a: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</a:t>
            </a:r>
            <a:r>
              <a:rPr kumimoji="0" 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tipo_imp</a:t>
            </a: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DPI…}</a:t>
            </a:r>
            <a:endParaRPr kumimoji="0" 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TABLA 2: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Computadora  =  {a1,…</a:t>
            </a:r>
            <a:r>
              <a:rPr kumimoji="0" 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</a:t>
            </a: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}  u {procesador velocidad,…}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Impresora = {a1,…</a:t>
            </a:r>
            <a:r>
              <a:rPr kumimoji="0" 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</a:t>
            </a: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}  u {</a:t>
            </a:r>
            <a:r>
              <a:rPr kumimoji="0" 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Lin</a:t>
            </a:r>
            <a:r>
              <a:rPr lang="es-MX" sz="1400" b="1" dirty="0" err="1">
                <a:latin typeface="Calibri" pitchFamily="34" charset="0"/>
                <a:cs typeface="Arial" pitchFamily="34" charset="0"/>
              </a:rPr>
              <a:t>X</a:t>
            </a:r>
            <a:r>
              <a:rPr kumimoji="0" 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Pulg</a:t>
            </a:r>
            <a:r>
              <a: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tipo, DPI…}</a:t>
            </a:r>
            <a:endParaRPr kumimoji="0" 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84976" cy="6192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 con lo que requieres para cotizar costo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jjorgess081@gmail.com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CLABE interbancaria 1271 8001 341 4812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just">
              <a:buFont typeface="Arial" charset="0"/>
              <a:buChar char="•"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dependiendo de complejidad y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extensión.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escritorio, Aplicaciones Web, Sitios Web (da a conocer tu negocio), Bases de datos a la medida de tu negocio</a:t>
            </a: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30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 algn="ctr">
              <a:buNone/>
              <a:tabLst>
                <a:tab pos="0" algn="l"/>
              </a:tabLst>
            </a:pPr>
            <a:r>
              <a:rPr lang="es-ES" b="1" dirty="0"/>
              <a:t>AGREGACION</a:t>
            </a:r>
            <a:endParaRPr lang="es-AR" dirty="0"/>
          </a:p>
          <a:p>
            <a:pPr marL="0" indent="0">
              <a:buNone/>
              <a:tabLst>
                <a:tab pos="0" algn="l"/>
              </a:tabLst>
            </a:pPr>
            <a:r>
              <a:rPr lang="es-ES" dirty="0"/>
              <a:t>Una limitación del modelo E–R es que no es posible expresar relaciones con relaciones.</a:t>
            </a:r>
            <a:endParaRPr lang="es-AR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AR" dirty="0"/>
          </a:p>
        </p:txBody>
      </p:sp>
      <p:grpSp>
        <p:nvGrpSpPr>
          <p:cNvPr id="20496" name="Group 16"/>
          <p:cNvGrpSpPr>
            <a:grpSpLocks/>
          </p:cNvGrpSpPr>
          <p:nvPr/>
        </p:nvGrpSpPr>
        <p:grpSpPr bwMode="auto">
          <a:xfrm>
            <a:off x="1522735" y="2636912"/>
            <a:ext cx="5378450" cy="2805113"/>
            <a:chOff x="1345" y="2989"/>
            <a:chExt cx="8471" cy="4418"/>
          </a:xfrm>
        </p:grpSpPr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1345" y="3068"/>
              <a:ext cx="1788" cy="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Empleado</a:t>
              </a:r>
              <a:endPara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4702" y="6679"/>
              <a:ext cx="1788" cy="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Maquina </a:t>
              </a:r>
              <a:endPara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8028" y="3068"/>
              <a:ext cx="1788" cy="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Proyecto </a:t>
              </a:r>
              <a:endPara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0" name="AutoShape 20"/>
            <p:cNvSpPr>
              <a:spLocks noChangeArrowheads="1"/>
            </p:cNvSpPr>
            <p:nvPr/>
          </p:nvSpPr>
          <p:spPr bwMode="auto">
            <a:xfrm>
              <a:off x="4591" y="2989"/>
              <a:ext cx="2120" cy="91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Trabaja</a:t>
              </a:r>
              <a:r>
                <a:rPr kumimoji="0" lang="es-MX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1" name="AutoShape 21"/>
            <p:cNvSpPr>
              <a:spLocks noChangeArrowheads="1"/>
            </p:cNvSpPr>
            <p:nvPr/>
          </p:nvSpPr>
          <p:spPr bwMode="auto">
            <a:xfrm>
              <a:off x="4591" y="5002"/>
              <a:ext cx="2120" cy="91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Usa</a:t>
              </a:r>
              <a:r>
                <a:rPr kumimoji="0" lang="es-MX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502" name="AutoShape 22"/>
            <p:cNvCxnSpPr>
              <a:cxnSpLocks noChangeShapeType="1"/>
            </p:cNvCxnSpPr>
            <p:nvPr/>
          </p:nvCxnSpPr>
          <p:spPr bwMode="auto">
            <a:xfrm flipH="1">
              <a:off x="3576" y="3448"/>
              <a:ext cx="10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03" name="AutoShape 23"/>
            <p:cNvCxnSpPr>
              <a:cxnSpLocks noChangeShapeType="1"/>
            </p:cNvCxnSpPr>
            <p:nvPr/>
          </p:nvCxnSpPr>
          <p:spPr bwMode="auto">
            <a:xfrm>
              <a:off x="6711" y="3448"/>
              <a:ext cx="9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04" name="AutoShape 24"/>
            <p:cNvCxnSpPr>
              <a:cxnSpLocks noChangeShapeType="1"/>
            </p:cNvCxnSpPr>
            <p:nvPr/>
          </p:nvCxnSpPr>
          <p:spPr bwMode="auto">
            <a:xfrm flipH="1">
              <a:off x="3133" y="3448"/>
              <a:ext cx="80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05" name="AutoShape 25"/>
            <p:cNvCxnSpPr>
              <a:cxnSpLocks noChangeShapeType="1"/>
            </p:cNvCxnSpPr>
            <p:nvPr/>
          </p:nvCxnSpPr>
          <p:spPr bwMode="auto">
            <a:xfrm>
              <a:off x="7295" y="3448"/>
              <a:ext cx="73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06" name="AutoShape 26"/>
            <p:cNvCxnSpPr>
              <a:cxnSpLocks noChangeShapeType="1"/>
            </p:cNvCxnSpPr>
            <p:nvPr/>
          </p:nvCxnSpPr>
          <p:spPr bwMode="auto">
            <a:xfrm flipH="1" flipV="1">
              <a:off x="3133" y="4112"/>
              <a:ext cx="1458" cy="13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07" name="AutoShape 27"/>
            <p:cNvCxnSpPr>
              <a:cxnSpLocks noChangeShapeType="1"/>
            </p:cNvCxnSpPr>
            <p:nvPr/>
          </p:nvCxnSpPr>
          <p:spPr bwMode="auto">
            <a:xfrm flipH="1" flipV="1">
              <a:off x="2817" y="3796"/>
              <a:ext cx="617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08" name="AutoShape 28"/>
            <p:cNvCxnSpPr>
              <a:cxnSpLocks noChangeShapeType="1"/>
            </p:cNvCxnSpPr>
            <p:nvPr/>
          </p:nvCxnSpPr>
          <p:spPr bwMode="auto">
            <a:xfrm flipV="1">
              <a:off x="6711" y="4112"/>
              <a:ext cx="1454" cy="13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09" name="AutoShape 29"/>
            <p:cNvCxnSpPr>
              <a:cxnSpLocks noChangeShapeType="1"/>
            </p:cNvCxnSpPr>
            <p:nvPr/>
          </p:nvCxnSpPr>
          <p:spPr bwMode="auto">
            <a:xfrm flipV="1">
              <a:off x="7868" y="3796"/>
              <a:ext cx="661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10" name="AutoShape 30"/>
            <p:cNvCxnSpPr>
              <a:cxnSpLocks noChangeShapeType="1"/>
            </p:cNvCxnSpPr>
            <p:nvPr/>
          </p:nvCxnSpPr>
          <p:spPr bwMode="auto">
            <a:xfrm>
              <a:off x="5596" y="6181"/>
              <a:ext cx="0" cy="5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0511" name="AutoShape 31"/>
          <p:cNvCxnSpPr>
            <a:cxnSpLocks noChangeShapeType="1"/>
          </p:cNvCxnSpPr>
          <p:nvPr/>
        </p:nvCxnSpPr>
        <p:spPr bwMode="auto">
          <a:xfrm>
            <a:off x="4211960" y="4509120"/>
            <a:ext cx="0" cy="309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agregación es una abstracción a través de la cual las relaciones se tratan como entidades de más alto nivel.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ES" dirty="0"/>
              <a:t>Transformación a tablas :</a:t>
            </a:r>
            <a:endParaRPr lang="es-AR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Empleado = { # </a:t>
            </a:r>
            <a:r>
              <a:rPr lang="es-ES" dirty="0" err="1"/>
              <a:t>emp</a:t>
            </a:r>
            <a:r>
              <a:rPr lang="es-ES" dirty="0"/>
              <a:t>, nombre, edad, </a:t>
            </a:r>
            <a:r>
              <a:rPr lang="es-ES" dirty="0" err="1"/>
              <a:t>rfc</a:t>
            </a:r>
            <a:r>
              <a:rPr lang="es-ES" dirty="0"/>
              <a:t>,…}   </a:t>
            </a:r>
            <a:r>
              <a:rPr lang="es-ES" sz="1800" dirty="0" err="1"/>
              <a:t>pk</a:t>
            </a:r>
            <a:r>
              <a:rPr lang="es-ES" sz="1800" dirty="0"/>
              <a:t> = {#emp}</a:t>
            </a:r>
            <a:endParaRPr lang="es-AR" sz="1800" dirty="0"/>
          </a:p>
          <a:p>
            <a:pPr>
              <a:buNone/>
            </a:pPr>
            <a:r>
              <a:rPr lang="es-ES" dirty="0"/>
              <a:t>Proyecto = { # </a:t>
            </a:r>
            <a:r>
              <a:rPr lang="es-ES" dirty="0" err="1"/>
              <a:t>proy</a:t>
            </a:r>
            <a:r>
              <a:rPr lang="es-ES" dirty="0"/>
              <a:t>, </a:t>
            </a:r>
            <a:r>
              <a:rPr lang="es-ES" dirty="0" err="1"/>
              <a:t>fecha_inic</a:t>
            </a:r>
            <a:r>
              <a:rPr lang="es-ES" dirty="0"/>
              <a:t>,  </a:t>
            </a:r>
            <a:r>
              <a:rPr lang="es-ES" dirty="0" err="1"/>
              <a:t>fecha_term</a:t>
            </a:r>
            <a:r>
              <a:rPr lang="es-ES" dirty="0"/>
              <a:t>, descripción,…}  </a:t>
            </a:r>
            <a:r>
              <a:rPr lang="es-ES" sz="1800" dirty="0" err="1"/>
              <a:t>pk</a:t>
            </a:r>
            <a:r>
              <a:rPr lang="es-ES" sz="1800" dirty="0"/>
              <a:t> = {#</a:t>
            </a:r>
            <a:r>
              <a:rPr lang="es-ES" sz="1800" dirty="0" err="1"/>
              <a:t>proy</a:t>
            </a:r>
            <a:r>
              <a:rPr lang="es-ES" sz="1800" dirty="0"/>
              <a:t>}</a:t>
            </a:r>
            <a:endParaRPr lang="es-AR" sz="1800" dirty="0"/>
          </a:p>
          <a:p>
            <a:pPr>
              <a:buNone/>
            </a:pPr>
            <a:r>
              <a:rPr lang="es-ES" dirty="0"/>
              <a:t>Trabaja = { # </a:t>
            </a:r>
            <a:r>
              <a:rPr lang="es-ES" dirty="0" err="1"/>
              <a:t>emp</a:t>
            </a:r>
            <a:r>
              <a:rPr lang="es-ES" dirty="0"/>
              <a:t>, #</a:t>
            </a:r>
            <a:r>
              <a:rPr lang="es-ES" dirty="0" err="1"/>
              <a:t>proy</a:t>
            </a:r>
            <a:r>
              <a:rPr lang="es-ES" dirty="0"/>
              <a:t>, horas, …}    </a:t>
            </a:r>
            <a:r>
              <a:rPr lang="es-ES" sz="2100" dirty="0" err="1"/>
              <a:t>pk</a:t>
            </a:r>
            <a:r>
              <a:rPr lang="es-ES" sz="2100" dirty="0"/>
              <a:t> = {#</a:t>
            </a:r>
            <a:r>
              <a:rPr lang="es-ES" sz="2100" dirty="0" err="1"/>
              <a:t>emp</a:t>
            </a:r>
            <a:r>
              <a:rPr lang="es-ES" sz="2100" dirty="0"/>
              <a:t>, #</a:t>
            </a:r>
            <a:r>
              <a:rPr lang="es-ES" sz="2100" dirty="0" err="1"/>
              <a:t>proy</a:t>
            </a:r>
            <a:r>
              <a:rPr lang="es-ES" sz="2100" dirty="0"/>
              <a:t>}</a:t>
            </a:r>
            <a:endParaRPr lang="es-AR" sz="2100" dirty="0"/>
          </a:p>
          <a:p>
            <a:pPr>
              <a:buNone/>
            </a:pPr>
            <a:r>
              <a:rPr lang="es-ES" dirty="0"/>
              <a:t>Maquinaria = { # maquina, tipo, estatus, …}       </a:t>
            </a:r>
            <a:r>
              <a:rPr lang="es-ES" sz="1800" dirty="0" err="1"/>
              <a:t>pk</a:t>
            </a:r>
            <a:r>
              <a:rPr lang="es-ES" sz="1800" dirty="0"/>
              <a:t> = {#maquina}</a:t>
            </a:r>
            <a:endParaRPr lang="es-AR" sz="1800" dirty="0"/>
          </a:p>
          <a:p>
            <a:pPr>
              <a:buNone/>
            </a:pPr>
            <a:r>
              <a:rPr lang="es-ES" dirty="0"/>
              <a:t>Usa = { # </a:t>
            </a:r>
            <a:r>
              <a:rPr lang="es-ES" dirty="0" err="1"/>
              <a:t>emp</a:t>
            </a:r>
            <a:r>
              <a:rPr lang="es-ES" dirty="0"/>
              <a:t>, #</a:t>
            </a:r>
            <a:r>
              <a:rPr lang="es-ES" dirty="0" err="1"/>
              <a:t>proy</a:t>
            </a:r>
            <a:r>
              <a:rPr lang="es-ES" dirty="0"/>
              <a:t>, #maquina, horario,…}       </a:t>
            </a:r>
            <a:r>
              <a:rPr lang="es-ES" sz="1800" dirty="0" err="1"/>
              <a:t>pk</a:t>
            </a:r>
            <a:r>
              <a:rPr lang="es-ES" sz="1800" dirty="0"/>
              <a:t> = {#</a:t>
            </a:r>
            <a:r>
              <a:rPr lang="es-ES" sz="1800" dirty="0" err="1"/>
              <a:t>emp</a:t>
            </a:r>
            <a:r>
              <a:rPr lang="es-ES" sz="1800" dirty="0"/>
              <a:t>, #</a:t>
            </a:r>
            <a:r>
              <a:rPr lang="es-ES" sz="1800" dirty="0" err="1"/>
              <a:t>proy</a:t>
            </a:r>
            <a:r>
              <a:rPr lang="es-ES" sz="1800" dirty="0"/>
              <a:t>, #maquina}</a:t>
            </a:r>
            <a:endParaRPr lang="es-AR" sz="1800" dirty="0"/>
          </a:p>
          <a:p>
            <a:pPr>
              <a:buNone/>
            </a:pPr>
            <a:endParaRPr lang="es-AR" dirty="0"/>
          </a:p>
        </p:txBody>
      </p:sp>
      <p:grpSp>
        <p:nvGrpSpPr>
          <p:cNvPr id="19457" name="Group 1"/>
          <p:cNvGrpSpPr>
            <a:grpSpLocks/>
          </p:cNvGrpSpPr>
          <p:nvPr/>
        </p:nvGrpSpPr>
        <p:grpSpPr bwMode="auto">
          <a:xfrm>
            <a:off x="1403648" y="1628800"/>
            <a:ext cx="5876925" cy="2303462"/>
            <a:chOff x="1345" y="8621"/>
            <a:chExt cx="9254" cy="3626"/>
          </a:xfrm>
        </p:grpSpPr>
        <p:sp>
          <p:nvSpPr>
            <p:cNvPr id="19458" name="Rectangle 2"/>
            <p:cNvSpPr>
              <a:spLocks noChangeArrowheads="1"/>
            </p:cNvSpPr>
            <p:nvPr/>
          </p:nvSpPr>
          <p:spPr bwMode="auto">
            <a:xfrm>
              <a:off x="1345" y="8621"/>
              <a:ext cx="9254" cy="1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2149" y="8985"/>
              <a:ext cx="1427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Empleado</a:t>
              </a:r>
              <a:endParaRPr kumimoji="0" 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8148" y="9074"/>
              <a:ext cx="1427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Proyecto</a:t>
              </a:r>
              <a:endPara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4935" y="8773"/>
              <a:ext cx="2120" cy="91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Trabaja</a:t>
              </a:r>
              <a:r>
                <a:rPr kumimoji="0" lang="es-MX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4935" y="10324"/>
              <a:ext cx="2120" cy="91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Usa</a:t>
              </a:r>
              <a:r>
                <a:rPr kumimoji="0" lang="es-MX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5188" y="11728"/>
              <a:ext cx="1427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MX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Maquina</a:t>
              </a:r>
              <a:endParaRPr kumimoji="0" 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64" name="AutoShape 8"/>
            <p:cNvCxnSpPr>
              <a:cxnSpLocks noChangeShapeType="1"/>
            </p:cNvCxnSpPr>
            <p:nvPr/>
          </p:nvCxnSpPr>
          <p:spPr bwMode="auto">
            <a:xfrm flipH="1">
              <a:off x="3940" y="9218"/>
              <a:ext cx="9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465" name="AutoShape 9"/>
            <p:cNvCxnSpPr>
              <a:cxnSpLocks noChangeShapeType="1"/>
            </p:cNvCxnSpPr>
            <p:nvPr/>
          </p:nvCxnSpPr>
          <p:spPr bwMode="auto">
            <a:xfrm flipH="1">
              <a:off x="3576" y="9218"/>
              <a:ext cx="78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466" name="AutoShape 10"/>
            <p:cNvCxnSpPr>
              <a:cxnSpLocks noChangeShapeType="1"/>
            </p:cNvCxnSpPr>
            <p:nvPr/>
          </p:nvCxnSpPr>
          <p:spPr bwMode="auto">
            <a:xfrm>
              <a:off x="7055" y="9218"/>
              <a:ext cx="78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467" name="AutoShape 11"/>
            <p:cNvCxnSpPr>
              <a:cxnSpLocks noChangeShapeType="1"/>
            </p:cNvCxnSpPr>
            <p:nvPr/>
          </p:nvCxnSpPr>
          <p:spPr bwMode="auto">
            <a:xfrm>
              <a:off x="7611" y="9218"/>
              <a:ext cx="55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468" name="AutoShape 12"/>
            <p:cNvCxnSpPr>
              <a:cxnSpLocks noChangeShapeType="1"/>
            </p:cNvCxnSpPr>
            <p:nvPr/>
          </p:nvCxnSpPr>
          <p:spPr bwMode="auto">
            <a:xfrm>
              <a:off x="5979" y="11242"/>
              <a:ext cx="1" cy="3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469" name="AutoShape 13"/>
            <p:cNvCxnSpPr>
              <a:cxnSpLocks noChangeShapeType="1"/>
            </p:cNvCxnSpPr>
            <p:nvPr/>
          </p:nvCxnSpPr>
          <p:spPr bwMode="auto">
            <a:xfrm>
              <a:off x="5979" y="11392"/>
              <a:ext cx="0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470" name="AutoShape 14"/>
            <p:cNvCxnSpPr>
              <a:cxnSpLocks noChangeShapeType="1"/>
            </p:cNvCxnSpPr>
            <p:nvPr/>
          </p:nvCxnSpPr>
          <p:spPr bwMode="auto">
            <a:xfrm flipV="1">
              <a:off x="5980" y="10033"/>
              <a:ext cx="0" cy="2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9471" name="AutoShape 15"/>
            <p:cNvCxnSpPr>
              <a:cxnSpLocks noChangeShapeType="1"/>
            </p:cNvCxnSpPr>
            <p:nvPr/>
          </p:nvCxnSpPr>
          <p:spPr bwMode="auto">
            <a:xfrm flipV="1">
              <a:off x="5979" y="9880"/>
              <a:ext cx="1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xmlns="" id="{0EB34B8A-20D2-460F-A3CB-B7404401F63D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507288" cy="587967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s-ES" sz="1600" dirty="0"/>
          </a:p>
          <a:p>
            <a:pPr>
              <a:buFont typeface="Wingdings 2"/>
              <a:buNone/>
            </a:pPr>
            <a:endParaRPr lang="es-ES" sz="1600" dirty="0"/>
          </a:p>
          <a:p>
            <a:pPr>
              <a:buFont typeface="Wingdings 2"/>
              <a:buNone/>
            </a:pPr>
            <a:r>
              <a:rPr lang="es-ES" sz="1600" dirty="0"/>
              <a:t>                            PK                                                                     </a:t>
            </a:r>
            <a:r>
              <a:rPr lang="es-ES" sz="1600" dirty="0" err="1"/>
              <a:t>PK</a:t>
            </a:r>
            <a:endParaRPr lang="es-ES" sz="1600" dirty="0"/>
          </a:p>
          <a:p>
            <a:pPr>
              <a:buFont typeface="Wingdings 2"/>
              <a:buNone/>
            </a:pPr>
            <a:r>
              <a:rPr lang="es-ES" sz="1600" dirty="0"/>
              <a:t>Empleado = { # </a:t>
            </a:r>
            <a:r>
              <a:rPr lang="es-ES" sz="1600" dirty="0" err="1"/>
              <a:t>emp</a:t>
            </a:r>
            <a:r>
              <a:rPr lang="es-ES" sz="1600" dirty="0"/>
              <a:t>,  </a:t>
            </a:r>
            <a:r>
              <a:rPr lang="es-ES" sz="1600" dirty="0" err="1"/>
              <a:t>nomb</a:t>
            </a:r>
            <a:r>
              <a:rPr lang="es-ES" sz="1600" dirty="0"/>
              <a:t>,  edad,  </a:t>
            </a:r>
            <a:r>
              <a:rPr lang="es-ES" sz="1600" dirty="0" err="1"/>
              <a:t>rfc</a:t>
            </a:r>
            <a:r>
              <a:rPr lang="es-ES" sz="1600" dirty="0"/>
              <a:t>,…} Maquinaria = { # </a:t>
            </a:r>
            <a:r>
              <a:rPr lang="es-ES" sz="1600" dirty="0" err="1"/>
              <a:t>maq</a:t>
            </a:r>
            <a:r>
              <a:rPr lang="es-ES" sz="1600" dirty="0"/>
              <a:t>, </a:t>
            </a:r>
            <a:r>
              <a:rPr lang="es-ES" sz="1600" dirty="0" err="1"/>
              <a:t>Desc_maq</a:t>
            </a:r>
            <a:r>
              <a:rPr lang="es-ES" sz="1600" dirty="0"/>
              <a:t>, tipo, estatus, …}</a:t>
            </a:r>
          </a:p>
          <a:p>
            <a:pPr>
              <a:buFont typeface="Wingdings 2"/>
              <a:buNone/>
            </a:pPr>
            <a:r>
              <a:rPr lang="es-ES" sz="1600" dirty="0"/>
              <a:t>                             E1     Luis       26     XXXX                                 m1     </a:t>
            </a:r>
            <a:r>
              <a:rPr lang="es-ES" sz="1600" dirty="0" err="1"/>
              <a:t>LapTop</a:t>
            </a:r>
            <a:r>
              <a:rPr lang="es-ES" sz="1600" dirty="0"/>
              <a:t>          .      .</a:t>
            </a:r>
            <a:endParaRPr lang="es-AR" sz="1600" dirty="0"/>
          </a:p>
          <a:p>
            <a:pPr>
              <a:buFont typeface="Wingdings 2"/>
              <a:buNone/>
            </a:pPr>
            <a:r>
              <a:rPr lang="es-ES" sz="1600" dirty="0"/>
              <a:t>                             E2    Ana        27     YYYY                                  m2    Escalera         .      .</a:t>
            </a:r>
          </a:p>
          <a:p>
            <a:pPr>
              <a:buFont typeface="Wingdings 2"/>
              <a:buNone/>
            </a:pPr>
            <a:r>
              <a:rPr lang="es-ES" sz="1600" dirty="0"/>
              <a:t>                             E3     Juan      30     ZZZZ                                   m3    </a:t>
            </a:r>
            <a:r>
              <a:rPr lang="es-ES" sz="1600" dirty="0" err="1"/>
              <a:t>Automovil</a:t>
            </a:r>
            <a:r>
              <a:rPr lang="es-ES" sz="1600" dirty="0"/>
              <a:t>     .      .</a:t>
            </a:r>
          </a:p>
          <a:p>
            <a:pPr>
              <a:buFont typeface="Wingdings 2"/>
              <a:buNone/>
            </a:pPr>
            <a:r>
              <a:rPr lang="es-ES" sz="1600" dirty="0"/>
              <a:t>                             E4    Pedro     40    PPPP</a:t>
            </a:r>
          </a:p>
          <a:p>
            <a:pPr>
              <a:buFont typeface="Wingdings 2"/>
              <a:buNone/>
            </a:pPr>
            <a:endParaRPr lang="es-ES" sz="1600" dirty="0"/>
          </a:p>
          <a:p>
            <a:pPr>
              <a:buFont typeface="Wingdings 2"/>
              <a:buNone/>
            </a:pPr>
            <a:r>
              <a:rPr lang="es-ES" sz="1600" dirty="0"/>
              <a:t>                           PK     </a:t>
            </a:r>
          </a:p>
          <a:p>
            <a:pPr>
              <a:buFont typeface="Wingdings 2"/>
              <a:buNone/>
            </a:pPr>
            <a:r>
              <a:rPr lang="es-ES" sz="1600" dirty="0"/>
              <a:t>Proyecto = { # </a:t>
            </a:r>
            <a:r>
              <a:rPr lang="es-ES" sz="1600" dirty="0" err="1"/>
              <a:t>proy</a:t>
            </a:r>
            <a:r>
              <a:rPr lang="es-ES" sz="1600" dirty="0"/>
              <a:t>, </a:t>
            </a:r>
            <a:r>
              <a:rPr lang="es-ES" sz="1600" dirty="0" err="1"/>
              <a:t>fecha_inic</a:t>
            </a:r>
            <a:r>
              <a:rPr lang="es-ES" sz="1600" dirty="0"/>
              <a:t>,  </a:t>
            </a:r>
            <a:r>
              <a:rPr lang="es-ES" sz="1600" dirty="0" err="1"/>
              <a:t>fecha_term</a:t>
            </a:r>
            <a:r>
              <a:rPr lang="es-ES" sz="1600" dirty="0"/>
              <a:t>, descripción,…}  </a:t>
            </a:r>
          </a:p>
          <a:p>
            <a:pPr>
              <a:buFont typeface="Wingdings 2"/>
              <a:buNone/>
            </a:pPr>
            <a:r>
              <a:rPr lang="es-ES" sz="1600" dirty="0"/>
              <a:t>                        Pr</a:t>
            </a:r>
            <a:r>
              <a:rPr lang="es-ES" sz="1600" dirty="0">
                <a:latin typeface="1Arial"/>
              </a:rPr>
              <a:t>1        Ene 2019     Dic 2019       Manto. Edif.</a:t>
            </a:r>
          </a:p>
          <a:p>
            <a:pPr>
              <a:buFont typeface="Wingdings 2"/>
              <a:buNone/>
            </a:pPr>
            <a:r>
              <a:rPr lang="es-ES" sz="1600" dirty="0">
                <a:latin typeface="1Arial"/>
              </a:rPr>
              <a:t>                           Pr2        May 2019    Ene 2020     Cableado Red</a:t>
            </a:r>
          </a:p>
          <a:p>
            <a:pPr>
              <a:buFont typeface="Wingdings 2"/>
              <a:buNone/>
            </a:pPr>
            <a:endParaRPr lang="es-ES" sz="1600" dirty="0">
              <a:latin typeface="1Arial"/>
            </a:endParaRPr>
          </a:p>
          <a:p>
            <a:pPr>
              <a:buFont typeface="Wingdings 2"/>
              <a:buNone/>
            </a:pPr>
            <a:r>
              <a:rPr lang="es-ES" sz="1600" dirty="0">
                <a:latin typeface="1Arial"/>
              </a:rPr>
              <a:t>                              PK                                                                            </a:t>
            </a:r>
            <a:r>
              <a:rPr lang="es-ES" sz="1600" dirty="0"/>
              <a:t>       </a:t>
            </a:r>
            <a:r>
              <a:rPr lang="es-ES" sz="1600" dirty="0" err="1"/>
              <a:t>PK</a:t>
            </a:r>
            <a:r>
              <a:rPr lang="es-ES" sz="1600" dirty="0"/>
              <a:t>        </a:t>
            </a:r>
            <a:r>
              <a:rPr lang="es-ES" sz="1600" dirty="0">
                <a:latin typeface="1Arial"/>
              </a:rPr>
              <a:t>  </a:t>
            </a:r>
          </a:p>
          <a:p>
            <a:pPr>
              <a:buFont typeface="Wingdings 2"/>
              <a:buNone/>
            </a:pPr>
            <a:r>
              <a:rPr lang="es-ES" sz="1600" dirty="0">
                <a:latin typeface="1Arial"/>
              </a:rPr>
              <a:t>                                                   </a:t>
            </a:r>
            <a:endParaRPr lang="es-AR" sz="1600" dirty="0"/>
          </a:p>
          <a:p>
            <a:pPr>
              <a:buFont typeface="Wingdings 2"/>
              <a:buNone/>
            </a:pPr>
            <a:r>
              <a:rPr lang="es-ES" sz="1600" dirty="0"/>
              <a:t>    Trabaja = { # </a:t>
            </a:r>
            <a:r>
              <a:rPr lang="es-ES" sz="1600" dirty="0" err="1"/>
              <a:t>emp</a:t>
            </a:r>
            <a:r>
              <a:rPr lang="es-ES" sz="1600" dirty="0"/>
              <a:t>, #proy,  horas, …}          Usa = { # </a:t>
            </a:r>
            <a:r>
              <a:rPr lang="es-ES" sz="1600" dirty="0" err="1"/>
              <a:t>emp</a:t>
            </a:r>
            <a:r>
              <a:rPr lang="es-ES" sz="1600" dirty="0"/>
              <a:t>, #proy, #maquina, horario,…}</a:t>
            </a:r>
          </a:p>
          <a:p>
            <a:pPr>
              <a:buFont typeface="Wingdings 2"/>
              <a:buNone/>
            </a:pPr>
            <a:r>
              <a:rPr lang="es-ES" sz="1600" dirty="0"/>
              <a:t>                            E1      Pr1        4                                       E1       Pr1          m1            M</a:t>
            </a:r>
          </a:p>
          <a:p>
            <a:pPr>
              <a:buFont typeface="Wingdings 2"/>
              <a:buNone/>
            </a:pPr>
            <a:r>
              <a:rPr lang="es-ES" sz="1600" dirty="0"/>
              <a:t>                            E1      Pr2       4                                        E1       Pr1         m3            M</a:t>
            </a:r>
          </a:p>
          <a:p>
            <a:pPr>
              <a:buFont typeface="Wingdings 2"/>
              <a:buNone/>
            </a:pPr>
            <a:r>
              <a:rPr lang="es-ES" sz="1600" dirty="0"/>
              <a:t>                            E2     Pr1        4                                       E2      Pr1          m3            V</a:t>
            </a:r>
            <a:endParaRPr lang="es-AR" sz="1600" dirty="0"/>
          </a:p>
          <a:p>
            <a:pPr>
              <a:buFont typeface="Wingdings 2"/>
              <a:buNone/>
            </a:pPr>
            <a:r>
              <a:rPr lang="es-ES" sz="1600" dirty="0"/>
              <a:t>                            E2     Pr7       4                                        E2      Pr7          m1            V</a:t>
            </a:r>
          </a:p>
          <a:p>
            <a:pPr>
              <a:buFont typeface="Wingdings 2"/>
              <a:buNone/>
            </a:pPr>
            <a:r>
              <a:rPr lang="es-ES" sz="1600" dirty="0"/>
              <a:t>                            E3     Pr1        8                                        E3      Pr1           m2           M</a:t>
            </a:r>
          </a:p>
          <a:p>
            <a:pPr>
              <a:buFont typeface="Wingdings 2"/>
              <a:buNone/>
            </a:pPr>
            <a:r>
              <a:rPr lang="es-ES" sz="1600" dirty="0"/>
              <a:t>           </a:t>
            </a:r>
            <a:endParaRPr lang="es-AR" sz="1600" dirty="0"/>
          </a:p>
          <a:p>
            <a:pPr>
              <a:buFont typeface="Wingdings 2"/>
              <a:buNone/>
            </a:pPr>
            <a:r>
              <a:rPr lang="es-AR" sz="1600" dirty="0"/>
              <a:t>                    </a:t>
            </a:r>
            <a:endParaRPr lang="es-ES" sz="1600" dirty="0"/>
          </a:p>
          <a:p>
            <a:pPr>
              <a:buFont typeface="Wingdings 2"/>
              <a:buNone/>
            </a:pPr>
            <a:r>
              <a:rPr lang="es-ES" sz="1600" dirty="0"/>
              <a:t>                    </a:t>
            </a:r>
          </a:p>
          <a:p>
            <a:pPr>
              <a:buFont typeface="Wingdings 2"/>
              <a:buNone/>
            </a:pPr>
            <a:r>
              <a:rPr lang="es-ES" sz="1600" dirty="0"/>
              <a:t>                    </a:t>
            </a:r>
            <a:endParaRPr lang="es-AR" sz="16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9DDDEF11-05DC-4C81-AC8E-E502C4D9CE38}"/>
              </a:ext>
            </a:extLst>
          </p:cNvPr>
          <p:cNvSpPr>
            <a:spLocks/>
          </p:cNvSpPr>
          <p:nvPr/>
        </p:nvSpPr>
        <p:spPr bwMode="auto">
          <a:xfrm rot="5400000">
            <a:off x="1583668" y="3176972"/>
            <a:ext cx="360040" cy="864096"/>
          </a:xfrm>
          <a:prstGeom prst="leftBrace">
            <a:avLst>
              <a:gd name="adj1" fmla="val 5067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xmlns="" id="{F3894A5B-84D6-4113-8B7A-FCCDCED944AA}"/>
              </a:ext>
            </a:extLst>
          </p:cNvPr>
          <p:cNvSpPr>
            <a:spLocks/>
          </p:cNvSpPr>
          <p:nvPr/>
        </p:nvSpPr>
        <p:spPr bwMode="auto">
          <a:xfrm rot="5400000">
            <a:off x="4952628" y="2802012"/>
            <a:ext cx="288032" cy="1687016"/>
          </a:xfrm>
          <a:prstGeom prst="leftBrace">
            <a:avLst>
              <a:gd name="adj1" fmla="val 5067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43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476672"/>
            <a:ext cx="8964488" cy="6120680"/>
          </a:xfrm>
        </p:spPr>
        <p:txBody>
          <a:bodyPr/>
          <a:lstStyle/>
          <a:p>
            <a:pPr algn="ctr">
              <a:buNone/>
            </a:pPr>
            <a:r>
              <a:rPr lang="es-ES" dirty="0"/>
              <a:t> </a:t>
            </a:r>
            <a:r>
              <a:rPr lang="es-ES" b="1" dirty="0"/>
              <a:t>NORMALIZACION</a:t>
            </a:r>
            <a:endParaRPr lang="es-AR" dirty="0"/>
          </a:p>
          <a:p>
            <a:pPr lvl="0">
              <a:buNone/>
            </a:pPr>
            <a:r>
              <a:rPr lang="es-ES" sz="2400" dirty="0"/>
              <a:t>Analizar los datos en torno a entidades</a:t>
            </a:r>
            <a:endParaRPr lang="es-AR" sz="2400" dirty="0"/>
          </a:p>
          <a:p>
            <a:pPr lvl="0">
              <a:buNone/>
            </a:pPr>
            <a:r>
              <a:rPr lang="es-ES" sz="2400" dirty="0"/>
              <a:t>Identificar relaciones</a:t>
            </a:r>
            <a:endParaRPr lang="es-AR" sz="2400" dirty="0"/>
          </a:p>
          <a:p>
            <a:pPr lvl="0">
              <a:buNone/>
            </a:pPr>
            <a:r>
              <a:rPr lang="es-ES" sz="2400" dirty="0"/>
              <a:t>Evitar redundancia en base a la dependencia funcional hacia la </a:t>
            </a:r>
            <a:r>
              <a:rPr lang="es-ES" sz="2400" dirty="0" err="1"/>
              <a:t>Pk</a:t>
            </a:r>
            <a:endParaRPr lang="es-AR" sz="2400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dirty="0"/>
              <a:t>                </a:t>
            </a:r>
            <a:r>
              <a:rPr lang="es-AR" sz="1400" dirty="0"/>
              <a:t>PK</a:t>
            </a:r>
            <a:r>
              <a:rPr lang="es-AR" dirty="0"/>
              <a:t>               Incompleta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dirty="0"/>
              <a:t>                </a:t>
            </a:r>
            <a:r>
              <a:rPr lang="es-AR" sz="1400" dirty="0"/>
              <a:t>PK</a:t>
            </a:r>
            <a:r>
              <a:rPr lang="es-AR" dirty="0"/>
              <a:t>              Completa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55576" y="2514342"/>
            <a:ext cx="596974" cy="14158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a2,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</a:t>
            </a:r>
            <a:endParaRPr kumimoji="0" 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 de flecha"/>
          <p:cNvCxnSpPr>
            <a:cxnSpLocks/>
          </p:cNvCxnSpPr>
          <p:nvPr/>
        </p:nvCxnSpPr>
        <p:spPr>
          <a:xfrm>
            <a:off x="1115616" y="2924944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214438" y="2740278"/>
            <a:ext cx="504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b1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55576" y="4509120"/>
            <a:ext cx="596974" cy="14158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a2,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</a:t>
            </a:r>
            <a:endParaRPr kumimoji="0" 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errar llave"/>
          <p:cNvSpPr/>
          <p:nvPr/>
        </p:nvSpPr>
        <p:spPr>
          <a:xfrm>
            <a:off x="1259632" y="4581427"/>
            <a:ext cx="360040" cy="5699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9 Conector recto de flecha"/>
          <p:cNvCxnSpPr>
            <a:cxnSpLocks/>
          </p:cNvCxnSpPr>
          <p:nvPr/>
        </p:nvCxnSpPr>
        <p:spPr>
          <a:xfrm flipV="1">
            <a:off x="1630837" y="4870748"/>
            <a:ext cx="564899" cy="29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195736" y="4725144"/>
            <a:ext cx="504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b1</a:t>
            </a:r>
          </a:p>
        </p:txBody>
      </p:sp>
      <p:sp>
        <p:nvSpPr>
          <p:cNvPr id="11" name="10 Cerrar llave"/>
          <p:cNvSpPr/>
          <p:nvPr/>
        </p:nvSpPr>
        <p:spPr>
          <a:xfrm>
            <a:off x="1403648" y="2564904"/>
            <a:ext cx="14401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92696"/>
            <a:ext cx="8352928" cy="599194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ES" sz="2000" dirty="0"/>
              <a:t>1ªForma Normal</a:t>
            </a:r>
            <a:endParaRPr lang="es-AR" sz="2000" dirty="0"/>
          </a:p>
          <a:p>
            <a:pPr>
              <a:buFont typeface="Wingdings" pitchFamily="2" charset="2"/>
              <a:buChar char="§"/>
            </a:pPr>
            <a:r>
              <a:rPr lang="es-ES" sz="1800" dirty="0"/>
              <a:t>Identificar PK.</a:t>
            </a:r>
            <a:endParaRPr lang="es-AR" sz="1800" dirty="0"/>
          </a:p>
          <a:p>
            <a:pPr>
              <a:buFont typeface="Wingdings" pitchFamily="2" charset="2"/>
              <a:buChar char="§"/>
            </a:pPr>
            <a:r>
              <a:rPr lang="es-ES" sz="1800" dirty="0"/>
              <a:t>Identificar y tratamiento de atributos repetitivos.</a:t>
            </a:r>
          </a:p>
          <a:p>
            <a:pPr>
              <a:buNone/>
            </a:pPr>
            <a:endParaRPr lang="es-AR" sz="1800" dirty="0"/>
          </a:p>
          <a:p>
            <a:pPr>
              <a:buNone/>
            </a:pPr>
            <a:r>
              <a:rPr lang="es-ES" sz="1800" dirty="0"/>
              <a:t>    Atributo repetitivo:  por una ocurrencia de la PK se tienen múltiples valores del</a:t>
            </a:r>
          </a:p>
          <a:p>
            <a:pPr>
              <a:buNone/>
            </a:pPr>
            <a:r>
              <a:rPr lang="es-ES" sz="1800" dirty="0"/>
              <a:t>    atributo ( se agrupan en  nuevas entidades). </a:t>
            </a:r>
          </a:p>
          <a:p>
            <a:pPr>
              <a:buNone/>
            </a:pPr>
            <a:endParaRPr lang="es-AR" sz="1800" dirty="0"/>
          </a:p>
          <a:p>
            <a:pPr>
              <a:buNone/>
            </a:pPr>
            <a:r>
              <a:rPr lang="es-ES" sz="2000" dirty="0"/>
              <a:t>2ª Forma Normal</a:t>
            </a:r>
            <a:endParaRPr lang="es-AR" sz="2000" dirty="0"/>
          </a:p>
          <a:p>
            <a:pPr>
              <a:buFont typeface="Wingdings" pitchFamily="2" charset="2"/>
              <a:buChar char="§"/>
            </a:pPr>
            <a:r>
              <a:rPr lang="es-ES" sz="1800" dirty="0"/>
              <a:t>Identificación de los campos en una entidad que son</a:t>
            </a:r>
          </a:p>
          <a:p>
            <a:pPr>
              <a:buNone/>
            </a:pPr>
            <a:r>
              <a:rPr lang="es-ES" sz="1800" dirty="0"/>
              <a:t>    dependientes únicamente de algunos atributos de la PK (dependencia funcional incompleta y se agrupan en una nueva entidad con el atributo dependiente).</a:t>
            </a:r>
            <a:endParaRPr lang="es-AR" sz="1800" dirty="0"/>
          </a:p>
          <a:p>
            <a:pPr>
              <a:buNone/>
            </a:pPr>
            <a:r>
              <a:rPr lang="es-ES" sz="1800" dirty="0"/>
              <a:t>    </a:t>
            </a:r>
            <a:r>
              <a:rPr lang="es-ES" sz="2000" dirty="0"/>
              <a:t>Se aplica solo cuando la </a:t>
            </a:r>
            <a:r>
              <a:rPr lang="es-ES" sz="2000" dirty="0" err="1"/>
              <a:t>pk</a:t>
            </a:r>
            <a:r>
              <a:rPr lang="es-ES" sz="2000" dirty="0"/>
              <a:t> tiene mas de un atributo.</a:t>
            </a:r>
          </a:p>
          <a:p>
            <a:pPr>
              <a:buNone/>
            </a:pPr>
            <a:endParaRPr lang="es-AR" sz="2000" dirty="0"/>
          </a:p>
          <a:p>
            <a:pPr>
              <a:buNone/>
            </a:pPr>
            <a:r>
              <a:rPr lang="es-ES" sz="2000" dirty="0"/>
              <a:t>3ª Forma Normal</a:t>
            </a:r>
            <a:endParaRPr lang="es-AR" sz="2000" dirty="0"/>
          </a:p>
          <a:p>
            <a:pPr>
              <a:buFont typeface="Wingdings" pitchFamily="2" charset="2"/>
              <a:buChar char="§"/>
            </a:pPr>
            <a:r>
              <a:rPr lang="es-ES" sz="1800" dirty="0"/>
              <a:t>Identificación de atributos que dependen indirectamente</a:t>
            </a:r>
          </a:p>
          <a:p>
            <a:pPr>
              <a:buNone/>
            </a:pPr>
            <a:r>
              <a:rPr lang="es-ES" sz="1800" dirty="0"/>
              <a:t>    de la PK,  porque tienen una dependencia con otro atributo</a:t>
            </a:r>
          </a:p>
          <a:p>
            <a:pPr>
              <a:buNone/>
            </a:pPr>
            <a:r>
              <a:rPr lang="es-ES" sz="1800" dirty="0"/>
              <a:t>    que si depende directamente de la PK. (Dependencia funcional Transitiva) .</a:t>
            </a:r>
          </a:p>
          <a:p>
            <a:pPr>
              <a:buNone/>
            </a:pPr>
            <a:r>
              <a:rPr lang="es-ES" sz="1800" dirty="0"/>
              <a:t>    Se agrupan esos atributos en una nueva entidad con el atributo del que dependen</a:t>
            </a:r>
            <a:endParaRPr lang="es-AR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xmlns="" id="{1C075696-2A6A-4E3E-ABCD-5DD62C99AFFB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8229600" cy="597666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s-ES" sz="1600" b="1" dirty="0"/>
              <a:t>Ejemplo: </a:t>
            </a:r>
          </a:p>
          <a:p>
            <a:pPr>
              <a:buFont typeface="Wingdings 2"/>
              <a:buNone/>
            </a:pPr>
            <a:endParaRPr lang="es-ES" sz="1600" b="1" dirty="0"/>
          </a:p>
          <a:p>
            <a:pPr>
              <a:buFont typeface="Wingdings 2"/>
              <a:buNone/>
            </a:pPr>
            <a:r>
              <a:rPr lang="es-ES" sz="1600" b="1" dirty="0">
                <a:solidFill>
                  <a:srgbClr val="C00000"/>
                </a:solidFill>
              </a:rPr>
              <a:t>Orden : O1    </a:t>
            </a:r>
            <a:r>
              <a:rPr lang="es-ES" sz="1600" b="1" dirty="0" err="1">
                <a:solidFill>
                  <a:srgbClr val="C00000"/>
                </a:solidFill>
              </a:rPr>
              <a:t>fecha_ord</a:t>
            </a:r>
            <a:r>
              <a:rPr lang="es-ES" sz="1600" b="1" dirty="0">
                <a:solidFill>
                  <a:srgbClr val="C00000"/>
                </a:solidFill>
              </a:rPr>
              <a:t>:  Ene-10                 #cte:  C8     Nombre:  </a:t>
            </a:r>
            <a:r>
              <a:rPr lang="es-ES" sz="1600" b="1" dirty="0" err="1">
                <a:solidFill>
                  <a:srgbClr val="C00000"/>
                </a:solidFill>
              </a:rPr>
              <a:t>AutoTodo</a:t>
            </a:r>
            <a:endParaRPr lang="es-ES" sz="1600" b="1" dirty="0">
              <a:solidFill>
                <a:srgbClr val="C00000"/>
              </a:solidFill>
            </a:endParaRPr>
          </a:p>
          <a:p>
            <a:pPr>
              <a:buFont typeface="Wingdings 2"/>
              <a:buNone/>
            </a:pPr>
            <a:r>
              <a:rPr lang="es-ES" sz="1600" b="1" dirty="0">
                <a:solidFill>
                  <a:srgbClr val="C00000"/>
                </a:solidFill>
              </a:rPr>
              <a:t>                         </a:t>
            </a:r>
            <a:r>
              <a:rPr lang="es-ES" sz="1600" b="1" dirty="0" err="1">
                <a:solidFill>
                  <a:srgbClr val="C00000"/>
                </a:solidFill>
              </a:rPr>
              <a:t>Direccion</a:t>
            </a:r>
            <a:r>
              <a:rPr lang="es-ES" sz="1600" b="1" dirty="0">
                <a:solidFill>
                  <a:srgbClr val="C00000"/>
                </a:solidFill>
              </a:rPr>
              <a:t>:  Las Palma 230    </a:t>
            </a:r>
            <a:r>
              <a:rPr lang="es-ES" sz="1600" b="1" dirty="0" err="1">
                <a:solidFill>
                  <a:srgbClr val="C00000"/>
                </a:solidFill>
              </a:rPr>
              <a:t>Cargo_ord</a:t>
            </a:r>
            <a:r>
              <a:rPr lang="es-ES" sz="1600" b="1" dirty="0">
                <a:solidFill>
                  <a:srgbClr val="C00000"/>
                </a:solidFill>
              </a:rPr>
              <a:t>: $300       </a:t>
            </a:r>
            <a:r>
              <a:rPr lang="es-ES" sz="1600" b="1" dirty="0" err="1">
                <a:solidFill>
                  <a:srgbClr val="C00000"/>
                </a:solidFill>
              </a:rPr>
              <a:t>Tot_ord</a:t>
            </a:r>
            <a:r>
              <a:rPr lang="es-ES" sz="1600" b="1" dirty="0">
                <a:solidFill>
                  <a:srgbClr val="C00000"/>
                </a:solidFill>
              </a:rPr>
              <a:t>: $1300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dirty="0"/>
              <a:t>  </a:t>
            </a:r>
            <a:r>
              <a:rPr lang="es-ES" sz="2000" dirty="0" err="1"/>
              <a:t>no_prod</a:t>
            </a:r>
            <a:r>
              <a:rPr lang="es-ES" sz="2000" dirty="0"/>
              <a:t>  </a:t>
            </a:r>
            <a:r>
              <a:rPr lang="es-ES" sz="2000" dirty="0" err="1"/>
              <a:t>nomb_prod</a:t>
            </a:r>
            <a:r>
              <a:rPr lang="es-ES" sz="2000" dirty="0"/>
              <a:t>  </a:t>
            </a:r>
            <a:r>
              <a:rPr lang="es-ES" sz="2000" dirty="0" err="1"/>
              <a:t>desc_prod</a:t>
            </a:r>
            <a:r>
              <a:rPr lang="en-US" sz="2000" dirty="0"/>
              <a:t> </a:t>
            </a:r>
            <a:r>
              <a:rPr lang="en-US" sz="2000" dirty="0" err="1"/>
              <a:t>Cant_ord</a:t>
            </a:r>
            <a:r>
              <a:rPr lang="en-US" sz="2000" dirty="0"/>
              <a:t>  </a:t>
            </a:r>
            <a:r>
              <a:rPr lang="en-US" sz="2000" dirty="0" err="1"/>
              <a:t>prec_unit</a:t>
            </a:r>
            <a:r>
              <a:rPr lang="en-US" sz="2000" dirty="0"/>
              <a:t>  </a:t>
            </a:r>
            <a:r>
              <a:rPr lang="en-US" sz="2000" dirty="0" err="1"/>
              <a:t>prec_tot_prod</a:t>
            </a:r>
            <a:endParaRPr lang="es-MX" sz="2000" dirty="0"/>
          </a:p>
          <a:p>
            <a:pPr marL="0" indent="0">
              <a:buNone/>
            </a:pPr>
            <a:r>
              <a:rPr lang="es-MX" sz="1800" dirty="0"/>
              <a:t>  </a:t>
            </a:r>
            <a:r>
              <a:rPr lang="es-MX" sz="1800" dirty="0">
                <a:solidFill>
                  <a:srgbClr val="FF0000"/>
                </a:solidFill>
              </a:rPr>
              <a:t>      XX3         Anillos           Motor V6          5                100                   500</a:t>
            </a:r>
          </a:p>
          <a:p>
            <a:pPr marL="0" indent="0">
              <a:buNone/>
            </a:pPr>
            <a:r>
              <a:rPr lang="es-MX" sz="1800" dirty="0"/>
              <a:t>        XX8        Pistones          Motor V4          3                100                   300</a:t>
            </a:r>
          </a:p>
          <a:p>
            <a:pPr marL="0" indent="0">
              <a:buNone/>
            </a:pPr>
            <a:r>
              <a:rPr lang="es-MX" sz="1800" dirty="0"/>
              <a:t>        XX7         Camisas          Motor V4         2                200                   400</a:t>
            </a:r>
            <a:endParaRPr lang="es-ES" sz="1800" b="1" dirty="0"/>
          </a:p>
          <a:p>
            <a:pPr>
              <a:buFont typeface="Wingdings 2"/>
              <a:buNone/>
            </a:pPr>
            <a:endParaRPr lang="es-ES" sz="1600" b="1" dirty="0"/>
          </a:p>
          <a:p>
            <a:pPr>
              <a:buFont typeface="Wingdings 2"/>
              <a:buNone/>
            </a:pPr>
            <a:endParaRPr lang="es-ES" sz="1600" b="1" dirty="0"/>
          </a:p>
          <a:p>
            <a:pPr>
              <a:buFont typeface="Wingdings 2"/>
              <a:buNone/>
            </a:pPr>
            <a:endParaRPr lang="es-ES" sz="1600" b="1" dirty="0"/>
          </a:p>
          <a:p>
            <a:pPr>
              <a:buFont typeface="Wingdings 2"/>
              <a:buNone/>
            </a:pPr>
            <a:r>
              <a:rPr lang="es-ES" sz="1600" b="1" dirty="0">
                <a:solidFill>
                  <a:srgbClr val="C00000"/>
                </a:solidFill>
              </a:rPr>
              <a:t>Orden : O4    </a:t>
            </a:r>
            <a:r>
              <a:rPr lang="es-ES" sz="1600" b="1" dirty="0" err="1">
                <a:solidFill>
                  <a:srgbClr val="C00000"/>
                </a:solidFill>
              </a:rPr>
              <a:t>Fecha_ord</a:t>
            </a:r>
            <a:r>
              <a:rPr lang="es-ES" sz="1600" b="1" dirty="0">
                <a:solidFill>
                  <a:srgbClr val="C00000"/>
                </a:solidFill>
              </a:rPr>
              <a:t>:   Ene-10                  #cte:  C20     Nombre:  Rogelio</a:t>
            </a:r>
          </a:p>
          <a:p>
            <a:pPr>
              <a:buFont typeface="Wingdings 2"/>
              <a:buNone/>
            </a:pPr>
            <a:r>
              <a:rPr lang="es-ES" sz="1600" b="1" dirty="0">
                <a:solidFill>
                  <a:srgbClr val="C00000"/>
                </a:solidFill>
              </a:rPr>
              <a:t>                         Dirección:  Reforma 345           </a:t>
            </a:r>
            <a:r>
              <a:rPr lang="es-ES" sz="1600" b="1" dirty="0" err="1">
                <a:solidFill>
                  <a:srgbClr val="C00000"/>
                </a:solidFill>
              </a:rPr>
              <a:t>Cargo_ord</a:t>
            </a:r>
            <a:r>
              <a:rPr lang="es-ES" sz="1600" b="1" dirty="0">
                <a:solidFill>
                  <a:srgbClr val="C00000"/>
                </a:solidFill>
              </a:rPr>
              <a:t>: $100      </a:t>
            </a:r>
            <a:r>
              <a:rPr lang="es-ES" sz="1600" b="1" dirty="0" err="1">
                <a:solidFill>
                  <a:srgbClr val="C00000"/>
                </a:solidFill>
              </a:rPr>
              <a:t>Tot_ord</a:t>
            </a:r>
            <a:r>
              <a:rPr lang="es-ES" sz="1600" b="1" dirty="0">
                <a:solidFill>
                  <a:srgbClr val="C00000"/>
                </a:solidFill>
              </a:rPr>
              <a:t>: $800</a:t>
            </a:r>
          </a:p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600" dirty="0"/>
              <a:t> </a:t>
            </a:r>
            <a:r>
              <a:rPr lang="es-ES" sz="1800" dirty="0"/>
              <a:t> </a:t>
            </a:r>
            <a:r>
              <a:rPr lang="es-ES" sz="1800" dirty="0" err="1"/>
              <a:t>no_prod</a:t>
            </a:r>
            <a:r>
              <a:rPr lang="es-ES" sz="1800" dirty="0"/>
              <a:t>  </a:t>
            </a:r>
            <a:r>
              <a:rPr lang="es-ES" sz="1800" dirty="0" err="1"/>
              <a:t>nomb_prod</a:t>
            </a:r>
            <a:r>
              <a:rPr lang="es-ES" sz="1800" dirty="0"/>
              <a:t>  </a:t>
            </a:r>
            <a:r>
              <a:rPr lang="es-ES" sz="1800" dirty="0" err="1"/>
              <a:t>desc_prod</a:t>
            </a:r>
            <a:r>
              <a:rPr lang="en-US" sz="1800" dirty="0"/>
              <a:t> </a:t>
            </a:r>
            <a:r>
              <a:rPr lang="en-US" sz="1800" dirty="0" err="1"/>
              <a:t>Cant_ord</a:t>
            </a:r>
            <a:r>
              <a:rPr lang="en-US" sz="1800" dirty="0"/>
              <a:t>  </a:t>
            </a:r>
            <a:r>
              <a:rPr lang="en-US" sz="1800" dirty="0" err="1"/>
              <a:t>prec_unit</a:t>
            </a:r>
            <a:r>
              <a:rPr lang="en-US" sz="1800" dirty="0"/>
              <a:t>  </a:t>
            </a:r>
            <a:r>
              <a:rPr lang="en-US" sz="1800" dirty="0" err="1"/>
              <a:t>prec_tot_prod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  </a:t>
            </a:r>
            <a:r>
              <a:rPr lang="es-MX" sz="1800" dirty="0">
                <a:solidFill>
                  <a:srgbClr val="FF0000"/>
                </a:solidFill>
              </a:rPr>
              <a:t>      XX3         Anillos           Motor V6          5                100                   500</a:t>
            </a:r>
          </a:p>
          <a:p>
            <a:pPr marL="0" indent="0">
              <a:buNone/>
            </a:pPr>
            <a:r>
              <a:rPr lang="es-MX" sz="1800" dirty="0"/>
              <a:t>        XX10       </a:t>
            </a:r>
            <a:r>
              <a:rPr lang="es-MX" sz="1800" dirty="0" err="1"/>
              <a:t>Valvulas</a:t>
            </a:r>
            <a:r>
              <a:rPr lang="es-MX" sz="1800" dirty="0"/>
              <a:t>          Motor V4          2                100                   200</a:t>
            </a:r>
          </a:p>
          <a:p>
            <a:pPr marL="0" indent="0">
              <a:buNone/>
            </a:pPr>
            <a:r>
              <a:rPr lang="es-MX" sz="1800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5246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es-MX" dirty="0"/>
              <a:t>Ejemplo:           </a:t>
            </a:r>
            <a:r>
              <a:rPr lang="es-MX" sz="1600" b="1" dirty="0"/>
              <a:t>PK</a:t>
            </a:r>
            <a:r>
              <a:rPr lang="es-MX" dirty="0"/>
              <a:t>     </a:t>
            </a:r>
          </a:p>
          <a:p>
            <a:pPr>
              <a:buNone/>
            </a:pPr>
            <a:r>
              <a:rPr lang="es-MX" sz="1800" dirty="0"/>
              <a:t>                                      </a:t>
            </a:r>
            <a:r>
              <a:rPr lang="es-MX" sz="1800" dirty="0" err="1"/>
              <a:t>no_orden</a:t>
            </a:r>
            <a:r>
              <a:rPr lang="es-MX" sz="1800" dirty="0"/>
              <a:t>, </a:t>
            </a:r>
            <a:r>
              <a:rPr lang="es-MX" sz="1800" dirty="0" err="1"/>
              <a:t>nomb_prod</a:t>
            </a:r>
            <a:r>
              <a:rPr lang="es-MX" sz="1800" dirty="0"/>
              <a:t>, </a:t>
            </a:r>
            <a:r>
              <a:rPr lang="es-MX" sz="1800" dirty="0" err="1"/>
              <a:t>desc_prod</a:t>
            </a:r>
            <a:endParaRPr lang="es-MX" sz="1800" dirty="0"/>
          </a:p>
          <a:p>
            <a:pPr>
              <a:buNone/>
            </a:pPr>
            <a:r>
              <a:rPr lang="en-US" sz="1800" dirty="0"/>
              <a:t>       ORDEN  =             </a:t>
            </a:r>
            <a:r>
              <a:rPr lang="en-US" sz="1800" dirty="0" err="1"/>
              <a:t>No_prod</a:t>
            </a:r>
            <a:r>
              <a:rPr lang="en-US" sz="1800" dirty="0"/>
              <a:t>, </a:t>
            </a:r>
            <a:r>
              <a:rPr lang="en-US" sz="1800" dirty="0" err="1"/>
              <a:t>cant_ord</a:t>
            </a:r>
            <a:r>
              <a:rPr lang="en-US" sz="1800" dirty="0"/>
              <a:t>, </a:t>
            </a:r>
            <a:r>
              <a:rPr lang="en-US" sz="1800" dirty="0" err="1"/>
              <a:t>prec_unit</a:t>
            </a:r>
            <a:endParaRPr lang="es-MX" sz="1800" dirty="0"/>
          </a:p>
          <a:p>
            <a:pPr>
              <a:buNone/>
            </a:pPr>
            <a:r>
              <a:rPr lang="en-US" sz="1800" dirty="0"/>
              <a:t>                                      </a:t>
            </a:r>
            <a:r>
              <a:rPr lang="en-US" sz="1800" dirty="0" err="1"/>
              <a:t>Prec_tot_prod</a:t>
            </a:r>
            <a:r>
              <a:rPr lang="en-US" sz="1800" dirty="0"/>
              <a:t>, </a:t>
            </a:r>
            <a:r>
              <a:rPr lang="en-US" sz="1800" dirty="0" err="1"/>
              <a:t>tot_ord</a:t>
            </a:r>
            <a:r>
              <a:rPr lang="en-US" sz="1800" dirty="0"/>
              <a:t>, </a:t>
            </a:r>
            <a:r>
              <a:rPr lang="en-US" sz="1800" dirty="0" err="1"/>
              <a:t>cargo_tot</a:t>
            </a:r>
            <a:endParaRPr lang="es-MX" sz="1800" dirty="0"/>
          </a:p>
          <a:p>
            <a:pPr>
              <a:buNone/>
            </a:pPr>
            <a:r>
              <a:rPr lang="es-MX" sz="1800" dirty="0"/>
              <a:t>                                      </a:t>
            </a:r>
            <a:r>
              <a:rPr lang="es-MX" sz="1800" dirty="0" err="1"/>
              <a:t>nomb_cte</a:t>
            </a:r>
            <a:r>
              <a:rPr lang="es-MX" sz="1800" dirty="0"/>
              <a:t>, </a:t>
            </a:r>
            <a:r>
              <a:rPr lang="es-MX" sz="1800" dirty="0" err="1"/>
              <a:t>no_cte</a:t>
            </a:r>
            <a:r>
              <a:rPr lang="es-MX" sz="1800" dirty="0"/>
              <a:t>, </a:t>
            </a:r>
            <a:r>
              <a:rPr lang="es-MX" sz="1800" dirty="0" err="1"/>
              <a:t>dir_cte</a:t>
            </a:r>
            <a:r>
              <a:rPr lang="es-MX" sz="1800" dirty="0"/>
              <a:t>, </a:t>
            </a:r>
            <a:r>
              <a:rPr lang="es-MX" sz="1800" dirty="0" err="1"/>
              <a:t>fecha_ord</a:t>
            </a:r>
            <a:endParaRPr lang="es-MX" sz="1800" dirty="0"/>
          </a:p>
          <a:p>
            <a:pPr>
              <a:buNone/>
            </a:pPr>
            <a:endParaRPr lang="es-MX" sz="1800" dirty="0"/>
          </a:p>
          <a:p>
            <a:pPr>
              <a:buNone/>
            </a:pPr>
            <a:r>
              <a:rPr lang="es-MX" sz="2400" b="1" dirty="0">
                <a:latin typeface="Arial" pitchFamily="34" charset="0"/>
                <a:cs typeface="Arial" pitchFamily="34" charset="0"/>
              </a:rPr>
              <a:t>  1FN :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PK</a:t>
            </a:r>
          </a:p>
          <a:p>
            <a:pPr>
              <a:buNone/>
            </a:pPr>
            <a:r>
              <a:rPr lang="es-MX" sz="1800" dirty="0"/>
              <a:t>                                                                                       *                *</a:t>
            </a:r>
          </a:p>
          <a:p>
            <a:pPr>
              <a:buNone/>
            </a:pPr>
            <a:r>
              <a:rPr lang="es-ES" sz="1800" dirty="0"/>
              <a:t>       </a:t>
            </a:r>
            <a:r>
              <a:rPr lang="es-ES" sz="2000" dirty="0"/>
              <a:t>Partidas</a:t>
            </a:r>
            <a:r>
              <a:rPr lang="es-ES" sz="1800" dirty="0"/>
              <a:t>    =          </a:t>
            </a:r>
            <a:r>
              <a:rPr lang="es-ES" sz="1800" dirty="0" err="1"/>
              <a:t>no_orden</a:t>
            </a:r>
            <a:r>
              <a:rPr lang="es-ES" sz="1800" dirty="0"/>
              <a:t>, </a:t>
            </a:r>
            <a:r>
              <a:rPr lang="es-ES" sz="1800" dirty="0" err="1"/>
              <a:t>no_prod</a:t>
            </a:r>
            <a:r>
              <a:rPr lang="es-ES" sz="1800" dirty="0"/>
              <a:t>, </a:t>
            </a:r>
            <a:r>
              <a:rPr lang="es-ES" sz="1800" dirty="0" err="1"/>
              <a:t>nomb_prod</a:t>
            </a:r>
            <a:r>
              <a:rPr lang="es-ES" sz="1800" dirty="0"/>
              <a:t>, </a:t>
            </a:r>
            <a:r>
              <a:rPr lang="es-ES" sz="1800" dirty="0" err="1"/>
              <a:t>desc_prod</a:t>
            </a:r>
            <a:endParaRPr lang="es-MX" sz="1800" dirty="0"/>
          </a:p>
          <a:p>
            <a:pPr>
              <a:buNone/>
            </a:pPr>
            <a:r>
              <a:rPr lang="en-US" sz="1800" dirty="0"/>
              <a:t>                                       </a:t>
            </a:r>
            <a:r>
              <a:rPr lang="en-US" sz="1800" dirty="0" err="1"/>
              <a:t>Cant_ord</a:t>
            </a:r>
            <a:r>
              <a:rPr lang="en-US" sz="1800" dirty="0"/>
              <a:t>, </a:t>
            </a:r>
            <a:r>
              <a:rPr lang="en-US" sz="1800" dirty="0" err="1"/>
              <a:t>prec_unit</a:t>
            </a:r>
            <a:r>
              <a:rPr lang="en-US" sz="1800" dirty="0"/>
              <a:t>, </a:t>
            </a:r>
            <a:r>
              <a:rPr lang="en-US" sz="1800" dirty="0" err="1"/>
              <a:t>prec_tot_prod</a:t>
            </a:r>
            <a:endParaRPr lang="es-MX" sz="1800" dirty="0"/>
          </a:p>
          <a:p>
            <a:pPr>
              <a:buNone/>
            </a:pPr>
            <a:r>
              <a:rPr lang="es-MX" sz="1800" dirty="0"/>
              <a:t>                                                               *</a:t>
            </a:r>
          </a:p>
          <a:p>
            <a:pPr>
              <a:buNone/>
            </a:pPr>
            <a:endParaRPr lang="es-MX" sz="1800" dirty="0"/>
          </a:p>
          <a:p>
            <a:pPr>
              <a:buNone/>
            </a:pPr>
            <a:r>
              <a:rPr lang="es-MX" sz="1800" dirty="0"/>
              <a:t>                                            </a:t>
            </a:r>
            <a:r>
              <a:rPr lang="es-MX" sz="1600" b="1" dirty="0"/>
              <a:t>PK</a:t>
            </a:r>
          </a:p>
          <a:p>
            <a:pPr>
              <a:buNone/>
            </a:pPr>
            <a:r>
              <a:rPr lang="en-US" sz="1800" dirty="0"/>
              <a:t>       ORDEN  =             </a:t>
            </a:r>
            <a:r>
              <a:rPr lang="es-MX" sz="1800" dirty="0" err="1"/>
              <a:t>No_orden</a:t>
            </a:r>
            <a:r>
              <a:rPr lang="es-MX" sz="1800" dirty="0"/>
              <a:t>, </a:t>
            </a:r>
            <a:r>
              <a:rPr lang="en-US" sz="1800" dirty="0" err="1"/>
              <a:t>tot_ord</a:t>
            </a:r>
            <a:r>
              <a:rPr lang="en-US" sz="1800" dirty="0"/>
              <a:t>, </a:t>
            </a:r>
            <a:r>
              <a:rPr lang="en-US" sz="1800" dirty="0" err="1"/>
              <a:t>cargo_tot</a:t>
            </a:r>
            <a:endParaRPr lang="es-MX" sz="1800" dirty="0"/>
          </a:p>
          <a:p>
            <a:pPr>
              <a:buNone/>
            </a:pPr>
            <a:r>
              <a:rPr lang="es-MX" sz="1800" dirty="0"/>
              <a:t>                                      </a:t>
            </a:r>
            <a:r>
              <a:rPr lang="es-MX" sz="1800" dirty="0" err="1"/>
              <a:t>nomb_cte</a:t>
            </a:r>
            <a:r>
              <a:rPr lang="es-MX" sz="1800" dirty="0"/>
              <a:t>, </a:t>
            </a:r>
            <a:r>
              <a:rPr lang="es-MX" sz="1800" dirty="0" err="1"/>
              <a:t>no_cte</a:t>
            </a:r>
            <a:r>
              <a:rPr lang="es-MX" sz="1800" dirty="0"/>
              <a:t>, </a:t>
            </a:r>
            <a:r>
              <a:rPr lang="es-MX" sz="1800" dirty="0" err="1"/>
              <a:t>dir_cte</a:t>
            </a:r>
            <a:r>
              <a:rPr lang="es-MX" sz="1800" dirty="0"/>
              <a:t>, </a:t>
            </a:r>
            <a:r>
              <a:rPr lang="es-MX" sz="1800" dirty="0" err="1"/>
              <a:t>fecha_ord</a:t>
            </a:r>
            <a:endParaRPr lang="es-MX" sz="1800" dirty="0"/>
          </a:p>
          <a:p>
            <a:pPr>
              <a:buNone/>
            </a:pPr>
            <a:endParaRPr lang="es-MX" sz="1800" dirty="0"/>
          </a:p>
          <a:p>
            <a:pPr>
              <a:buNone/>
            </a:pPr>
            <a:endParaRPr lang="es-MX" sz="1800" dirty="0"/>
          </a:p>
        </p:txBody>
      </p:sp>
      <p:sp>
        <p:nvSpPr>
          <p:cNvPr id="6" name="5 Abrir llave"/>
          <p:cNvSpPr/>
          <p:nvPr/>
        </p:nvSpPr>
        <p:spPr>
          <a:xfrm>
            <a:off x="2267744" y="620688"/>
            <a:ext cx="288032" cy="14401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errar llave"/>
          <p:cNvSpPr/>
          <p:nvPr/>
        </p:nvSpPr>
        <p:spPr>
          <a:xfrm>
            <a:off x="6444208" y="620688"/>
            <a:ext cx="360040" cy="14401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Abrir llave"/>
          <p:cNvSpPr/>
          <p:nvPr/>
        </p:nvSpPr>
        <p:spPr>
          <a:xfrm>
            <a:off x="2411760" y="2924944"/>
            <a:ext cx="288032" cy="8640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errar llave"/>
          <p:cNvSpPr/>
          <p:nvPr/>
        </p:nvSpPr>
        <p:spPr>
          <a:xfrm>
            <a:off x="7236296" y="2852936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Abrir llave"/>
          <p:cNvSpPr/>
          <p:nvPr/>
        </p:nvSpPr>
        <p:spPr>
          <a:xfrm>
            <a:off x="2339752" y="4509120"/>
            <a:ext cx="288032" cy="8640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errar llave"/>
          <p:cNvSpPr/>
          <p:nvPr/>
        </p:nvSpPr>
        <p:spPr>
          <a:xfrm>
            <a:off x="6444208" y="4509120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Abrir llave"/>
          <p:cNvSpPr/>
          <p:nvPr/>
        </p:nvSpPr>
        <p:spPr>
          <a:xfrm rot="5400000">
            <a:off x="3542350" y="2010378"/>
            <a:ext cx="475122" cy="2016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919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2FN :</a:t>
            </a:r>
            <a:endParaRPr lang="es-MX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sz="1600" dirty="0"/>
              <a:t>      	                           </a:t>
            </a:r>
            <a:r>
              <a:rPr lang="es-ES" sz="1600" b="1" dirty="0"/>
              <a:t> PK</a:t>
            </a:r>
            <a:endParaRPr lang="es-MX" sz="1600" b="1" dirty="0"/>
          </a:p>
          <a:p>
            <a:pPr>
              <a:buNone/>
            </a:pPr>
            <a:r>
              <a:rPr lang="es-ES" dirty="0"/>
              <a:t>   Producto = </a:t>
            </a:r>
            <a:r>
              <a:rPr lang="es-ES" sz="4000" dirty="0"/>
              <a:t>{</a:t>
            </a:r>
            <a:r>
              <a:rPr lang="es-ES" dirty="0"/>
              <a:t> </a:t>
            </a:r>
            <a:r>
              <a:rPr lang="es-ES" sz="2000" dirty="0" err="1"/>
              <a:t>no_prod</a:t>
            </a:r>
            <a:r>
              <a:rPr lang="es-ES" sz="2000" dirty="0"/>
              <a:t>, </a:t>
            </a:r>
            <a:r>
              <a:rPr lang="es-ES" sz="2000" dirty="0" err="1"/>
              <a:t>nom_prod</a:t>
            </a:r>
            <a:r>
              <a:rPr lang="es-ES" sz="2000" dirty="0"/>
              <a:t>, </a:t>
            </a:r>
            <a:r>
              <a:rPr lang="es-ES" sz="2000" dirty="0" err="1"/>
              <a:t>desc_prod</a:t>
            </a:r>
            <a:r>
              <a:rPr lang="es-ES" sz="2000" dirty="0"/>
              <a:t>, </a:t>
            </a:r>
            <a:r>
              <a:rPr lang="es-ES" sz="2000" dirty="0" err="1"/>
              <a:t>prec_unit</a:t>
            </a:r>
            <a:r>
              <a:rPr lang="es-ES" sz="2400" dirty="0"/>
              <a:t>  </a:t>
            </a:r>
            <a:r>
              <a:rPr lang="es-ES" sz="4000" dirty="0"/>
              <a:t>}</a:t>
            </a:r>
            <a:endParaRPr lang="es-MX" sz="4000" dirty="0"/>
          </a:p>
          <a:p>
            <a:pPr>
              <a:buNone/>
            </a:pPr>
            <a:r>
              <a:rPr lang="es-ES" dirty="0"/>
              <a:t> </a:t>
            </a:r>
            <a:endParaRPr lang="es-MX" dirty="0"/>
          </a:p>
          <a:p>
            <a:pPr>
              <a:buNone/>
            </a:pPr>
            <a:r>
              <a:rPr lang="es-ES" dirty="0"/>
              <a:t>                                    </a:t>
            </a:r>
            <a:r>
              <a:rPr lang="es-ES" sz="1800" b="1" dirty="0"/>
              <a:t>PK</a:t>
            </a:r>
            <a:r>
              <a:rPr lang="es-ES" sz="1600" b="1" dirty="0"/>
              <a:t> </a:t>
            </a:r>
            <a:r>
              <a:rPr lang="es-ES" sz="1600" dirty="0"/>
              <a:t>          </a:t>
            </a:r>
            <a:endParaRPr lang="es-MX" sz="1600" dirty="0"/>
          </a:p>
          <a:p>
            <a:pPr>
              <a:buNone/>
            </a:pPr>
            <a:r>
              <a:rPr lang="es-ES" dirty="0"/>
              <a:t>  Partidas =  </a:t>
            </a:r>
            <a:r>
              <a:rPr lang="es-ES" sz="4000" dirty="0"/>
              <a:t>{</a:t>
            </a:r>
            <a:r>
              <a:rPr lang="es-ES" dirty="0"/>
              <a:t> </a:t>
            </a:r>
            <a:r>
              <a:rPr lang="es-ES" sz="2000" dirty="0" err="1"/>
              <a:t>no_orden</a:t>
            </a:r>
            <a:r>
              <a:rPr lang="es-ES" sz="2000" dirty="0"/>
              <a:t>, </a:t>
            </a:r>
            <a:r>
              <a:rPr lang="es-ES" sz="2000" dirty="0" err="1"/>
              <a:t>no_prod</a:t>
            </a:r>
            <a:r>
              <a:rPr lang="es-ES" sz="2000" dirty="0"/>
              <a:t>, </a:t>
            </a:r>
            <a:r>
              <a:rPr lang="es-ES" sz="2000" dirty="0" err="1"/>
              <a:t>cant_ord</a:t>
            </a:r>
            <a:r>
              <a:rPr lang="es-ES" sz="2000" dirty="0"/>
              <a:t>,  </a:t>
            </a:r>
            <a:r>
              <a:rPr lang="es-ES" sz="2000" dirty="0" err="1"/>
              <a:t>prec_tot_prod</a:t>
            </a:r>
            <a:r>
              <a:rPr lang="es-ES" sz="2000" dirty="0"/>
              <a:t> </a:t>
            </a:r>
            <a:r>
              <a:rPr lang="es-ES" sz="4000" dirty="0"/>
              <a:t>}</a:t>
            </a:r>
          </a:p>
          <a:p>
            <a:pPr>
              <a:buNone/>
            </a:pPr>
            <a:endParaRPr lang="es-MX" sz="2000" dirty="0"/>
          </a:p>
          <a:p>
            <a:pPr>
              <a:buNone/>
            </a:pPr>
            <a:r>
              <a:rPr lang="es-MX" sz="2000" dirty="0"/>
              <a:t>                                         </a:t>
            </a:r>
            <a:r>
              <a:rPr lang="es-MX" sz="2000" b="1" dirty="0"/>
              <a:t>PK</a:t>
            </a:r>
          </a:p>
          <a:p>
            <a:pPr>
              <a:buNone/>
            </a:pPr>
            <a:r>
              <a:rPr lang="en-US" sz="2000" dirty="0"/>
              <a:t>        ORDEN  =         </a:t>
            </a:r>
            <a:r>
              <a:rPr lang="es-MX" sz="2000" dirty="0" err="1"/>
              <a:t>no_orden</a:t>
            </a:r>
            <a:r>
              <a:rPr lang="es-MX" sz="2000" dirty="0"/>
              <a:t>, </a:t>
            </a:r>
            <a:r>
              <a:rPr lang="en-US" sz="2000" dirty="0" err="1"/>
              <a:t>tot_ord</a:t>
            </a:r>
            <a:r>
              <a:rPr lang="en-US" sz="2000" dirty="0"/>
              <a:t>, </a:t>
            </a:r>
            <a:r>
              <a:rPr lang="en-US" sz="2000" dirty="0" err="1"/>
              <a:t>cargo_tot</a:t>
            </a:r>
            <a:endParaRPr lang="es-MX" sz="2000" dirty="0"/>
          </a:p>
          <a:p>
            <a:pPr>
              <a:buNone/>
            </a:pPr>
            <a:r>
              <a:rPr lang="es-MX" sz="2000" dirty="0"/>
              <a:t>                                   </a:t>
            </a:r>
            <a:r>
              <a:rPr lang="es-MX" sz="2000" dirty="0" err="1"/>
              <a:t>nomb_cte</a:t>
            </a:r>
            <a:r>
              <a:rPr lang="es-MX" sz="2000" dirty="0"/>
              <a:t>, </a:t>
            </a:r>
            <a:r>
              <a:rPr lang="es-MX" sz="2000" dirty="0" err="1"/>
              <a:t>no_cte</a:t>
            </a:r>
            <a:r>
              <a:rPr lang="es-MX" sz="2000" dirty="0"/>
              <a:t>, </a:t>
            </a:r>
            <a:r>
              <a:rPr lang="es-MX" sz="2000" dirty="0" err="1"/>
              <a:t>dir_cte</a:t>
            </a:r>
            <a:r>
              <a:rPr lang="es-MX" sz="2000" dirty="0"/>
              <a:t>, </a:t>
            </a:r>
            <a:r>
              <a:rPr lang="es-MX" sz="2000" dirty="0" err="1"/>
              <a:t>fecha_ord</a:t>
            </a:r>
            <a:r>
              <a:rPr lang="es-ES" sz="2000" dirty="0"/>
              <a:t> </a:t>
            </a:r>
            <a:endParaRPr lang="es-MX" sz="2000" dirty="0"/>
          </a:p>
          <a:p>
            <a:endParaRPr lang="es-MX" dirty="0"/>
          </a:p>
        </p:txBody>
      </p:sp>
      <p:sp>
        <p:nvSpPr>
          <p:cNvPr id="4" name="3 Abrir llave"/>
          <p:cNvSpPr/>
          <p:nvPr/>
        </p:nvSpPr>
        <p:spPr>
          <a:xfrm rot="5400000">
            <a:off x="3347864" y="2060848"/>
            <a:ext cx="504056" cy="20882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Abrir llave"/>
          <p:cNvSpPr/>
          <p:nvPr/>
        </p:nvSpPr>
        <p:spPr>
          <a:xfrm>
            <a:off x="2411760" y="4293096"/>
            <a:ext cx="288032" cy="8640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errar llave"/>
          <p:cNvSpPr/>
          <p:nvPr/>
        </p:nvSpPr>
        <p:spPr>
          <a:xfrm>
            <a:off x="6876256" y="4293096"/>
            <a:ext cx="155448" cy="914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4"/>
          </a:xfrm>
        </p:spPr>
        <p:txBody>
          <a:bodyPr/>
          <a:lstStyle/>
          <a:p>
            <a:pPr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3FN :</a:t>
            </a:r>
            <a:endParaRPr lang="es-MX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1600" dirty="0"/>
              <a:t>                                               </a:t>
            </a:r>
            <a:r>
              <a:rPr lang="es-MX" sz="1600" b="1" dirty="0"/>
              <a:t>PK</a:t>
            </a:r>
            <a:r>
              <a:rPr lang="es-MX" sz="1600" dirty="0"/>
              <a:t>     </a:t>
            </a:r>
          </a:p>
          <a:p>
            <a:pPr>
              <a:buNone/>
            </a:pPr>
            <a:r>
              <a:rPr lang="es-MX" sz="1600" dirty="0"/>
              <a:t>       </a:t>
            </a:r>
            <a:r>
              <a:rPr lang="es-MX" sz="2000" b="1" dirty="0"/>
              <a:t>Cliente   </a:t>
            </a:r>
            <a:r>
              <a:rPr lang="es-MX" sz="2000" dirty="0"/>
              <a:t>  </a:t>
            </a:r>
            <a:r>
              <a:rPr lang="es-MX" sz="2400" b="1" dirty="0"/>
              <a:t>=</a:t>
            </a:r>
            <a:r>
              <a:rPr lang="es-MX" sz="2000" dirty="0"/>
              <a:t>    </a:t>
            </a:r>
            <a:r>
              <a:rPr lang="es-MX" sz="4000" dirty="0"/>
              <a:t>{</a:t>
            </a:r>
            <a:r>
              <a:rPr lang="es-MX" sz="2000" dirty="0"/>
              <a:t>  </a:t>
            </a:r>
            <a:r>
              <a:rPr lang="es-MX" sz="2000" dirty="0" err="1"/>
              <a:t>no_cte</a:t>
            </a:r>
            <a:r>
              <a:rPr lang="es-MX" sz="2000" dirty="0"/>
              <a:t>,  </a:t>
            </a:r>
            <a:r>
              <a:rPr lang="es-MX" sz="2000" dirty="0" err="1"/>
              <a:t>nomb_cte</a:t>
            </a:r>
            <a:r>
              <a:rPr lang="es-MX" sz="2000" dirty="0"/>
              <a:t>,  </a:t>
            </a:r>
            <a:r>
              <a:rPr lang="es-MX" sz="2000" dirty="0" err="1"/>
              <a:t>dir_cte</a:t>
            </a:r>
            <a:r>
              <a:rPr lang="es-MX" sz="2000" dirty="0"/>
              <a:t>   </a:t>
            </a:r>
            <a:r>
              <a:rPr lang="es-MX" sz="4000" dirty="0"/>
              <a:t>}</a:t>
            </a:r>
          </a:p>
          <a:p>
            <a:pPr>
              <a:buNone/>
            </a:pPr>
            <a:r>
              <a:rPr lang="es-MX" sz="1600" dirty="0"/>
              <a:t>   </a:t>
            </a:r>
          </a:p>
          <a:p>
            <a:pPr>
              <a:buNone/>
            </a:pPr>
            <a:r>
              <a:rPr lang="es-MX" sz="1600"/>
              <a:t>                                             </a:t>
            </a:r>
            <a:r>
              <a:rPr lang="es-MX" sz="1600" b="1"/>
              <a:t>PK                                                           FK</a:t>
            </a:r>
            <a:endParaRPr lang="es-MX" sz="1600" b="1" dirty="0"/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b="1" dirty="0"/>
              <a:t>ORDEN  </a:t>
            </a:r>
            <a:r>
              <a:rPr lang="en-US" sz="1600" dirty="0"/>
              <a:t>  </a:t>
            </a:r>
            <a:r>
              <a:rPr lang="en-US" sz="2400" b="1" dirty="0"/>
              <a:t>=</a:t>
            </a:r>
            <a:r>
              <a:rPr lang="en-US" sz="1600" dirty="0"/>
              <a:t>    </a:t>
            </a:r>
            <a:r>
              <a:rPr lang="en-US" sz="4000" dirty="0"/>
              <a:t> { </a:t>
            </a:r>
            <a:r>
              <a:rPr lang="es-MX" sz="2000" dirty="0" err="1"/>
              <a:t>no_orden</a:t>
            </a:r>
            <a:r>
              <a:rPr lang="es-MX" sz="2000" dirty="0"/>
              <a:t>, </a:t>
            </a:r>
            <a:r>
              <a:rPr lang="en-US" sz="2000" dirty="0" err="1"/>
              <a:t>tot_ord</a:t>
            </a:r>
            <a:r>
              <a:rPr lang="en-US" sz="2000" dirty="0"/>
              <a:t>, </a:t>
            </a:r>
            <a:r>
              <a:rPr lang="en-US" sz="2000" dirty="0" err="1"/>
              <a:t>cargo_tot</a:t>
            </a:r>
            <a:r>
              <a:rPr lang="es-MX" sz="2000" dirty="0"/>
              <a:t>, </a:t>
            </a:r>
            <a:r>
              <a:rPr lang="es-MX" sz="2000" dirty="0" err="1"/>
              <a:t>no_cte</a:t>
            </a:r>
            <a:r>
              <a:rPr lang="es-MX" sz="2000" dirty="0"/>
              <a:t>,  </a:t>
            </a:r>
            <a:r>
              <a:rPr lang="es-MX" sz="2000" dirty="0" err="1"/>
              <a:t>fecha_ord</a:t>
            </a:r>
            <a:r>
              <a:rPr lang="es-ES" sz="1600" dirty="0"/>
              <a:t>  </a:t>
            </a:r>
            <a:r>
              <a:rPr lang="es-ES" sz="4000" dirty="0"/>
              <a:t>}</a:t>
            </a:r>
            <a:endParaRPr lang="es-MX" sz="4000" dirty="0"/>
          </a:p>
          <a:p>
            <a:pPr>
              <a:buNone/>
            </a:pPr>
            <a:r>
              <a:rPr lang="es-ES" sz="1600" dirty="0"/>
              <a:t>                  </a:t>
            </a:r>
          </a:p>
          <a:p>
            <a:pPr>
              <a:buNone/>
            </a:pPr>
            <a:r>
              <a:rPr lang="es-ES" sz="1600" dirty="0"/>
              <a:t>  	                           </a:t>
            </a:r>
            <a:r>
              <a:rPr lang="es-ES" sz="1600" b="1" dirty="0"/>
              <a:t>                  PK</a:t>
            </a:r>
            <a:endParaRPr lang="es-MX" sz="1600" b="1" dirty="0"/>
          </a:p>
          <a:p>
            <a:pPr>
              <a:buNone/>
            </a:pPr>
            <a:r>
              <a:rPr lang="es-ES" dirty="0"/>
              <a:t>   Producto = </a:t>
            </a:r>
            <a:r>
              <a:rPr lang="es-ES" sz="4000" dirty="0"/>
              <a:t>{</a:t>
            </a:r>
            <a:r>
              <a:rPr lang="es-ES" dirty="0"/>
              <a:t> </a:t>
            </a:r>
            <a:r>
              <a:rPr lang="es-ES" sz="2000" dirty="0" err="1"/>
              <a:t>no_prod</a:t>
            </a:r>
            <a:r>
              <a:rPr lang="es-ES" sz="2000" dirty="0"/>
              <a:t>, </a:t>
            </a:r>
            <a:r>
              <a:rPr lang="es-ES" sz="2000" dirty="0" err="1"/>
              <a:t>nom_prod</a:t>
            </a:r>
            <a:r>
              <a:rPr lang="es-ES" sz="2000" dirty="0"/>
              <a:t>, </a:t>
            </a:r>
            <a:r>
              <a:rPr lang="es-ES" sz="2000" dirty="0" err="1"/>
              <a:t>desc_prod</a:t>
            </a:r>
            <a:r>
              <a:rPr lang="es-ES" sz="2000" dirty="0"/>
              <a:t>, </a:t>
            </a:r>
            <a:r>
              <a:rPr lang="es-ES" sz="2000" dirty="0" err="1"/>
              <a:t>prec_unit</a:t>
            </a:r>
            <a:r>
              <a:rPr lang="es-ES" sz="2400" dirty="0"/>
              <a:t>  </a:t>
            </a:r>
            <a:r>
              <a:rPr lang="es-ES" sz="4000" dirty="0"/>
              <a:t>}</a:t>
            </a:r>
            <a:endParaRPr lang="es-MX" dirty="0"/>
          </a:p>
          <a:p>
            <a:pPr>
              <a:buNone/>
            </a:pPr>
            <a:r>
              <a:rPr lang="es-ES" dirty="0"/>
              <a:t>                                    </a:t>
            </a:r>
            <a:r>
              <a:rPr lang="es-ES" sz="1800" b="1" dirty="0"/>
              <a:t>PK</a:t>
            </a:r>
            <a:r>
              <a:rPr lang="es-ES" sz="1600" b="1" dirty="0"/>
              <a:t> </a:t>
            </a:r>
            <a:r>
              <a:rPr lang="es-ES" sz="1600" dirty="0"/>
              <a:t>          </a:t>
            </a:r>
            <a:endParaRPr lang="es-MX" sz="1600" dirty="0"/>
          </a:p>
          <a:p>
            <a:pPr>
              <a:buNone/>
            </a:pPr>
            <a:r>
              <a:rPr lang="es-ES" dirty="0"/>
              <a:t>  Partidas =  </a:t>
            </a:r>
            <a:r>
              <a:rPr lang="es-ES" sz="4000" dirty="0"/>
              <a:t>{</a:t>
            </a:r>
            <a:r>
              <a:rPr lang="es-ES" dirty="0"/>
              <a:t> </a:t>
            </a:r>
            <a:r>
              <a:rPr lang="es-ES" sz="2000" dirty="0" err="1"/>
              <a:t>no_orden</a:t>
            </a:r>
            <a:r>
              <a:rPr lang="es-ES" sz="2000" dirty="0"/>
              <a:t>, </a:t>
            </a:r>
            <a:r>
              <a:rPr lang="es-ES" sz="2000" dirty="0" err="1"/>
              <a:t>no_prod</a:t>
            </a:r>
            <a:r>
              <a:rPr lang="es-ES" sz="2000" dirty="0"/>
              <a:t>, </a:t>
            </a:r>
            <a:r>
              <a:rPr lang="es-ES" sz="2000" dirty="0" err="1"/>
              <a:t>cant_ord</a:t>
            </a:r>
            <a:r>
              <a:rPr lang="es-ES" sz="2000" dirty="0"/>
              <a:t>,  </a:t>
            </a:r>
            <a:r>
              <a:rPr lang="es-ES" sz="2000" dirty="0" err="1"/>
              <a:t>prec_tot_prod</a:t>
            </a:r>
            <a:r>
              <a:rPr lang="es-ES" sz="2000" dirty="0"/>
              <a:t> </a:t>
            </a:r>
            <a:r>
              <a:rPr lang="es-ES" sz="4000" dirty="0"/>
              <a:t>}</a:t>
            </a:r>
          </a:p>
          <a:p>
            <a:pPr>
              <a:buNone/>
            </a:pPr>
            <a:endParaRPr lang="es-MX" sz="2000" dirty="0"/>
          </a:p>
          <a:p>
            <a:endParaRPr lang="es-MX" dirty="0"/>
          </a:p>
        </p:txBody>
      </p:sp>
      <p:sp>
        <p:nvSpPr>
          <p:cNvPr id="5" name="4 Abrir llave"/>
          <p:cNvSpPr/>
          <p:nvPr/>
        </p:nvSpPr>
        <p:spPr>
          <a:xfrm rot="5400000">
            <a:off x="3347864" y="4005064"/>
            <a:ext cx="504056" cy="20882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544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Redundancia</a:t>
            </a: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ES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Inconsistencia,</a:t>
            </a: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s-ES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Consistencia,</a:t>
            </a:r>
            <a:endParaRPr lang="es-ES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Integridad,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Recuperación,                        </a:t>
            </a:r>
            <a:endParaRPr lang="es-ES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Seguridad,</a:t>
            </a:r>
            <a:endParaRPr lang="es-AR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Concurrencia,               </a:t>
            </a:r>
            <a:endParaRPr lang="es-ES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Independencia </a:t>
            </a:r>
            <a:r>
              <a:rPr lang="es-ES" sz="2700" dirty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Datos,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Encapsulamiento.</a:t>
            </a:r>
            <a:endParaRPr lang="es-AR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CONCEPTOS DE BD</a:t>
            </a:r>
            <a:endParaRPr lang="es-MX" sz="3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84976" cy="6192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 con lo que requieres para cotizar costo</a:t>
            </a: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jjorgess081@gmail.com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CLABE interbancaria 1271 8001 341 4812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just">
              <a:buFont typeface="Arial" charset="0"/>
              <a:buChar char="•"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dependiendo de complejidad y </a:t>
            </a: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extensión.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escritorio, Aplicaciones Web, Sitios Web (da a conocer tu negocio), Bases de datos a la medida de tu negocio</a:t>
            </a: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1600" b="1" dirty="0"/>
          </a:p>
          <a:p>
            <a:pPr marL="0" indent="0" algn="ctr">
              <a:buNone/>
            </a:pP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s-ES" sz="3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 MANAGER SYSTEM (DBMS</a:t>
            </a:r>
            <a:r>
              <a:rPr lang="es-ES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AR" sz="3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E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Es un programa para manejar y mantener datos de múltiples aplicaciones al mismo 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tiempo.</a:t>
            </a:r>
          </a:p>
          <a:p>
            <a:pPr marL="0" indent="0" algn="just">
              <a:buNone/>
            </a:pP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Independiente </a:t>
            </a:r>
            <a:r>
              <a:rPr lang="es-ES" sz="2200" dirty="0">
                <a:latin typeface="Consolas" panose="020B0609020204030204" pitchFamily="49" charset="0"/>
                <a:cs typeface="Consolas" panose="020B0609020204030204" pitchFamily="49" charset="0"/>
              </a:rPr>
              <a:t>de los dispositivos de almacenamiento o métodos de acceso, </a:t>
            </a:r>
            <a:endParaRPr lang="es-E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endParaRPr lang="es-E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2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s-ES" sz="2200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rganiza </a:t>
            </a:r>
            <a:r>
              <a:rPr lang="es-ES" sz="22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los datos en estructura predefinidas</a:t>
            </a:r>
            <a:r>
              <a:rPr lang="es-E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endParaRPr lang="es-E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2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s-ES" sz="2200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ealiza </a:t>
            </a:r>
            <a:r>
              <a:rPr lang="es-ES" sz="22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referencias  cruzadas sobre relacionamientos definidos en el Diccionario de Datos.</a:t>
            </a:r>
            <a:endParaRPr lang="es-AR" sz="22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/>
              <a:t> </a:t>
            </a:r>
            <a:endParaRPr lang="es-AR" sz="1600" dirty="0"/>
          </a:p>
          <a:p>
            <a:pPr marL="0" indent="0">
              <a:buNone/>
            </a:pPr>
            <a:endParaRPr lang="es-A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916832"/>
            <a:ext cx="8352928" cy="4608512"/>
          </a:xfrm>
        </p:spPr>
        <p:txBody>
          <a:bodyPr>
            <a:normAutofit/>
          </a:bodyPr>
          <a:lstStyle/>
          <a:p>
            <a:r>
              <a:rPr lang="es-ES" sz="2800" dirty="0"/>
              <a:t>	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Interfaz a los 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datos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E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Regular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el 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acceso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ES" sz="2800" dirty="0" smtClean="0"/>
          </a:p>
          <a:p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Mantener 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la 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consistencia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E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A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	Resolver problemas de concurrencia</a:t>
            </a:r>
            <a:r>
              <a:rPr lang="es-E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s-MX" sz="30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FUNCIONES DE DBMS</a:t>
            </a:r>
            <a:endParaRPr lang="es-MX" sz="3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mental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D48E1EE9D4244D8D4EF8E5AB46C8F0" ma:contentTypeVersion="2" ma:contentTypeDescription="Crear nuevo documento." ma:contentTypeScope="" ma:versionID="7ca91788bb36cb137f07c1068ea9cb88">
  <xsd:schema xmlns:xsd="http://www.w3.org/2001/XMLSchema" xmlns:xs="http://www.w3.org/2001/XMLSchema" xmlns:p="http://schemas.microsoft.com/office/2006/metadata/properties" xmlns:ns2="8eb6ef54-01bb-490b-bd19-6c2bd9840c37" targetNamespace="http://schemas.microsoft.com/office/2006/metadata/properties" ma:root="true" ma:fieldsID="c02d057f58101353c166233a6bdf5cd1" ns2:_="">
    <xsd:import namespace="8eb6ef54-01bb-490b-bd19-6c2bd9840c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6ef54-01bb-490b-bd19-6c2bd9840c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34E54E-0E8D-4454-BCF0-BE6F6FDA5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DF9310-511B-4401-AAC2-CC37E6D0D749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eb6ef54-01bb-490b-bd19-6c2bd9840c3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94E381-2C2B-4364-AFFE-A78C4D33CA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b6ef54-01bb-490b-bd19-6c2bd9840c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7138</TotalTime>
  <Words>2692</Words>
  <Application>Microsoft Office PowerPoint</Application>
  <PresentationFormat>Presentación en pantalla (4:3)</PresentationFormat>
  <Paragraphs>753</Paragraphs>
  <Slides>58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58</vt:i4>
      </vt:variant>
    </vt:vector>
  </HeadingPairs>
  <TitlesOfParts>
    <vt:vector size="60" baseType="lpstr">
      <vt:lpstr>Horizonte</vt:lpstr>
      <vt:lpstr>Elemental</vt:lpstr>
      <vt:lpstr>  Diseño de Base de Datos </vt:lpstr>
      <vt:lpstr>Presentación de PowerPoint</vt:lpstr>
      <vt:lpstr>Presentación de PowerPoint</vt:lpstr>
      <vt:lpstr>SISTEMA INTEGRADO EN UNA BASE DE DATOS</vt:lpstr>
      <vt:lpstr>Presentación de PowerPoint</vt:lpstr>
      <vt:lpstr>CONCEPTOS DE BD</vt:lpstr>
      <vt:lpstr>Presentación de PowerPoint</vt:lpstr>
      <vt:lpstr>Presentación de PowerPoint</vt:lpstr>
      <vt:lpstr>FUNCIONES DE DBMS</vt:lpstr>
      <vt:lpstr>DBMS DEBE INCORPORAR</vt:lpstr>
      <vt:lpstr>FUNCIONES DE DATA BASE ADMINISTRATOR (DBA)</vt:lpstr>
      <vt:lpstr>Presentación de PowerPoint</vt:lpstr>
      <vt:lpstr>Presentación de PowerPoint</vt:lpstr>
      <vt:lpstr>DATA ÍTEMS</vt:lpstr>
      <vt:lpstr>Presentación de PowerPoint</vt:lpstr>
      <vt:lpstr>Presentación de PowerPoint</vt:lpstr>
      <vt:lpstr>Presentación de PowerPoint</vt:lpstr>
      <vt:lpstr>Presentación de PowerPoint</vt:lpstr>
      <vt:lpstr>ESQUEMA INTERNO</vt:lpstr>
      <vt:lpstr>Presentación de PowerPoint</vt:lpstr>
      <vt:lpstr>Presentación de PowerPoint</vt:lpstr>
      <vt:lpstr>LENGUAJES: DDL Data Descripción Lenguaje</vt:lpstr>
      <vt:lpstr>Presentación de PowerPoint</vt:lpstr>
      <vt:lpstr>Presentación de PowerPoint</vt:lpstr>
      <vt:lpstr>INDEPENDENCIA DE DATOS</vt:lpstr>
      <vt:lpstr>INDEPENDENCIA LOGICA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MANEJADORES</dc:title>
  <dc:creator>Alberto Pérez Rodríguez</dc:creator>
  <cp:lastModifiedBy>Personal</cp:lastModifiedBy>
  <cp:revision>283</cp:revision>
  <dcterms:created xsi:type="dcterms:W3CDTF">2010-08-10T19:46:04Z</dcterms:created>
  <dcterms:modified xsi:type="dcterms:W3CDTF">2021-02-15T23:51:30Z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0x010100C9D48E1EE9D4244D8D4EF8E5AB46C8F0</vt:lpwstr>
  </property>
</Properties>
</file>