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6" autoAdjust="0"/>
  </p:normalViewPr>
  <p:slideViewPr>
    <p:cSldViewPr>
      <p:cViewPr varScale="1">
        <p:scale>
          <a:sx n="117" d="100"/>
          <a:sy n="11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1196751"/>
            <a:ext cx="6696744" cy="2403699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5616" y="4509120"/>
            <a:ext cx="6688832" cy="129636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34E7-5A90-41A2-BBBC-0FEDA248E7C1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900113" y="5805488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" name="Picture 21" descr="nctu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100965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0877-6275-4FE8-80FE-C1106205E7D4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68750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20F1-1EB1-4716-8720-81E6B30EEBBC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388843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70784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FBFC-1782-4A7C-A9DA-12945D738F76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AC56-9D3F-408D-94BA-719DEFF4E433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0E8B-2299-4FB2-A3A0-CA52A892FE29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8003232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4DC43546-0CBA-4881-AFF1-9011A0FF6E8C}" type="datetime1">
              <a:rPr lang="zh-TW" altLang="en-US" smtClean="0"/>
              <a:t>2015/10/30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885309" y="1170009"/>
            <a:ext cx="1800200" cy="16213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539552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539552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69776" y="1232964"/>
            <a:ext cx="84157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8722678" y="64077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/6</a:t>
            </a: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6: Matrix Multiplication Circuit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National </a:t>
            </a:r>
            <a:r>
              <a:rPr lang="en-US" altLang="zh-TW" dirty="0" err="1"/>
              <a:t>Chiao</a:t>
            </a:r>
            <a:r>
              <a:rPr lang="en-US" altLang="zh-TW" dirty="0"/>
              <a:t> Tung University</a:t>
            </a:r>
          </a:p>
          <a:p>
            <a:r>
              <a:rPr lang="en-US" altLang="zh-TW" dirty="0"/>
              <a:t>Chun-Jen Tsai</a:t>
            </a:r>
          </a:p>
          <a:p>
            <a:r>
              <a:rPr lang="en-US" altLang="zh-TW" dirty="0" smtClean="0"/>
              <a:t>10/30/2015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6: Matrix Multiplication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lab, you will design a circuit </a:t>
            </a:r>
            <a:r>
              <a:rPr lang="en-US" altLang="zh-TW" dirty="0" smtClean="0"/>
              <a:t>to do 4x4 matrix multiplications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ead </a:t>
            </a:r>
            <a:r>
              <a:rPr lang="en-US" altLang="zh-TW" dirty="0"/>
              <a:t>two 4x4 </a:t>
            </a:r>
            <a:r>
              <a:rPr lang="en-US" altLang="zh-TW" dirty="0" smtClean="0"/>
              <a:t>matrices from the UART port</a:t>
            </a:r>
          </a:p>
          <a:p>
            <a:pPr lvl="1"/>
            <a:r>
              <a:rPr lang="en-US" altLang="zh-TW" dirty="0" smtClean="0"/>
              <a:t>Each matrix has 16 unsigned 8-bit </a:t>
            </a:r>
            <a:r>
              <a:rPr lang="en-US" altLang="zh-TW" dirty="0" smtClean="0"/>
              <a:t>elements</a:t>
            </a:r>
          </a:p>
          <a:p>
            <a:pPr lvl="1"/>
            <a:r>
              <a:rPr lang="en-US" altLang="zh-TW" dirty="0" smtClean="0"/>
              <a:t>When the west button is pressed, it triggers the multiplication of the two matrices</a:t>
            </a:r>
            <a:endParaRPr lang="en-US" altLang="zh-TW" dirty="0" smtClean="0"/>
          </a:p>
          <a:p>
            <a:pPr lvl="1"/>
            <a:r>
              <a:rPr lang="en-US" altLang="zh-TW" dirty="0"/>
              <a:t>The output matrix has 16 unsigned </a:t>
            </a:r>
            <a:r>
              <a:rPr lang="en-US" altLang="zh-TW" dirty="0" smtClean="0"/>
              <a:t>18-bit </a:t>
            </a:r>
            <a:r>
              <a:rPr lang="en-US" altLang="zh-TW" dirty="0"/>
              <a:t>elements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 the output matrix through the UART to a terminal window</a:t>
            </a:r>
            <a:br>
              <a:rPr lang="en-US" altLang="zh-TW" dirty="0" smtClean="0"/>
            </a:br>
            <a:endParaRPr lang="en-US" altLang="zh-TW" dirty="0"/>
          </a:p>
          <a:p>
            <a:r>
              <a:rPr lang="en-US" altLang="zh-TW" dirty="0"/>
              <a:t>You will demo the design to your TA during the lab hours on </a:t>
            </a:r>
            <a:r>
              <a:rPr lang="en-US" altLang="zh-TW" dirty="0" smtClean="0"/>
              <a:t>11/16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9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Constraint of Lab6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use </a:t>
            </a:r>
            <a:r>
              <a:rPr lang="en-US" altLang="zh-TW" dirty="0" smtClean="0">
                <a:solidFill>
                  <a:srgbClr val="FF0000"/>
                </a:solidFill>
              </a:rPr>
              <a:t>no more than 16 multipliers </a:t>
            </a:r>
            <a:r>
              <a:rPr lang="en-US" altLang="zh-TW" dirty="0" smtClean="0"/>
              <a:t>to implement your system</a:t>
            </a:r>
          </a:p>
          <a:p>
            <a:pPr lvl="1"/>
            <a:r>
              <a:rPr lang="en-US" altLang="zh-TW" dirty="0" smtClean="0"/>
              <a:t>Spartan-3E XC3S500E FPGA has 20 18-bit multipliers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Your grade will be based on correctness, logic usage, performance, and your skill of coding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Suggested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of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/>
              <a:t> 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 smtClean="0">
                <a:sym typeface="Wingdings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173" name="群組 172"/>
          <p:cNvGrpSpPr/>
          <p:nvPr/>
        </p:nvGrpSpPr>
        <p:grpSpPr>
          <a:xfrm>
            <a:off x="2005559" y="1926457"/>
            <a:ext cx="719137" cy="1013619"/>
            <a:chOff x="1883594" y="2065486"/>
            <a:chExt cx="719137" cy="863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83594" y="2065486"/>
              <a:ext cx="719137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00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83594" y="2281386"/>
              <a:ext cx="719137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10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883594" y="2497286"/>
              <a:ext cx="719137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20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83594" y="2713186"/>
              <a:ext cx="719137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30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194" name="群組 193"/>
          <p:cNvGrpSpPr/>
          <p:nvPr/>
        </p:nvGrpSpPr>
        <p:grpSpPr>
          <a:xfrm>
            <a:off x="2005559" y="3078585"/>
            <a:ext cx="719137" cy="1068115"/>
            <a:chOff x="1861543" y="3006577"/>
            <a:chExt cx="719137" cy="1068115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61543" y="3006577"/>
              <a:ext cx="719137" cy="269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01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61543" y="3268369"/>
              <a:ext cx="719137" cy="269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11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861543" y="3535822"/>
              <a:ext cx="719137" cy="269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21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61543" y="3805257"/>
              <a:ext cx="719137" cy="269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31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2005559" y="5531000"/>
            <a:ext cx="719137" cy="1066352"/>
            <a:chOff x="1883594" y="5530999"/>
            <a:chExt cx="719137" cy="846137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83594" y="5530999"/>
              <a:ext cx="719137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03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83594" y="5742136"/>
              <a:ext cx="719137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13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83594" y="5953274"/>
              <a:ext cx="719137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23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883594" y="6161236"/>
              <a:ext cx="719137" cy="21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33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585121" y="2067074"/>
            <a:ext cx="293688" cy="936625"/>
            <a:chOff x="1969" y="1434"/>
            <a:chExt cx="185" cy="590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 rot="10800000">
              <a:off x="1969" y="1434"/>
              <a:ext cx="182" cy="590"/>
            </a:xfrm>
            <a:custGeom>
              <a:avLst/>
              <a:gdLst>
                <a:gd name="T0" fmla="*/ 0 w 182"/>
                <a:gd name="T1" fmla="*/ 91 h 590"/>
                <a:gd name="T2" fmla="*/ 181 w 182"/>
                <a:gd name="T3" fmla="*/ 0 h 590"/>
                <a:gd name="T4" fmla="*/ 182 w 182"/>
                <a:gd name="T5" fmla="*/ 295 h 590"/>
                <a:gd name="T6" fmla="*/ 181 w 182"/>
                <a:gd name="T7" fmla="*/ 590 h 590"/>
                <a:gd name="T8" fmla="*/ 0 w 182"/>
                <a:gd name="T9" fmla="*/ 499 h 590"/>
                <a:gd name="T10" fmla="*/ 0 w 182"/>
                <a:gd name="T11" fmla="*/ 293 h 590"/>
                <a:gd name="T12" fmla="*/ 0 w 182"/>
                <a:gd name="T13" fmla="*/ 9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590">
                  <a:moveTo>
                    <a:pt x="0" y="91"/>
                  </a:moveTo>
                  <a:lnTo>
                    <a:pt x="181" y="0"/>
                  </a:lnTo>
                  <a:lnTo>
                    <a:pt x="182" y="295"/>
                  </a:lnTo>
                  <a:lnTo>
                    <a:pt x="181" y="590"/>
                  </a:lnTo>
                  <a:lnTo>
                    <a:pt x="0" y="499"/>
                  </a:lnTo>
                  <a:lnTo>
                    <a:pt x="0" y="293"/>
                  </a:lnTo>
                  <a:lnTo>
                    <a:pt x="0" y="91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 rot="-5400000">
              <a:off x="1965" y="152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 rot="-5400000">
              <a:off x="1965" y="1884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037" y="147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flipV="1">
              <a:off x="2037" y="193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5400000">
              <a:off x="2104" y="156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5400000">
              <a:off x="2104" y="184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1969" y="1641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1969" y="176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7" name="AutoShape 25"/>
          <p:cNvCxnSpPr>
            <a:cxnSpLocks noChangeShapeType="1"/>
            <a:stCxn id="5" idx="3"/>
            <a:endCxn id="19" idx="0"/>
          </p:cNvCxnSpPr>
          <p:nvPr/>
        </p:nvCxnSpPr>
        <p:spPr bwMode="auto">
          <a:xfrm>
            <a:off x="2724696" y="2053160"/>
            <a:ext cx="859632" cy="20123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6" idx="3"/>
            <a:endCxn id="25" idx="0"/>
          </p:cNvCxnSpPr>
          <p:nvPr/>
        </p:nvCxnSpPr>
        <p:spPr bwMode="auto">
          <a:xfrm>
            <a:off x="2724696" y="2306565"/>
            <a:ext cx="865982" cy="12563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/>
          <p:cNvCxnSpPr>
            <a:cxnSpLocks noChangeShapeType="1"/>
            <a:stCxn id="7" idx="3"/>
            <a:endCxn id="26" idx="0"/>
          </p:cNvCxnSpPr>
          <p:nvPr/>
        </p:nvCxnSpPr>
        <p:spPr bwMode="auto">
          <a:xfrm>
            <a:off x="2724696" y="2559970"/>
            <a:ext cx="865982" cy="690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8" idx="3"/>
            <a:endCxn id="20" idx="0"/>
          </p:cNvCxnSpPr>
          <p:nvPr/>
        </p:nvCxnSpPr>
        <p:spPr bwMode="auto">
          <a:xfrm>
            <a:off x="2724696" y="2813374"/>
            <a:ext cx="859632" cy="4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586709" y="3210074"/>
            <a:ext cx="293687" cy="936625"/>
            <a:chOff x="1969" y="1434"/>
            <a:chExt cx="185" cy="590"/>
          </a:xfrm>
        </p:grpSpPr>
        <p:sp>
          <p:nvSpPr>
            <p:cNvPr id="32" name="Freeform 30"/>
            <p:cNvSpPr>
              <a:spLocks/>
            </p:cNvSpPr>
            <p:nvPr/>
          </p:nvSpPr>
          <p:spPr bwMode="auto">
            <a:xfrm rot="10800000">
              <a:off x="1969" y="1434"/>
              <a:ext cx="182" cy="590"/>
            </a:xfrm>
            <a:custGeom>
              <a:avLst/>
              <a:gdLst>
                <a:gd name="T0" fmla="*/ 0 w 182"/>
                <a:gd name="T1" fmla="*/ 91 h 590"/>
                <a:gd name="T2" fmla="*/ 181 w 182"/>
                <a:gd name="T3" fmla="*/ 0 h 590"/>
                <a:gd name="T4" fmla="*/ 182 w 182"/>
                <a:gd name="T5" fmla="*/ 295 h 590"/>
                <a:gd name="T6" fmla="*/ 181 w 182"/>
                <a:gd name="T7" fmla="*/ 590 h 590"/>
                <a:gd name="T8" fmla="*/ 0 w 182"/>
                <a:gd name="T9" fmla="*/ 499 h 590"/>
                <a:gd name="T10" fmla="*/ 0 w 182"/>
                <a:gd name="T11" fmla="*/ 293 h 590"/>
                <a:gd name="T12" fmla="*/ 0 w 182"/>
                <a:gd name="T13" fmla="*/ 9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590">
                  <a:moveTo>
                    <a:pt x="0" y="91"/>
                  </a:moveTo>
                  <a:lnTo>
                    <a:pt x="181" y="0"/>
                  </a:lnTo>
                  <a:lnTo>
                    <a:pt x="182" y="295"/>
                  </a:lnTo>
                  <a:lnTo>
                    <a:pt x="181" y="590"/>
                  </a:lnTo>
                  <a:lnTo>
                    <a:pt x="0" y="499"/>
                  </a:lnTo>
                  <a:lnTo>
                    <a:pt x="0" y="293"/>
                  </a:lnTo>
                  <a:lnTo>
                    <a:pt x="0" y="91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 rot="-5400000">
              <a:off x="1965" y="152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 rot="-5400000">
              <a:off x="1965" y="1884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2037" y="147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 flipV="1">
              <a:off x="2037" y="193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 rot="5400000">
              <a:off x="2104" y="156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 rot="5400000">
              <a:off x="2104" y="184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AutoShape 37"/>
            <p:cNvSpPr>
              <a:spLocks noChangeArrowheads="1"/>
            </p:cNvSpPr>
            <p:nvPr/>
          </p:nvSpPr>
          <p:spPr bwMode="auto">
            <a:xfrm rot="-5400000">
              <a:off x="1969" y="1641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 rot="-5400000">
              <a:off x="1969" y="176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41" name="AutoShape 39"/>
          <p:cNvCxnSpPr>
            <a:cxnSpLocks noChangeShapeType="1"/>
            <a:stCxn id="9" idx="3"/>
            <a:endCxn id="33" idx="0"/>
          </p:cNvCxnSpPr>
          <p:nvPr/>
        </p:nvCxnSpPr>
        <p:spPr bwMode="auto">
          <a:xfrm>
            <a:off x="2724696" y="3213303"/>
            <a:ext cx="861220" cy="184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0"/>
          <p:cNvCxnSpPr>
            <a:cxnSpLocks noChangeShapeType="1"/>
            <a:stCxn id="10" idx="3"/>
            <a:endCxn id="39" idx="0"/>
          </p:cNvCxnSpPr>
          <p:nvPr/>
        </p:nvCxnSpPr>
        <p:spPr bwMode="auto">
          <a:xfrm>
            <a:off x="2724696" y="3475095"/>
            <a:ext cx="867570" cy="1001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1"/>
          <p:cNvCxnSpPr>
            <a:cxnSpLocks noChangeShapeType="1"/>
            <a:stCxn id="11" idx="3"/>
            <a:endCxn id="40" idx="0"/>
          </p:cNvCxnSpPr>
          <p:nvPr/>
        </p:nvCxnSpPr>
        <p:spPr bwMode="auto">
          <a:xfrm>
            <a:off x="2724696" y="3742548"/>
            <a:ext cx="867570" cy="295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2"/>
          <p:cNvCxnSpPr>
            <a:cxnSpLocks noChangeShapeType="1"/>
            <a:stCxn id="12" idx="3"/>
            <a:endCxn id="34" idx="0"/>
          </p:cNvCxnSpPr>
          <p:nvPr/>
        </p:nvCxnSpPr>
        <p:spPr bwMode="auto">
          <a:xfrm flipV="1">
            <a:off x="2724696" y="3960962"/>
            <a:ext cx="861220" cy="510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3586709" y="5516711"/>
            <a:ext cx="293687" cy="936625"/>
            <a:chOff x="1969" y="1434"/>
            <a:chExt cx="185" cy="590"/>
          </a:xfrm>
        </p:grpSpPr>
        <p:sp>
          <p:nvSpPr>
            <p:cNvPr id="46" name="Freeform 44"/>
            <p:cNvSpPr>
              <a:spLocks/>
            </p:cNvSpPr>
            <p:nvPr/>
          </p:nvSpPr>
          <p:spPr bwMode="auto">
            <a:xfrm rot="10800000">
              <a:off x="1969" y="1434"/>
              <a:ext cx="182" cy="590"/>
            </a:xfrm>
            <a:custGeom>
              <a:avLst/>
              <a:gdLst>
                <a:gd name="T0" fmla="*/ 0 w 182"/>
                <a:gd name="T1" fmla="*/ 91 h 590"/>
                <a:gd name="T2" fmla="*/ 181 w 182"/>
                <a:gd name="T3" fmla="*/ 0 h 590"/>
                <a:gd name="T4" fmla="*/ 182 w 182"/>
                <a:gd name="T5" fmla="*/ 295 h 590"/>
                <a:gd name="T6" fmla="*/ 181 w 182"/>
                <a:gd name="T7" fmla="*/ 590 h 590"/>
                <a:gd name="T8" fmla="*/ 0 w 182"/>
                <a:gd name="T9" fmla="*/ 499 h 590"/>
                <a:gd name="T10" fmla="*/ 0 w 182"/>
                <a:gd name="T11" fmla="*/ 293 h 590"/>
                <a:gd name="T12" fmla="*/ 0 w 182"/>
                <a:gd name="T13" fmla="*/ 9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590">
                  <a:moveTo>
                    <a:pt x="0" y="91"/>
                  </a:moveTo>
                  <a:lnTo>
                    <a:pt x="181" y="0"/>
                  </a:lnTo>
                  <a:lnTo>
                    <a:pt x="182" y="295"/>
                  </a:lnTo>
                  <a:lnTo>
                    <a:pt x="181" y="590"/>
                  </a:lnTo>
                  <a:lnTo>
                    <a:pt x="0" y="499"/>
                  </a:lnTo>
                  <a:lnTo>
                    <a:pt x="0" y="293"/>
                  </a:lnTo>
                  <a:lnTo>
                    <a:pt x="0" y="91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AutoShape 45"/>
            <p:cNvSpPr>
              <a:spLocks noChangeArrowheads="1"/>
            </p:cNvSpPr>
            <p:nvPr/>
          </p:nvSpPr>
          <p:spPr bwMode="auto">
            <a:xfrm rot="-5400000">
              <a:off x="1965" y="152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 bwMode="auto">
            <a:xfrm rot="-5400000">
              <a:off x="1965" y="1884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2037" y="147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AutoShape 48"/>
            <p:cNvSpPr>
              <a:spLocks noChangeArrowheads="1"/>
            </p:cNvSpPr>
            <p:nvPr/>
          </p:nvSpPr>
          <p:spPr bwMode="auto">
            <a:xfrm flipV="1">
              <a:off x="2037" y="193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 rot="5400000">
              <a:off x="2104" y="156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 rot="5400000">
              <a:off x="2104" y="184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AutoShape 51"/>
            <p:cNvSpPr>
              <a:spLocks noChangeArrowheads="1"/>
            </p:cNvSpPr>
            <p:nvPr/>
          </p:nvSpPr>
          <p:spPr bwMode="auto">
            <a:xfrm rot="-5400000">
              <a:off x="1969" y="1641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 rot="-5400000">
              <a:off x="1969" y="176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55" name="AutoShape 53"/>
          <p:cNvCxnSpPr>
            <a:cxnSpLocks noChangeShapeType="1"/>
            <a:stCxn id="13" idx="3"/>
            <a:endCxn id="47" idx="0"/>
          </p:cNvCxnSpPr>
          <p:nvPr/>
        </p:nvCxnSpPr>
        <p:spPr bwMode="auto">
          <a:xfrm>
            <a:off x="2724696" y="5667045"/>
            <a:ext cx="861220" cy="369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54"/>
          <p:cNvCxnSpPr>
            <a:cxnSpLocks noChangeShapeType="1"/>
            <a:stCxn id="14" idx="3"/>
            <a:endCxn id="53" idx="0"/>
          </p:cNvCxnSpPr>
          <p:nvPr/>
        </p:nvCxnSpPr>
        <p:spPr bwMode="auto">
          <a:xfrm flipV="1">
            <a:off x="2724696" y="5881837"/>
            <a:ext cx="867570" cy="5129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55"/>
          <p:cNvCxnSpPr>
            <a:cxnSpLocks noChangeShapeType="1"/>
            <a:stCxn id="15" idx="3"/>
            <a:endCxn id="54" idx="0"/>
          </p:cNvCxnSpPr>
          <p:nvPr/>
        </p:nvCxnSpPr>
        <p:spPr bwMode="auto">
          <a:xfrm flipV="1">
            <a:off x="2724696" y="6078687"/>
            <a:ext cx="867570" cy="12053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56"/>
          <p:cNvCxnSpPr>
            <a:cxnSpLocks noChangeShapeType="1"/>
            <a:stCxn id="16" idx="3"/>
            <a:endCxn id="48" idx="0"/>
          </p:cNvCxnSpPr>
          <p:nvPr/>
        </p:nvCxnSpPr>
        <p:spPr bwMode="auto">
          <a:xfrm flipV="1">
            <a:off x="2724696" y="6267599"/>
            <a:ext cx="861220" cy="1937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4539209" y="2128986"/>
            <a:ext cx="265112" cy="792163"/>
            <a:chOff x="3016" y="1525"/>
            <a:chExt cx="167" cy="499"/>
          </a:xfrm>
        </p:grpSpPr>
        <p:sp>
          <p:nvSpPr>
            <p:cNvPr id="60" name="Freeform 58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AutoShape 59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AutoShape 60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082" y="1671"/>
              <a:ext cx="1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TW" altLang="en-US" sz="1800" dirty="0">
                  <a:sym typeface="Symbol" pitchFamily="18" charset="2"/>
                </a:rPr>
                <a:t></a:t>
              </a:r>
            </a:p>
          </p:txBody>
        </p:sp>
      </p:grpSp>
      <p:cxnSp>
        <p:nvCxnSpPr>
          <p:cNvPr id="64" name="AutoShape 62"/>
          <p:cNvCxnSpPr>
            <a:cxnSpLocks noChangeShapeType="1"/>
            <a:stCxn id="18" idx="5"/>
            <a:endCxn id="61" idx="0"/>
          </p:cNvCxnSpPr>
          <p:nvPr/>
        </p:nvCxnSpPr>
        <p:spPr bwMode="auto">
          <a:xfrm>
            <a:off x="3883571" y="2538561"/>
            <a:ext cx="657225" cy="201613"/>
          </a:xfrm>
          <a:prstGeom prst="bentConnector3">
            <a:avLst>
              <a:gd name="adj1" fmla="val 490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4201071" y="2200424"/>
            <a:ext cx="185431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 i="1" dirty="0" smtClean="0">
                <a:latin typeface="Times New Roman" pitchFamily="18" charset="0"/>
              </a:rPr>
              <a:t>b</a:t>
            </a:r>
            <a:r>
              <a:rPr lang="en-US" altLang="zh-TW" sz="1400" baseline="-25000" dirty="0" smtClean="0">
                <a:latin typeface="Times New Roman" pitchFamily="18" charset="0"/>
              </a:rPr>
              <a:t>0</a:t>
            </a:r>
            <a:endParaRPr lang="en-US" altLang="zh-TW" sz="1400" baseline="-25000" dirty="0">
              <a:latin typeface="Times New Roman" pitchFamily="18" charset="0"/>
            </a:endParaRPr>
          </a:p>
        </p:txBody>
      </p:sp>
      <p:cxnSp>
        <p:nvCxnSpPr>
          <p:cNvPr id="66" name="AutoShape 64"/>
          <p:cNvCxnSpPr>
            <a:cxnSpLocks noChangeShapeType="1"/>
            <a:stCxn id="65" idx="3"/>
            <a:endCxn id="62" idx="0"/>
          </p:cNvCxnSpPr>
          <p:nvPr/>
        </p:nvCxnSpPr>
        <p:spPr bwMode="auto">
          <a:xfrm>
            <a:off x="4386502" y="2319052"/>
            <a:ext cx="153501" cy="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4534446" y="3283099"/>
            <a:ext cx="265113" cy="792162"/>
            <a:chOff x="3016" y="1525"/>
            <a:chExt cx="167" cy="499"/>
          </a:xfrm>
        </p:grpSpPr>
        <p:sp>
          <p:nvSpPr>
            <p:cNvPr id="68" name="Freeform 66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AutoShape 67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AutoShape 68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082" y="1671"/>
              <a:ext cx="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TW" altLang="en-US" sz="1800" dirty="0">
                  <a:sym typeface="Symbol" pitchFamily="18" charset="2"/>
                </a:rPr>
                <a:t></a:t>
              </a:r>
            </a:p>
          </p:txBody>
        </p:sp>
      </p:grpSp>
      <p:cxnSp>
        <p:nvCxnSpPr>
          <p:cNvPr id="72" name="AutoShape 70"/>
          <p:cNvCxnSpPr>
            <a:cxnSpLocks noChangeShapeType="1"/>
            <a:stCxn id="32" idx="5"/>
            <a:endCxn id="69" idx="0"/>
          </p:cNvCxnSpPr>
          <p:nvPr/>
        </p:nvCxnSpPr>
        <p:spPr bwMode="auto">
          <a:xfrm>
            <a:off x="3885159" y="3681561"/>
            <a:ext cx="650875" cy="212725"/>
          </a:xfrm>
          <a:prstGeom prst="bentConnector3">
            <a:avLst>
              <a:gd name="adj1" fmla="val 490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4196309" y="3354536"/>
            <a:ext cx="185431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 i="1" dirty="0" smtClean="0">
                <a:latin typeface="Times New Roman" pitchFamily="18" charset="0"/>
              </a:rPr>
              <a:t>b</a:t>
            </a:r>
            <a:r>
              <a:rPr lang="en-US" altLang="zh-TW" sz="1400" baseline="-25000" dirty="0" smtClean="0">
                <a:latin typeface="Times New Roman" pitchFamily="18" charset="0"/>
              </a:rPr>
              <a:t>1</a:t>
            </a:r>
            <a:endParaRPr lang="en-US" altLang="zh-TW" sz="1400" baseline="-25000" dirty="0">
              <a:latin typeface="Times New Roman" pitchFamily="18" charset="0"/>
            </a:endParaRPr>
          </a:p>
        </p:txBody>
      </p:sp>
      <p:cxnSp>
        <p:nvCxnSpPr>
          <p:cNvPr id="74" name="AutoShape 72"/>
          <p:cNvCxnSpPr>
            <a:cxnSpLocks noChangeShapeType="1"/>
            <a:stCxn id="73" idx="3"/>
            <a:endCxn id="70" idx="0"/>
          </p:cNvCxnSpPr>
          <p:nvPr/>
        </p:nvCxnSpPr>
        <p:spPr bwMode="auto">
          <a:xfrm>
            <a:off x="4381740" y="3473164"/>
            <a:ext cx="153500" cy="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Group 73"/>
          <p:cNvGrpSpPr>
            <a:grpSpLocks/>
          </p:cNvGrpSpPr>
          <p:nvPr/>
        </p:nvGrpSpPr>
        <p:grpSpPr bwMode="auto">
          <a:xfrm>
            <a:off x="4528096" y="5589736"/>
            <a:ext cx="265113" cy="792163"/>
            <a:chOff x="3016" y="1525"/>
            <a:chExt cx="167" cy="499"/>
          </a:xfrm>
        </p:grpSpPr>
        <p:sp>
          <p:nvSpPr>
            <p:cNvPr id="76" name="Freeform 74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AutoShape 75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" name="AutoShape 76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3082" y="1671"/>
              <a:ext cx="1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TW" altLang="en-US" sz="1800" dirty="0">
                  <a:sym typeface="Symbol" pitchFamily="18" charset="2"/>
                </a:rPr>
                <a:t></a:t>
              </a:r>
            </a:p>
          </p:txBody>
        </p:sp>
      </p:grpSp>
      <p:cxnSp>
        <p:nvCxnSpPr>
          <p:cNvPr id="80" name="AutoShape 78"/>
          <p:cNvCxnSpPr>
            <a:cxnSpLocks noChangeShapeType="1"/>
            <a:stCxn id="46" idx="5"/>
            <a:endCxn id="77" idx="0"/>
          </p:cNvCxnSpPr>
          <p:nvPr/>
        </p:nvCxnSpPr>
        <p:spPr bwMode="auto">
          <a:xfrm>
            <a:off x="3885159" y="5988199"/>
            <a:ext cx="644525" cy="212725"/>
          </a:xfrm>
          <a:prstGeom prst="bentConnector3">
            <a:avLst>
              <a:gd name="adj1" fmla="val 490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4189959" y="5661174"/>
            <a:ext cx="185431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 i="1" dirty="0" smtClean="0">
                <a:latin typeface="Times New Roman" pitchFamily="18" charset="0"/>
              </a:rPr>
              <a:t>b</a:t>
            </a:r>
            <a:r>
              <a:rPr lang="en-US" altLang="zh-TW" sz="1400" baseline="-25000" dirty="0" smtClean="0">
                <a:latin typeface="Times New Roman" pitchFamily="18" charset="0"/>
              </a:rPr>
              <a:t>3</a:t>
            </a:r>
            <a:endParaRPr lang="en-US" altLang="zh-TW" sz="1400" baseline="-25000" dirty="0">
              <a:latin typeface="Times New Roman" pitchFamily="18" charset="0"/>
            </a:endParaRPr>
          </a:p>
        </p:txBody>
      </p:sp>
      <p:cxnSp>
        <p:nvCxnSpPr>
          <p:cNvPr id="82" name="AutoShape 80"/>
          <p:cNvCxnSpPr>
            <a:cxnSpLocks noChangeShapeType="1"/>
            <a:stCxn id="81" idx="3"/>
            <a:endCxn id="78" idx="0"/>
          </p:cNvCxnSpPr>
          <p:nvPr/>
        </p:nvCxnSpPr>
        <p:spPr bwMode="auto">
          <a:xfrm>
            <a:off x="4375390" y="5779802"/>
            <a:ext cx="153500" cy="4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81"/>
          <p:cNvGrpSpPr>
            <a:grpSpLocks/>
          </p:cNvGrpSpPr>
          <p:nvPr/>
        </p:nvGrpSpPr>
        <p:grpSpPr bwMode="auto">
          <a:xfrm>
            <a:off x="6156176" y="2706836"/>
            <a:ext cx="265113" cy="792163"/>
            <a:chOff x="3016" y="1525"/>
            <a:chExt cx="167" cy="499"/>
          </a:xfrm>
        </p:grpSpPr>
        <p:sp>
          <p:nvSpPr>
            <p:cNvPr id="84" name="Freeform 82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AutoShape 83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6" name="AutoShape 84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3082" y="1673"/>
              <a:ext cx="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88" name="Group 86"/>
          <p:cNvGrpSpPr>
            <a:grpSpLocks/>
          </p:cNvGrpSpPr>
          <p:nvPr/>
        </p:nvGrpSpPr>
        <p:grpSpPr bwMode="auto">
          <a:xfrm>
            <a:off x="6716564" y="3821261"/>
            <a:ext cx="265112" cy="792163"/>
            <a:chOff x="3016" y="1525"/>
            <a:chExt cx="167" cy="499"/>
          </a:xfrm>
        </p:grpSpPr>
        <p:sp>
          <p:nvSpPr>
            <p:cNvPr id="89" name="Freeform 87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AutoShape 88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" name="AutoShape 89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3082" y="1673"/>
              <a:ext cx="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 dirty="0">
                  <a:sym typeface="Symbol" pitchFamily="18" charset="2"/>
                </a:rPr>
                <a:t>+</a:t>
              </a:r>
            </a:p>
          </p:txBody>
        </p:sp>
      </p:grpSp>
      <p:cxnSp>
        <p:nvCxnSpPr>
          <p:cNvPr id="93" name="AutoShape 91"/>
          <p:cNvCxnSpPr>
            <a:cxnSpLocks noChangeShapeType="1"/>
            <a:stCxn id="36" idx="0"/>
            <a:endCxn id="118" idx="0"/>
          </p:cNvCxnSpPr>
          <p:nvPr/>
        </p:nvCxnSpPr>
        <p:spPr bwMode="auto">
          <a:xfrm>
            <a:off x="3735934" y="4078436"/>
            <a:ext cx="0" cy="35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92"/>
          <p:cNvCxnSpPr>
            <a:cxnSpLocks noChangeShapeType="1"/>
            <a:stCxn id="22" idx="0"/>
            <a:endCxn id="35" idx="0"/>
          </p:cNvCxnSpPr>
          <p:nvPr/>
        </p:nvCxnSpPr>
        <p:spPr bwMode="auto">
          <a:xfrm>
            <a:off x="3734346" y="2935436"/>
            <a:ext cx="317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93"/>
          <p:cNvCxnSpPr>
            <a:cxnSpLocks noChangeShapeType="1"/>
            <a:stCxn id="200" idx="3"/>
            <a:endCxn id="85" idx="0"/>
          </p:cNvCxnSpPr>
          <p:nvPr/>
        </p:nvCxnSpPr>
        <p:spPr bwMode="auto">
          <a:xfrm flipV="1">
            <a:off x="5507410" y="3318023"/>
            <a:ext cx="647973" cy="3629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AutoShape 95"/>
          <p:cNvCxnSpPr>
            <a:cxnSpLocks noChangeShapeType="1"/>
            <a:stCxn id="233" idx="3"/>
            <a:endCxn id="21" idx="0"/>
          </p:cNvCxnSpPr>
          <p:nvPr/>
        </p:nvCxnSpPr>
        <p:spPr bwMode="auto">
          <a:xfrm>
            <a:off x="2411760" y="1565067"/>
            <a:ext cx="1323380" cy="57344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 Box 96"/>
          <p:cNvSpPr txBox="1">
            <a:spLocks noChangeArrowheads="1"/>
          </p:cNvSpPr>
          <p:nvPr/>
        </p:nvSpPr>
        <p:spPr bwMode="auto">
          <a:xfrm>
            <a:off x="3286671" y="2038499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0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3289846" y="2243286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1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3286671" y="2416324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2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3278734" y="2621111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3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2" name="Text Box 100"/>
          <p:cNvSpPr txBox="1">
            <a:spLocks noChangeArrowheads="1"/>
          </p:cNvSpPr>
          <p:nvPr/>
        </p:nvSpPr>
        <p:spPr bwMode="auto">
          <a:xfrm>
            <a:off x="3297784" y="3186261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0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3" name="Text Box 101"/>
          <p:cNvSpPr txBox="1">
            <a:spLocks noChangeArrowheads="1"/>
          </p:cNvSpPr>
          <p:nvPr/>
        </p:nvSpPr>
        <p:spPr bwMode="auto">
          <a:xfrm>
            <a:off x="3289846" y="3379936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1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4" name="Text Box 102"/>
          <p:cNvSpPr txBox="1">
            <a:spLocks noChangeArrowheads="1"/>
          </p:cNvSpPr>
          <p:nvPr/>
        </p:nvSpPr>
        <p:spPr bwMode="auto">
          <a:xfrm>
            <a:off x="3286671" y="3564086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2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5" name="Text Box 103"/>
          <p:cNvSpPr txBox="1">
            <a:spLocks noChangeArrowheads="1"/>
          </p:cNvSpPr>
          <p:nvPr/>
        </p:nvSpPr>
        <p:spPr bwMode="auto">
          <a:xfrm>
            <a:off x="3278734" y="3768874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3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6" name="Text Box 104"/>
          <p:cNvSpPr txBox="1">
            <a:spLocks noChangeArrowheads="1"/>
          </p:cNvSpPr>
          <p:nvPr/>
        </p:nvSpPr>
        <p:spPr bwMode="auto">
          <a:xfrm>
            <a:off x="3297784" y="5491311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0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7" name="Text Box 105"/>
          <p:cNvSpPr txBox="1">
            <a:spLocks noChangeArrowheads="1"/>
          </p:cNvSpPr>
          <p:nvPr/>
        </p:nvSpPr>
        <p:spPr bwMode="auto">
          <a:xfrm>
            <a:off x="3289846" y="5684986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1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8" name="Text Box 106"/>
          <p:cNvSpPr txBox="1">
            <a:spLocks noChangeArrowheads="1"/>
          </p:cNvSpPr>
          <p:nvPr/>
        </p:nvSpPr>
        <p:spPr bwMode="auto">
          <a:xfrm>
            <a:off x="3286671" y="5869136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2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09" name="Text Box 107"/>
          <p:cNvSpPr txBox="1">
            <a:spLocks noChangeArrowheads="1"/>
          </p:cNvSpPr>
          <p:nvPr/>
        </p:nvSpPr>
        <p:spPr bwMode="auto">
          <a:xfrm>
            <a:off x="3278734" y="6073924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3</a:t>
            </a:r>
            <a:endParaRPr lang="en-US" altLang="zh-TW" sz="1400" baseline="-25000">
              <a:latin typeface="Times New Roman" pitchFamily="18" charset="0"/>
            </a:endParaRPr>
          </a:p>
        </p:txBody>
      </p:sp>
      <p:grpSp>
        <p:nvGrpSpPr>
          <p:cNvPr id="175" name="群組 174"/>
          <p:cNvGrpSpPr/>
          <p:nvPr/>
        </p:nvGrpSpPr>
        <p:grpSpPr>
          <a:xfrm>
            <a:off x="2003971" y="4293096"/>
            <a:ext cx="719138" cy="1012031"/>
            <a:chOff x="1882006" y="4370536"/>
            <a:chExt cx="719138" cy="854075"/>
          </a:xfrm>
        </p:grpSpPr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1882006" y="4370536"/>
              <a:ext cx="719138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02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1882006" y="4580086"/>
              <a:ext cx="719138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12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1882006" y="4792811"/>
              <a:ext cx="719138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22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1882006" y="5008711"/>
              <a:ext cx="719138" cy="2159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TW" sz="1400" i="1" dirty="0" smtClean="0">
                  <a:latin typeface="Times New Roman" pitchFamily="18" charset="0"/>
                </a:rPr>
                <a:t>a</a:t>
              </a:r>
              <a:r>
                <a:rPr lang="en-US" altLang="zh-TW" sz="1400" baseline="-25000" dirty="0" smtClean="0">
                  <a:latin typeface="Times New Roman" pitchFamily="18" charset="0"/>
                </a:rPr>
                <a:t>32</a:t>
              </a:r>
              <a:endParaRPr lang="en-US" altLang="zh-TW" sz="1400" baseline="-25000" dirty="0">
                <a:latin typeface="Times New Roman" pitchFamily="18" charset="0"/>
              </a:endParaRPr>
            </a:p>
          </p:txBody>
        </p:sp>
      </p:grpSp>
      <p:grpSp>
        <p:nvGrpSpPr>
          <p:cNvPr id="114" name="Group 112"/>
          <p:cNvGrpSpPr>
            <a:grpSpLocks/>
          </p:cNvGrpSpPr>
          <p:nvPr/>
        </p:nvGrpSpPr>
        <p:grpSpPr bwMode="auto">
          <a:xfrm>
            <a:off x="3585121" y="4364186"/>
            <a:ext cx="293688" cy="936625"/>
            <a:chOff x="1969" y="1434"/>
            <a:chExt cx="185" cy="590"/>
          </a:xfrm>
        </p:grpSpPr>
        <p:sp>
          <p:nvSpPr>
            <p:cNvPr id="115" name="Freeform 113"/>
            <p:cNvSpPr>
              <a:spLocks/>
            </p:cNvSpPr>
            <p:nvPr/>
          </p:nvSpPr>
          <p:spPr bwMode="auto">
            <a:xfrm rot="10800000">
              <a:off x="1969" y="1434"/>
              <a:ext cx="182" cy="590"/>
            </a:xfrm>
            <a:custGeom>
              <a:avLst/>
              <a:gdLst>
                <a:gd name="T0" fmla="*/ 0 w 182"/>
                <a:gd name="T1" fmla="*/ 91 h 590"/>
                <a:gd name="T2" fmla="*/ 181 w 182"/>
                <a:gd name="T3" fmla="*/ 0 h 590"/>
                <a:gd name="T4" fmla="*/ 182 w 182"/>
                <a:gd name="T5" fmla="*/ 295 h 590"/>
                <a:gd name="T6" fmla="*/ 181 w 182"/>
                <a:gd name="T7" fmla="*/ 590 h 590"/>
                <a:gd name="T8" fmla="*/ 0 w 182"/>
                <a:gd name="T9" fmla="*/ 499 h 590"/>
                <a:gd name="T10" fmla="*/ 0 w 182"/>
                <a:gd name="T11" fmla="*/ 293 h 590"/>
                <a:gd name="T12" fmla="*/ 0 w 182"/>
                <a:gd name="T13" fmla="*/ 9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590">
                  <a:moveTo>
                    <a:pt x="0" y="91"/>
                  </a:moveTo>
                  <a:lnTo>
                    <a:pt x="181" y="0"/>
                  </a:lnTo>
                  <a:lnTo>
                    <a:pt x="182" y="295"/>
                  </a:lnTo>
                  <a:lnTo>
                    <a:pt x="181" y="590"/>
                  </a:lnTo>
                  <a:lnTo>
                    <a:pt x="0" y="499"/>
                  </a:lnTo>
                  <a:lnTo>
                    <a:pt x="0" y="293"/>
                  </a:lnTo>
                  <a:lnTo>
                    <a:pt x="0" y="91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AutoShape 114"/>
            <p:cNvSpPr>
              <a:spLocks noChangeArrowheads="1"/>
            </p:cNvSpPr>
            <p:nvPr/>
          </p:nvSpPr>
          <p:spPr bwMode="auto">
            <a:xfrm rot="-5400000">
              <a:off x="1965" y="152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AutoShape 115"/>
            <p:cNvSpPr>
              <a:spLocks noChangeArrowheads="1"/>
            </p:cNvSpPr>
            <p:nvPr/>
          </p:nvSpPr>
          <p:spPr bwMode="auto">
            <a:xfrm rot="-5400000">
              <a:off x="1965" y="1884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AutoShape 116"/>
            <p:cNvSpPr>
              <a:spLocks noChangeArrowheads="1"/>
            </p:cNvSpPr>
            <p:nvPr/>
          </p:nvSpPr>
          <p:spPr bwMode="auto">
            <a:xfrm>
              <a:off x="2037" y="1479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AutoShape 117"/>
            <p:cNvSpPr>
              <a:spLocks noChangeArrowheads="1"/>
            </p:cNvSpPr>
            <p:nvPr/>
          </p:nvSpPr>
          <p:spPr bwMode="auto">
            <a:xfrm flipV="1">
              <a:off x="2037" y="193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AutoShape 118"/>
            <p:cNvSpPr>
              <a:spLocks noChangeArrowheads="1"/>
            </p:cNvSpPr>
            <p:nvPr/>
          </p:nvSpPr>
          <p:spPr bwMode="auto">
            <a:xfrm rot="5400000">
              <a:off x="2104" y="156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AutoShape 119"/>
            <p:cNvSpPr>
              <a:spLocks noChangeArrowheads="1"/>
            </p:cNvSpPr>
            <p:nvPr/>
          </p:nvSpPr>
          <p:spPr bwMode="auto">
            <a:xfrm rot="5400000">
              <a:off x="2104" y="1846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AutoShape 120"/>
            <p:cNvSpPr>
              <a:spLocks noChangeArrowheads="1"/>
            </p:cNvSpPr>
            <p:nvPr/>
          </p:nvSpPr>
          <p:spPr bwMode="auto">
            <a:xfrm rot="-5400000">
              <a:off x="1969" y="1641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AutoShape 121"/>
            <p:cNvSpPr>
              <a:spLocks noChangeArrowheads="1"/>
            </p:cNvSpPr>
            <p:nvPr/>
          </p:nvSpPr>
          <p:spPr bwMode="auto">
            <a:xfrm rot="-5400000">
              <a:off x="1969" y="1765"/>
              <a:ext cx="53" cy="46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124" name="AutoShape 122"/>
          <p:cNvCxnSpPr>
            <a:cxnSpLocks noChangeShapeType="1"/>
            <a:stCxn id="110" idx="3"/>
            <a:endCxn id="116" idx="0"/>
          </p:cNvCxnSpPr>
          <p:nvPr/>
        </p:nvCxnSpPr>
        <p:spPr bwMode="auto">
          <a:xfrm>
            <a:off x="2723109" y="4421011"/>
            <a:ext cx="861219" cy="130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23"/>
          <p:cNvCxnSpPr>
            <a:cxnSpLocks noChangeShapeType="1"/>
            <a:stCxn id="111" idx="3"/>
            <a:endCxn id="122" idx="0"/>
          </p:cNvCxnSpPr>
          <p:nvPr/>
        </p:nvCxnSpPr>
        <p:spPr bwMode="auto">
          <a:xfrm>
            <a:off x="2723109" y="4669316"/>
            <a:ext cx="867569" cy="5999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124"/>
          <p:cNvCxnSpPr>
            <a:cxnSpLocks noChangeShapeType="1"/>
            <a:stCxn id="112" idx="3"/>
            <a:endCxn id="123" idx="0"/>
          </p:cNvCxnSpPr>
          <p:nvPr/>
        </p:nvCxnSpPr>
        <p:spPr bwMode="auto">
          <a:xfrm>
            <a:off x="2723109" y="4921383"/>
            <a:ext cx="867569" cy="47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125"/>
          <p:cNvCxnSpPr>
            <a:cxnSpLocks noChangeShapeType="1"/>
            <a:stCxn id="113" idx="3"/>
            <a:endCxn id="117" idx="0"/>
          </p:cNvCxnSpPr>
          <p:nvPr/>
        </p:nvCxnSpPr>
        <p:spPr bwMode="auto">
          <a:xfrm flipV="1">
            <a:off x="2723109" y="5115074"/>
            <a:ext cx="861219" cy="6213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Text Box 126"/>
          <p:cNvSpPr txBox="1">
            <a:spLocks noChangeArrowheads="1"/>
          </p:cNvSpPr>
          <p:nvPr/>
        </p:nvSpPr>
        <p:spPr bwMode="auto">
          <a:xfrm>
            <a:off x="3296196" y="4340374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0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29" name="Text Box 127"/>
          <p:cNvSpPr txBox="1">
            <a:spLocks noChangeArrowheads="1"/>
          </p:cNvSpPr>
          <p:nvPr/>
        </p:nvSpPr>
        <p:spPr bwMode="auto">
          <a:xfrm>
            <a:off x="3288259" y="4534049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1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30" name="Text Box 128"/>
          <p:cNvSpPr txBox="1">
            <a:spLocks noChangeArrowheads="1"/>
          </p:cNvSpPr>
          <p:nvPr/>
        </p:nvSpPr>
        <p:spPr bwMode="auto">
          <a:xfrm>
            <a:off x="3285084" y="4718199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2</a:t>
            </a:r>
            <a:endParaRPr lang="en-US" altLang="zh-TW" sz="1400" baseline="-25000">
              <a:latin typeface="Times New Roman" pitchFamily="18" charset="0"/>
            </a:endParaRPr>
          </a:p>
        </p:txBody>
      </p:sp>
      <p:sp>
        <p:nvSpPr>
          <p:cNvPr id="131" name="Text Box 129"/>
          <p:cNvSpPr txBox="1">
            <a:spLocks noChangeArrowheads="1"/>
          </p:cNvSpPr>
          <p:nvPr/>
        </p:nvSpPr>
        <p:spPr bwMode="auto">
          <a:xfrm>
            <a:off x="3277146" y="4922986"/>
            <a:ext cx="1238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>
                <a:latin typeface="Times New Roman" pitchFamily="18" charset="0"/>
              </a:rPr>
              <a:t>3</a:t>
            </a:r>
            <a:endParaRPr lang="en-US" altLang="zh-TW" sz="1400" baseline="-25000">
              <a:latin typeface="Times New Roman" pitchFamily="18" charset="0"/>
            </a:endParaRPr>
          </a:p>
        </p:txBody>
      </p:sp>
      <p:cxnSp>
        <p:nvCxnSpPr>
          <p:cNvPr id="132" name="AutoShape 130"/>
          <p:cNvCxnSpPr>
            <a:cxnSpLocks noChangeShapeType="1"/>
            <a:stCxn id="119" idx="0"/>
            <a:endCxn id="49" idx="0"/>
          </p:cNvCxnSpPr>
          <p:nvPr/>
        </p:nvCxnSpPr>
        <p:spPr bwMode="auto">
          <a:xfrm>
            <a:off x="3734346" y="5232549"/>
            <a:ext cx="31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31"/>
          <p:cNvCxnSpPr>
            <a:cxnSpLocks noChangeShapeType="1"/>
            <a:stCxn id="115" idx="5"/>
            <a:endCxn id="138" idx="0"/>
          </p:cNvCxnSpPr>
          <p:nvPr/>
        </p:nvCxnSpPr>
        <p:spPr bwMode="auto">
          <a:xfrm>
            <a:off x="3883571" y="4835674"/>
            <a:ext cx="646113" cy="220662"/>
          </a:xfrm>
          <a:prstGeom prst="bentConnector3">
            <a:avLst>
              <a:gd name="adj1" fmla="val 49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Text Box 132"/>
          <p:cNvSpPr txBox="1">
            <a:spLocks noChangeArrowheads="1"/>
          </p:cNvSpPr>
          <p:nvPr/>
        </p:nvSpPr>
        <p:spPr bwMode="auto">
          <a:xfrm>
            <a:off x="4189959" y="4507061"/>
            <a:ext cx="185431" cy="23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lang="en-US" altLang="zh-TW" sz="1400" i="1" dirty="0" smtClean="0">
                <a:latin typeface="Times New Roman" pitchFamily="18" charset="0"/>
              </a:rPr>
              <a:t>b</a:t>
            </a:r>
            <a:r>
              <a:rPr lang="en-US" altLang="zh-TW" sz="1400" baseline="-25000" dirty="0" smtClean="0">
                <a:latin typeface="Times New Roman" pitchFamily="18" charset="0"/>
              </a:rPr>
              <a:t>2</a:t>
            </a:r>
            <a:endParaRPr lang="en-US" altLang="zh-TW" sz="1400" baseline="-25000" dirty="0">
              <a:latin typeface="Times New Roman" pitchFamily="18" charset="0"/>
            </a:endParaRPr>
          </a:p>
        </p:txBody>
      </p:sp>
      <p:cxnSp>
        <p:nvCxnSpPr>
          <p:cNvPr id="135" name="AutoShape 133"/>
          <p:cNvCxnSpPr>
            <a:cxnSpLocks noChangeShapeType="1"/>
            <a:stCxn id="134" idx="3"/>
            <a:endCxn id="139" idx="0"/>
          </p:cNvCxnSpPr>
          <p:nvPr/>
        </p:nvCxnSpPr>
        <p:spPr bwMode="auto">
          <a:xfrm>
            <a:off x="4375390" y="4625689"/>
            <a:ext cx="153500" cy="9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6" name="Group 134"/>
          <p:cNvGrpSpPr>
            <a:grpSpLocks/>
          </p:cNvGrpSpPr>
          <p:nvPr/>
        </p:nvGrpSpPr>
        <p:grpSpPr bwMode="auto">
          <a:xfrm>
            <a:off x="4528096" y="4445149"/>
            <a:ext cx="265113" cy="792162"/>
            <a:chOff x="3016" y="1525"/>
            <a:chExt cx="167" cy="499"/>
          </a:xfrm>
        </p:grpSpPr>
        <p:sp>
          <p:nvSpPr>
            <p:cNvPr id="137" name="Freeform 135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8" name="AutoShape 136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9" name="AutoShape 137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0" name="Text Box 138"/>
            <p:cNvSpPr txBox="1">
              <a:spLocks noChangeArrowheads="1"/>
            </p:cNvSpPr>
            <p:nvPr/>
          </p:nvSpPr>
          <p:spPr bwMode="auto">
            <a:xfrm>
              <a:off x="3082" y="1671"/>
              <a:ext cx="1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TW" altLang="en-US" sz="1800" dirty="0">
                  <a:sym typeface="Symbol" pitchFamily="18" charset="2"/>
                </a:rPr>
                <a:t></a:t>
              </a:r>
            </a:p>
          </p:txBody>
        </p:sp>
      </p:grpSp>
      <p:grpSp>
        <p:nvGrpSpPr>
          <p:cNvPr id="141" name="Group 139"/>
          <p:cNvGrpSpPr>
            <a:grpSpLocks/>
          </p:cNvGrpSpPr>
          <p:nvPr/>
        </p:nvGrpSpPr>
        <p:grpSpPr bwMode="auto">
          <a:xfrm>
            <a:off x="6156176" y="5010299"/>
            <a:ext cx="265113" cy="792162"/>
            <a:chOff x="3016" y="1525"/>
            <a:chExt cx="167" cy="499"/>
          </a:xfrm>
        </p:grpSpPr>
        <p:sp>
          <p:nvSpPr>
            <p:cNvPr id="142" name="Freeform 140"/>
            <p:cNvSpPr>
              <a:spLocks/>
            </p:cNvSpPr>
            <p:nvPr/>
          </p:nvSpPr>
          <p:spPr bwMode="auto">
            <a:xfrm rot="-5400000">
              <a:off x="2850" y="1692"/>
              <a:ext cx="499" cy="166"/>
            </a:xfrm>
            <a:custGeom>
              <a:avLst/>
              <a:gdLst>
                <a:gd name="T0" fmla="*/ 0 w 680"/>
                <a:gd name="T1" fmla="*/ 0 h 226"/>
                <a:gd name="T2" fmla="*/ 170 w 680"/>
                <a:gd name="T3" fmla="*/ 226 h 226"/>
                <a:gd name="T4" fmla="*/ 338 w 680"/>
                <a:gd name="T5" fmla="*/ 226 h 226"/>
                <a:gd name="T6" fmla="*/ 509 w 680"/>
                <a:gd name="T7" fmla="*/ 226 h 226"/>
                <a:gd name="T8" fmla="*/ 680 w 680"/>
                <a:gd name="T9" fmla="*/ 0 h 226"/>
                <a:gd name="T10" fmla="*/ 536 w 680"/>
                <a:gd name="T11" fmla="*/ 0 h 226"/>
                <a:gd name="T12" fmla="*/ 408 w 680"/>
                <a:gd name="T13" fmla="*/ 0 h 226"/>
                <a:gd name="T14" fmla="*/ 341 w 680"/>
                <a:gd name="T15" fmla="*/ 66 h 226"/>
                <a:gd name="T16" fmla="*/ 272 w 680"/>
                <a:gd name="T17" fmla="*/ 0 h 226"/>
                <a:gd name="T18" fmla="*/ 140 w 680"/>
                <a:gd name="T19" fmla="*/ 0 h 226"/>
                <a:gd name="T20" fmla="*/ 0 w 68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0" h="226">
                  <a:moveTo>
                    <a:pt x="0" y="0"/>
                  </a:moveTo>
                  <a:lnTo>
                    <a:pt x="170" y="226"/>
                  </a:lnTo>
                  <a:lnTo>
                    <a:pt x="338" y="226"/>
                  </a:lnTo>
                  <a:lnTo>
                    <a:pt x="509" y="226"/>
                  </a:lnTo>
                  <a:lnTo>
                    <a:pt x="680" y="0"/>
                  </a:lnTo>
                  <a:lnTo>
                    <a:pt x="536" y="0"/>
                  </a:lnTo>
                  <a:lnTo>
                    <a:pt x="408" y="0"/>
                  </a:lnTo>
                  <a:lnTo>
                    <a:pt x="341" y="66"/>
                  </a:lnTo>
                  <a:lnTo>
                    <a:pt x="272" y="0"/>
                  </a:ln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" name="AutoShape 141"/>
            <p:cNvSpPr>
              <a:spLocks noChangeArrowheads="1"/>
            </p:cNvSpPr>
            <p:nvPr/>
          </p:nvSpPr>
          <p:spPr bwMode="auto">
            <a:xfrm rot="-5400000">
              <a:off x="3013" y="1893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" name="AutoShape 142"/>
            <p:cNvSpPr>
              <a:spLocks noChangeArrowheads="1"/>
            </p:cNvSpPr>
            <p:nvPr/>
          </p:nvSpPr>
          <p:spPr bwMode="auto">
            <a:xfrm rot="-5400000">
              <a:off x="3014" y="1628"/>
              <a:ext cx="39" cy="34"/>
            </a:xfrm>
            <a:prstGeom prst="triangle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" name="Text Box 143"/>
            <p:cNvSpPr txBox="1">
              <a:spLocks noChangeArrowheads="1"/>
            </p:cNvSpPr>
            <p:nvPr/>
          </p:nvSpPr>
          <p:spPr bwMode="auto">
            <a:xfrm>
              <a:off x="3082" y="1673"/>
              <a:ext cx="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800">
                  <a:sym typeface="Symbol" pitchFamily="18" charset="2"/>
                </a:rPr>
                <a:t>+</a:t>
              </a:r>
            </a:p>
          </p:txBody>
        </p:sp>
      </p:grpSp>
      <p:cxnSp>
        <p:nvCxnSpPr>
          <p:cNvPr id="146" name="AutoShape 144"/>
          <p:cNvCxnSpPr>
            <a:cxnSpLocks noChangeShapeType="1"/>
            <a:stCxn id="196" idx="3"/>
            <a:endCxn id="86" idx="0"/>
          </p:cNvCxnSpPr>
          <p:nvPr/>
        </p:nvCxnSpPr>
        <p:spPr bwMode="auto">
          <a:xfrm>
            <a:off x="5507410" y="2499616"/>
            <a:ext cx="649560" cy="3977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5"/>
          <p:cNvCxnSpPr>
            <a:cxnSpLocks noChangeShapeType="1"/>
            <a:stCxn id="89" idx="2"/>
          </p:cNvCxnSpPr>
          <p:nvPr/>
        </p:nvCxnSpPr>
        <p:spPr bwMode="auto">
          <a:xfrm>
            <a:off x="6992789" y="4219724"/>
            <a:ext cx="242887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AutoShape 150"/>
          <p:cNvSpPr>
            <a:spLocks/>
          </p:cNvSpPr>
          <p:nvPr/>
        </p:nvSpPr>
        <p:spPr bwMode="auto">
          <a:xfrm>
            <a:off x="7380312" y="4575943"/>
            <a:ext cx="1247601" cy="653257"/>
          </a:xfrm>
          <a:prstGeom prst="accentCallout1">
            <a:avLst>
              <a:gd name="adj1" fmla="val 26472"/>
              <a:gd name="adj2" fmla="val -7079"/>
              <a:gd name="adj3" fmla="val -45222"/>
              <a:gd name="adj4" fmla="val -24338"/>
            </a:avLst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 anchor="ctr" anchorCtr="1"/>
          <a:lstStyle/>
          <a:p>
            <a:pPr>
              <a:lnSpc>
                <a:spcPct val="80000"/>
              </a:lnSpc>
            </a:pPr>
            <a:r>
              <a:rPr lang="en-US" altLang="zh-TW" sz="1400" dirty="0"/>
              <a:t>one output per clock </a:t>
            </a:r>
            <a:r>
              <a:rPr lang="en-US" altLang="zh-TW" sz="1400" dirty="0" smtClean="0"/>
              <a:t>cycle after</a:t>
            </a:r>
            <a:br>
              <a:rPr lang="en-US" altLang="zh-TW" sz="1400" dirty="0" smtClean="0"/>
            </a:br>
            <a:r>
              <a:rPr lang="en-US" altLang="zh-TW" sz="1400" dirty="0" smtClean="0"/>
              <a:t>initial delay</a:t>
            </a:r>
            <a:endParaRPr lang="en-US" altLang="zh-TW" sz="1400" dirty="0"/>
          </a:p>
        </p:txBody>
      </p:sp>
      <p:cxnSp>
        <p:nvCxnSpPr>
          <p:cNvPr id="153" name="AutoShape 151"/>
          <p:cNvCxnSpPr>
            <a:cxnSpLocks noChangeShapeType="1"/>
            <a:stCxn id="84" idx="2"/>
            <a:endCxn id="91" idx="0"/>
          </p:cNvCxnSpPr>
          <p:nvPr/>
        </p:nvCxnSpPr>
        <p:spPr bwMode="auto">
          <a:xfrm>
            <a:off x="6432401" y="3105299"/>
            <a:ext cx="287338" cy="906462"/>
          </a:xfrm>
          <a:prstGeom prst="bentConnector3">
            <a:avLst>
              <a:gd name="adj1" fmla="val 4751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AutoShape 152"/>
          <p:cNvCxnSpPr>
            <a:cxnSpLocks noChangeShapeType="1"/>
            <a:stCxn id="142" idx="2"/>
            <a:endCxn id="90" idx="0"/>
          </p:cNvCxnSpPr>
          <p:nvPr/>
        </p:nvCxnSpPr>
        <p:spPr bwMode="auto">
          <a:xfrm flipV="1">
            <a:off x="6432401" y="4432449"/>
            <a:ext cx="285750" cy="976312"/>
          </a:xfrm>
          <a:prstGeom prst="bentConnector3">
            <a:avLst>
              <a:gd name="adj1" fmla="val 4777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AutoShape 169"/>
          <p:cNvCxnSpPr>
            <a:cxnSpLocks noChangeShapeType="1"/>
            <a:stCxn id="204" idx="3"/>
            <a:endCxn id="144" idx="0"/>
          </p:cNvCxnSpPr>
          <p:nvPr/>
        </p:nvCxnSpPr>
        <p:spPr bwMode="auto">
          <a:xfrm>
            <a:off x="5507410" y="4843066"/>
            <a:ext cx="649560" cy="3577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AutoShape 170"/>
          <p:cNvCxnSpPr>
            <a:cxnSpLocks noChangeShapeType="1"/>
            <a:stCxn id="208" idx="3"/>
            <a:endCxn id="143" idx="0"/>
          </p:cNvCxnSpPr>
          <p:nvPr/>
        </p:nvCxnSpPr>
        <p:spPr bwMode="auto">
          <a:xfrm flipV="1">
            <a:off x="5507410" y="5621487"/>
            <a:ext cx="647973" cy="37261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線接點 177"/>
          <p:cNvCxnSpPr/>
          <p:nvPr/>
        </p:nvCxnSpPr>
        <p:spPr>
          <a:xfrm flipH="1">
            <a:off x="3663703" y="1700114"/>
            <a:ext cx="141287" cy="147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3757861" y="1628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grpSp>
        <p:nvGrpSpPr>
          <p:cNvPr id="195" name="Group 153"/>
          <p:cNvGrpSpPr>
            <a:grpSpLocks/>
          </p:cNvGrpSpPr>
          <p:nvPr/>
        </p:nvGrpSpPr>
        <p:grpSpPr bwMode="auto">
          <a:xfrm>
            <a:off x="5220072" y="2247997"/>
            <a:ext cx="287338" cy="503238"/>
            <a:chOff x="1519" y="2886"/>
            <a:chExt cx="227" cy="453"/>
          </a:xfrm>
        </p:grpSpPr>
        <p:sp>
          <p:nvSpPr>
            <p:cNvPr id="196" name="Rectangle 154"/>
            <p:cNvSpPr>
              <a:spLocks noChangeArrowheads="1"/>
            </p:cNvSpPr>
            <p:nvPr/>
          </p:nvSpPr>
          <p:spPr bwMode="auto">
            <a:xfrm>
              <a:off x="1519" y="2886"/>
              <a:ext cx="227" cy="45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 i="1">
                  <a:latin typeface="Times New Roman" pitchFamily="18" charset="0"/>
                </a:rPr>
                <a:t>m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7" name="AutoShape 155"/>
            <p:cNvSpPr>
              <a:spLocks noChangeArrowheads="1"/>
            </p:cNvSpPr>
            <p:nvPr/>
          </p:nvSpPr>
          <p:spPr bwMode="auto">
            <a:xfrm rot="-5400000">
              <a:off x="1515" y="2973"/>
              <a:ext cx="53" cy="46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" name="AutoShape 156"/>
            <p:cNvSpPr>
              <a:spLocks noChangeArrowheads="1"/>
            </p:cNvSpPr>
            <p:nvPr/>
          </p:nvSpPr>
          <p:spPr bwMode="auto">
            <a:xfrm rot="5400000">
              <a:off x="1515" y="3223"/>
              <a:ext cx="75" cy="6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9" name="Group 157"/>
          <p:cNvGrpSpPr>
            <a:grpSpLocks/>
          </p:cNvGrpSpPr>
          <p:nvPr/>
        </p:nvGrpSpPr>
        <p:grpSpPr bwMode="auto">
          <a:xfrm>
            <a:off x="5220072" y="3429397"/>
            <a:ext cx="287338" cy="503238"/>
            <a:chOff x="1519" y="2886"/>
            <a:chExt cx="227" cy="453"/>
          </a:xfrm>
        </p:grpSpPr>
        <p:sp>
          <p:nvSpPr>
            <p:cNvPr id="200" name="Rectangle 158"/>
            <p:cNvSpPr>
              <a:spLocks noChangeArrowheads="1"/>
            </p:cNvSpPr>
            <p:nvPr/>
          </p:nvSpPr>
          <p:spPr bwMode="auto">
            <a:xfrm>
              <a:off x="1519" y="2886"/>
              <a:ext cx="227" cy="45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 i="1">
                  <a:latin typeface="Times New Roman" pitchFamily="18" charset="0"/>
                </a:rPr>
                <a:t>m</a:t>
              </a:r>
              <a:r>
                <a:rPr lang="en-US" altLang="zh-TW" sz="1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1" name="AutoShape 159"/>
            <p:cNvSpPr>
              <a:spLocks noChangeArrowheads="1"/>
            </p:cNvSpPr>
            <p:nvPr/>
          </p:nvSpPr>
          <p:spPr bwMode="auto">
            <a:xfrm rot="-5400000">
              <a:off x="1515" y="2973"/>
              <a:ext cx="53" cy="46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2" name="AutoShape 160"/>
            <p:cNvSpPr>
              <a:spLocks noChangeArrowheads="1"/>
            </p:cNvSpPr>
            <p:nvPr/>
          </p:nvSpPr>
          <p:spPr bwMode="auto">
            <a:xfrm rot="5400000">
              <a:off x="1515" y="3223"/>
              <a:ext cx="75" cy="6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3" name="Group 161"/>
          <p:cNvGrpSpPr>
            <a:grpSpLocks/>
          </p:cNvGrpSpPr>
          <p:nvPr/>
        </p:nvGrpSpPr>
        <p:grpSpPr bwMode="auto">
          <a:xfrm>
            <a:off x="5220072" y="4591447"/>
            <a:ext cx="287338" cy="503238"/>
            <a:chOff x="1519" y="2886"/>
            <a:chExt cx="227" cy="453"/>
          </a:xfrm>
        </p:grpSpPr>
        <p:sp>
          <p:nvSpPr>
            <p:cNvPr id="204" name="Rectangle 162"/>
            <p:cNvSpPr>
              <a:spLocks noChangeArrowheads="1"/>
            </p:cNvSpPr>
            <p:nvPr/>
          </p:nvSpPr>
          <p:spPr bwMode="auto">
            <a:xfrm>
              <a:off x="1519" y="2886"/>
              <a:ext cx="227" cy="45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 i="1">
                  <a:latin typeface="Times New Roman" pitchFamily="18" charset="0"/>
                </a:rPr>
                <a:t>m</a:t>
              </a:r>
              <a:r>
                <a:rPr lang="en-US" altLang="zh-TW" sz="1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5" name="AutoShape 163"/>
            <p:cNvSpPr>
              <a:spLocks noChangeArrowheads="1"/>
            </p:cNvSpPr>
            <p:nvPr/>
          </p:nvSpPr>
          <p:spPr bwMode="auto">
            <a:xfrm rot="-5400000">
              <a:off x="1515" y="2973"/>
              <a:ext cx="53" cy="46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" name="AutoShape 164"/>
            <p:cNvSpPr>
              <a:spLocks noChangeArrowheads="1"/>
            </p:cNvSpPr>
            <p:nvPr/>
          </p:nvSpPr>
          <p:spPr bwMode="auto">
            <a:xfrm rot="5400000">
              <a:off x="1515" y="3223"/>
              <a:ext cx="75" cy="6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7" name="Group 165"/>
          <p:cNvGrpSpPr>
            <a:grpSpLocks/>
          </p:cNvGrpSpPr>
          <p:nvPr/>
        </p:nvGrpSpPr>
        <p:grpSpPr bwMode="auto">
          <a:xfrm>
            <a:off x="5220072" y="5742485"/>
            <a:ext cx="287338" cy="503237"/>
            <a:chOff x="1519" y="2886"/>
            <a:chExt cx="227" cy="453"/>
          </a:xfrm>
        </p:grpSpPr>
        <p:sp>
          <p:nvSpPr>
            <p:cNvPr id="208" name="Rectangle 166"/>
            <p:cNvSpPr>
              <a:spLocks noChangeArrowheads="1"/>
            </p:cNvSpPr>
            <p:nvPr/>
          </p:nvSpPr>
          <p:spPr bwMode="auto">
            <a:xfrm>
              <a:off x="1519" y="2886"/>
              <a:ext cx="227" cy="45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400" i="1">
                  <a:latin typeface="Times New Roman" pitchFamily="18" charset="0"/>
                </a:rPr>
                <a:t>m</a:t>
              </a:r>
              <a:r>
                <a:rPr lang="en-US" altLang="zh-TW" sz="14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9" name="AutoShape 167"/>
            <p:cNvSpPr>
              <a:spLocks noChangeArrowheads="1"/>
            </p:cNvSpPr>
            <p:nvPr/>
          </p:nvSpPr>
          <p:spPr bwMode="auto">
            <a:xfrm rot="-5400000">
              <a:off x="1515" y="2973"/>
              <a:ext cx="53" cy="46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0" name="AutoShape 168"/>
            <p:cNvSpPr>
              <a:spLocks noChangeArrowheads="1"/>
            </p:cNvSpPr>
            <p:nvPr/>
          </p:nvSpPr>
          <p:spPr bwMode="auto">
            <a:xfrm rot="5400000">
              <a:off x="1515" y="3223"/>
              <a:ext cx="75" cy="6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213" name="直線接點 212"/>
          <p:cNvCxnSpPr>
            <a:stCxn id="63" idx="3"/>
            <a:endCxn id="196" idx="1"/>
          </p:cNvCxnSpPr>
          <p:nvPr/>
        </p:nvCxnSpPr>
        <p:spPr>
          <a:xfrm>
            <a:off x="4804321" y="2498080"/>
            <a:ext cx="415751" cy="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68" idx="2"/>
            <a:endCxn id="200" idx="1"/>
          </p:cNvCxnSpPr>
          <p:nvPr/>
        </p:nvCxnSpPr>
        <p:spPr>
          <a:xfrm flipV="1">
            <a:off x="4798766" y="3681016"/>
            <a:ext cx="421306" cy="1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137" idx="2"/>
            <a:endCxn id="204" idx="1"/>
          </p:cNvCxnSpPr>
          <p:nvPr/>
        </p:nvCxnSpPr>
        <p:spPr>
          <a:xfrm flipV="1">
            <a:off x="4792416" y="4843066"/>
            <a:ext cx="427656" cy="1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76" idx="2"/>
            <a:endCxn id="208" idx="1"/>
          </p:cNvCxnSpPr>
          <p:nvPr/>
        </p:nvCxnSpPr>
        <p:spPr>
          <a:xfrm>
            <a:off x="4792415" y="5988941"/>
            <a:ext cx="427657" cy="5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橢圓 228"/>
          <p:cNvSpPr/>
          <p:nvPr/>
        </p:nvSpPr>
        <p:spPr>
          <a:xfrm>
            <a:off x="5076056" y="1700808"/>
            <a:ext cx="576064" cy="4902061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30" name="文字方塊 229"/>
          <p:cNvSpPr txBox="1"/>
          <p:nvPr/>
        </p:nvSpPr>
        <p:spPr>
          <a:xfrm>
            <a:off x="5796136" y="1556792"/>
            <a:ext cx="2996974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TW" sz="1600" dirty="0" smtClean="0">
                <a:solidFill>
                  <a:srgbClr val="FF0000"/>
                </a:solidFill>
              </a:rPr>
              <a:t>You may not need these registers.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2" name="直線單箭頭接點 231"/>
          <p:cNvCxnSpPr>
            <a:stCxn id="229" idx="7"/>
          </p:cNvCxnSpPr>
          <p:nvPr/>
        </p:nvCxnSpPr>
        <p:spPr>
          <a:xfrm flipV="1">
            <a:off x="5567757" y="1854309"/>
            <a:ext cx="1008313" cy="56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五邊形 232"/>
          <p:cNvSpPr/>
          <p:nvPr/>
        </p:nvSpPr>
        <p:spPr>
          <a:xfrm>
            <a:off x="1294929" y="1429326"/>
            <a:ext cx="1116831" cy="27148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Row select</a:t>
            </a:r>
            <a:endParaRPr lang="zh-TW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a FSM to Re-use the </a:t>
            </a:r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design a FSM to control the row select signal so that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>
                <a:sym typeface="Wingdings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can finish computation in 4+1 clock cycles</a:t>
            </a:r>
          </a:p>
          <a:p>
            <a:r>
              <a:rPr lang="en-US" altLang="zh-TW" dirty="0" smtClean="0"/>
              <a:t>For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/>
              <a:t> 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>
                <a:sym typeface="Wingdings"/>
              </a:rPr>
              <a:t>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/>
              <a:t>, you can duplicate the matrix-vector multiplication module four times, so, supposedly, 4</a:t>
            </a:r>
            <a:r>
              <a:rPr lang="en-US" altLang="zh-TW" dirty="0" smtClean="0">
                <a:sym typeface="Symbol"/>
              </a:rPr>
              <a:t></a:t>
            </a:r>
            <a:r>
              <a:rPr lang="en-US" altLang="zh-TW" dirty="0" smtClean="0"/>
              <a:t>4 matrix multiplication can be computed in five clock cycles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Input-Output of the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 binary data file of the two matrices will be send from the </a:t>
            </a:r>
            <a:r>
              <a:rPr lang="en-US" altLang="zh-TW" dirty="0" err="1" smtClean="0"/>
              <a:t>TeraTerm</a:t>
            </a:r>
            <a:r>
              <a:rPr lang="en-US" altLang="zh-TW" dirty="0" smtClean="0"/>
              <a:t> window to the FPGA via the UART port</a:t>
            </a:r>
          </a:p>
          <a:p>
            <a:pPr lvl="1"/>
            <a:r>
              <a:rPr lang="en-US" altLang="zh-TW" dirty="0" smtClean="0"/>
              <a:t>The binary data file is of 32 bytes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You must design a module to convert the resulting matrix into ASCII</a:t>
            </a:r>
            <a:r>
              <a:rPr lang="zh-TW" altLang="en-US" dirty="0"/>
              <a:t> </a:t>
            </a:r>
            <a:r>
              <a:rPr lang="en-US" altLang="zh-TW" dirty="0" smtClean="0"/>
              <a:t>text and print it to the </a:t>
            </a:r>
            <a:r>
              <a:rPr lang="en-US" altLang="zh-TW" dirty="0" err="1" smtClean="0"/>
              <a:t>TeraTerm</a:t>
            </a:r>
            <a:r>
              <a:rPr lang="en-US" altLang="zh-TW" dirty="0" smtClean="0"/>
              <a:t> window</a:t>
            </a:r>
          </a:p>
          <a:p>
            <a:pPr lvl="1"/>
            <a:r>
              <a:rPr lang="en-US" altLang="zh-TW" dirty="0" smtClean="0"/>
              <a:t>Each number </a:t>
            </a:r>
            <a:r>
              <a:rPr lang="en-US" altLang="zh-TW" dirty="0" smtClean="0"/>
              <a:t>(18-bit) of </a:t>
            </a:r>
            <a:r>
              <a:rPr lang="en-US" altLang="zh-TW" dirty="0" smtClean="0"/>
              <a:t>the matrix </a:t>
            </a:r>
            <a:r>
              <a:rPr lang="en-US" altLang="zh-TW" dirty="0" smtClean="0"/>
              <a:t>is</a:t>
            </a:r>
            <a:r>
              <a:rPr lang="en-US" altLang="zh-TW" dirty="0" smtClean="0"/>
              <a:t> displayed</a:t>
            </a:r>
            <a:r>
              <a:rPr lang="en-US" altLang="zh-TW" dirty="0" smtClean="0"/>
              <a:t> with 5 </a:t>
            </a:r>
            <a:r>
              <a:rPr lang="en-US" altLang="zh-TW" dirty="0" smtClean="0"/>
              <a:t>hex digits, for example, 7C4 should be printed as 007C4</a:t>
            </a:r>
          </a:p>
          <a:p>
            <a:pPr lvl="1"/>
            <a:r>
              <a:rPr lang="en-US" altLang="zh-TW" dirty="0" smtClean="0"/>
              <a:t>There must be a space character between two numbers</a:t>
            </a:r>
          </a:p>
          <a:p>
            <a:pPr lvl="1"/>
            <a:r>
              <a:rPr lang="en-US" altLang="zh-TW" dirty="0" smtClean="0"/>
              <a:t>Print a CR/LF pattern (i.e., 0D 0A) after each row of numbers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2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288</Words>
  <Application>Microsoft Office PowerPoint</Application>
  <PresentationFormat>如螢幕大小 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Lab 6: Matrix Multiplication Circuit Design</vt:lpstr>
      <vt:lpstr>Lab 6: Matrix Multiplication</vt:lpstr>
      <vt:lpstr>Design Constraint of Lab6</vt:lpstr>
      <vt:lpstr>Suggested Datapath of A44  b41</vt:lpstr>
      <vt:lpstr>Design a FSM to Re-use the Datapath</vt:lpstr>
      <vt:lpstr>Input-Output of the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Chun-Jen Tsai</cp:lastModifiedBy>
  <cp:revision>289</cp:revision>
  <cp:lastPrinted>2013-03-01T06:35:22Z</cp:lastPrinted>
  <dcterms:created xsi:type="dcterms:W3CDTF">2013-02-18T04:14:25Z</dcterms:created>
  <dcterms:modified xsi:type="dcterms:W3CDTF">2015-10-30T04:27:44Z</dcterms:modified>
</cp:coreProperties>
</file>