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74" r:id="rId6"/>
    <p:sldId id="260" r:id="rId7"/>
    <p:sldId id="267" r:id="rId8"/>
    <p:sldId id="266" r:id="rId9"/>
    <p:sldId id="268" r:id="rId10"/>
    <p:sldId id="261" r:id="rId11"/>
    <p:sldId id="269" r:id="rId12"/>
    <p:sldId id="262" r:id="rId13"/>
    <p:sldId id="270" r:id="rId14"/>
    <p:sldId id="271" r:id="rId15"/>
    <p:sldId id="272" r:id="rId16"/>
    <p:sldId id="263" r:id="rId17"/>
    <p:sldId id="273" r:id="rId18"/>
    <p:sldId id="264" r:id="rId19"/>
    <p:sldId id="265" r:id="rId20"/>
  </p:sldIdLst>
  <p:sldSz cx="13004800" cy="9753600"/>
  <p:notesSz cx="6858000" cy="929322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2" autoAdjust="0"/>
    <p:restoredTop sz="86441" autoAdjust="0"/>
  </p:normalViewPr>
  <p:slideViewPr>
    <p:cSldViewPr snapToGrid="0">
      <p:cViewPr varScale="1">
        <p:scale>
          <a:sx n="68" d="100"/>
          <a:sy n="68" d="100"/>
        </p:scale>
        <p:origin x="48" y="60"/>
      </p:cViewPr>
      <p:guideLst/>
    </p:cSldViewPr>
  </p:slideViewPr>
  <p:outlineViewPr>
    <p:cViewPr>
      <p:scale>
        <a:sx n="33" d="100"/>
        <a:sy n="33" d="100"/>
      </p:scale>
      <p:origin x="0" y="-56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29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C2052B-8AEE-4FB5-93D1-3CCF8690A2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D179D-8DDC-4D83-A2BD-E212947637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B87CC-17EE-40C5-8334-16F285A5F38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1E14F-DC86-4979-BE0A-D54C62D83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808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2D893-208A-4B40-9668-372E02E59D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808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DA5C-BC17-4848-83EB-A422222A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2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06488" y="696913"/>
            <a:ext cx="4645025" cy="34845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414282"/>
            <a:ext cx="5029200" cy="4181951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9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8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0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1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44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8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3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8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9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0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0737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6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 hasCustomPrompt="1"/>
          </p:nvPr>
        </p:nvSpPr>
        <p:spPr>
          <a:xfrm>
            <a:off x="952500" y="1490597"/>
            <a:ext cx="11099800" cy="738670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4000"/>
            </a:lvl1pPr>
            <a:lvl2pPr marL="889000" indent="-444500">
              <a:spcBef>
                <a:spcPts val="1200"/>
              </a:spcBef>
              <a:buFont typeface="Wingdings" panose="05000000000000000000" pitchFamily="2" charset="2"/>
              <a:buChar char="§"/>
              <a:defRPr sz="2800"/>
            </a:lvl2pPr>
            <a:lvl3pPr>
              <a:defRPr sz="2800"/>
            </a:lvl3pPr>
            <a:lvl4pPr marL="1333500" indent="0">
              <a:buNone/>
              <a:defRPr/>
            </a:lvl4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60" r:id="rId4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tamon@sandia.gov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tjloffr@sandia.gov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eating Human Readable Path Constraints from Symbolic Execution"/>
          <p:cNvSpPr>
            <a:spLocks noGrp="1"/>
          </p:cNvSpPr>
          <p:nvPr>
            <p:ph type="ctrTitle"/>
          </p:nvPr>
        </p:nvSpPr>
        <p:spPr>
          <a:xfrm>
            <a:off x="128016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1" indent="189737" defTabSz="484886">
              <a:defRPr sz="6640"/>
            </a:pPr>
            <a:r>
              <a:rPr dirty="0"/>
              <a:t>Creating Human Readable Path Constraints from Symbolic Execution</a:t>
            </a:r>
          </a:p>
        </p:txBody>
      </p:sp>
      <p:sp>
        <p:nvSpPr>
          <p:cNvPr id="120" name="Tod Amon (ttamon@sandia.gov)…"/>
          <p:cNvSpPr>
            <a:spLocks noGrp="1"/>
          </p:cNvSpPr>
          <p:nvPr>
            <p:ph type="subTitle" sz="quarter" idx="1"/>
          </p:nvPr>
        </p:nvSpPr>
        <p:spPr>
          <a:xfrm>
            <a:off x="1298229" y="5302054"/>
            <a:ext cx="10464800" cy="2813246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14781">
              <a:defRPr sz="2272"/>
            </a:pPr>
            <a:r>
              <a:rPr sz="2800" dirty="0"/>
              <a:t>Tod Amon (</a:t>
            </a:r>
            <a:r>
              <a:rPr sz="2800" u="sng" dirty="0">
                <a:hlinkClick r:id="rId3"/>
              </a:rPr>
              <a:t>ttamon@sandia.gov</a:t>
            </a:r>
            <a:r>
              <a:rPr sz="2800" dirty="0"/>
              <a:t>)</a:t>
            </a:r>
            <a:endParaRPr lang="en-US" sz="2800" dirty="0"/>
          </a:p>
          <a:p>
            <a:pPr defTabSz="414781">
              <a:defRPr sz="2272"/>
            </a:pPr>
            <a:r>
              <a:rPr lang="en-US" sz="2800" dirty="0"/>
              <a:t>Tim Loffredo (</a:t>
            </a:r>
            <a:r>
              <a:rPr lang="en-US" sz="2800" dirty="0">
                <a:hlinkClick r:id="rId4"/>
              </a:rPr>
              <a:t>tjloffr@sandia.gov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Sandia National Laboratories</a:t>
            </a:r>
          </a:p>
          <a:p>
            <a:pPr defTabSz="414781">
              <a:defRPr sz="2272"/>
            </a:pPr>
            <a:r>
              <a:rPr sz="2800" dirty="0"/>
              <a:t>2/</a:t>
            </a:r>
            <a:r>
              <a:rPr lang="en-US" sz="2800" dirty="0"/>
              <a:t>23</a:t>
            </a:r>
            <a:r>
              <a:rPr sz="2800" dirty="0"/>
              <a:t>/2020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14DD9-B41A-4072-85C3-448BFB9F2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D5BE5-97B5-40A3-991A-10956FB74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87" y="8477054"/>
            <a:ext cx="2097028" cy="807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F641B-A17D-4089-9D78-5383EFA98E7B}"/>
              </a:ext>
            </a:extLst>
          </p:cNvPr>
          <p:cNvSpPr txBox="1"/>
          <p:nvPr/>
        </p:nvSpPr>
        <p:spPr>
          <a:xfrm>
            <a:off x="337251" y="8047712"/>
            <a:ext cx="948871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i="1" dirty="0"/>
              <a:t>Sandia National Laboratories is a </a:t>
            </a:r>
            <a:r>
              <a:rPr lang="en-US" sz="1800" i="1" dirty="0" err="1"/>
              <a:t>multimission</a:t>
            </a:r>
            <a:r>
              <a:rPr lang="en-US" sz="1800" i="1" dirty="0"/>
              <a:t> laboratory managed and operated by National Technology &amp; Engineering Solutions of Sandia, LLC, a wholly owned subsidiary of Honeywell International Inc., for the U.S. Department of Energy’s National Nuclear Security Administration under contract DE-NA0003525.  SAND # 2020-2220 C  Unlimited Unrestricted Release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B5106-2DFE-455D-A37D-CA1FAC41F2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401" y="6939110"/>
            <a:ext cx="2336800" cy="58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ADC6BD-FFA9-4D04-8AA9-A63D963B0E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87" y="7753664"/>
            <a:ext cx="2020943" cy="588095"/>
          </a:xfrm>
          <a:prstGeom prst="rect">
            <a:avLst/>
          </a:prstGeom>
        </p:spPr>
      </p:pic>
    </p:spTree>
  </p:cSld>
  <p:clrMapOvr>
    <a:masterClrMapping/>
  </p:clrMapOvr>
  <p:transition spd="med" advTm="2773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ethodolog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Better Result</a:t>
            </a:r>
            <a:endParaRPr dirty="0"/>
          </a:p>
        </p:txBody>
      </p:sp>
      <p:sp>
        <p:nvSpPr>
          <p:cNvPr id="135" name="Explain how the transformation work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Using type information and tools that transform patterns in bit-vector-domain to integer-domain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r>
              <a:rPr lang="en-US" dirty="0"/>
              <a:t>Then use </a:t>
            </a:r>
            <a:r>
              <a:rPr lang="en-US" dirty="0" err="1"/>
              <a:t>ctx</a:t>
            </a:r>
            <a:r>
              <a:rPr lang="en-US" dirty="0"/>
              <a:t>-solver-simplify </a:t>
            </a:r>
            <a:r>
              <a:rPr lang="en-US" sz="2400" dirty="0"/>
              <a:t>(or other approaches)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are nearly there! </a:t>
            </a:r>
            <a:r>
              <a:rPr lang="en-US" sz="2400" dirty="0"/>
              <a:t>(Z3 avoids strict inequalities)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3E816-6101-4994-AC44-68855C454BD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82E10-3909-44A1-9AEE-9007A90AD42C}"/>
              </a:ext>
            </a:extLst>
          </p:cNvPr>
          <p:cNvSpPr txBox="1"/>
          <p:nvPr/>
        </p:nvSpPr>
        <p:spPr>
          <a:xfrm>
            <a:off x="1413973" y="3433730"/>
            <a:ext cx="10028386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((a!1 (or (and (not (&lt;= 1 |y_intle:32|)) (not (&lt;= 6 |y_intle:32|)))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(and (&gt;= |y_intle:32| 1) (&lt;= 6 |y_intle:32|))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(&gt;= |y_intle:32| 1))))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((a!2 (or (= |y_intle:32| 6)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(and (&lt; (+ (- 6) |y_intle:32|) 0) a!1)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(and (&gt;= (+ (- 6) |y_intle:32|) 0) (not a!1)))))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(not a!2)))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21BCE-82FD-44E4-82DE-F8640FB2CF94}"/>
              </a:ext>
            </a:extLst>
          </p:cNvPr>
          <p:cNvSpPr txBox="1"/>
          <p:nvPr/>
        </p:nvSpPr>
        <p:spPr>
          <a:xfrm>
            <a:off x="1911399" y="7580787"/>
            <a:ext cx="65659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And(Not(y_intle:32 == 6), 6 &lt;= y_intle:32)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184D6-A15B-4A08-AE02-BB6BF2D6316B}"/>
              </a:ext>
            </a:extLst>
          </p:cNvPr>
          <p:cNvSpPr txBox="1"/>
          <p:nvPr/>
        </p:nvSpPr>
        <p:spPr>
          <a:xfrm>
            <a:off x="4772760" y="5488886"/>
            <a:ext cx="370453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 longer </a:t>
            </a:r>
            <a:r>
              <a:rPr lang="en-US" sz="1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bvand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bvsub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bvadd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etc.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sym typeface="Helvetica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F2BB34-A382-40A3-BF6F-FBC50A416FC8}"/>
              </a:ext>
            </a:extLst>
          </p:cNvPr>
          <p:cNvCxnSpPr/>
          <p:nvPr/>
        </p:nvCxnSpPr>
        <p:spPr>
          <a:xfrm flipH="1" flipV="1">
            <a:off x="5076202" y="5183948"/>
            <a:ext cx="358923" cy="304938"/>
          </a:xfrm>
          <a:prstGeom prst="straightConnector1">
            <a:avLst/>
          </a:prstGeom>
          <a:noFill/>
          <a:ln w="25400" cap="flat">
            <a:solidFill>
              <a:schemeClr val="accent2">
                <a:lumMod val="20000"/>
                <a:lumOff val="8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 advTm="8139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ethodolog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Better Result</a:t>
            </a:r>
            <a:endParaRPr dirty="0"/>
          </a:p>
        </p:txBody>
      </p:sp>
      <p:sp>
        <p:nvSpPr>
          <p:cNvPr id="135" name="Explain how the transformation work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endParaRPr lang="en-US" sz="2800" dirty="0"/>
          </a:p>
          <a:p>
            <a:r>
              <a:rPr lang="en-US" dirty="0"/>
              <a:t>A lot of work to discover that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&gt; 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our function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y–2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translation into the integer-domain may not be precise, due to overflow or other bit-vector effects</a:t>
            </a:r>
          </a:p>
          <a:p>
            <a:pPr lvl="1"/>
            <a:r>
              <a:rPr lang="en-US" dirty="0"/>
              <a:t>E.g., if we switch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x--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 </a:t>
            </a:r>
            <a:r>
              <a:rPr lang="en-US" dirty="0"/>
              <a:t>the result, that our function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y+2 </a:t>
            </a:r>
            <a:r>
              <a:rPr lang="en-US" dirty="0"/>
              <a:t>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&gt; 4 </a:t>
            </a:r>
            <a:r>
              <a:rPr lang="en-US" dirty="0"/>
              <a:t>is not precise in that there are some possible values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that do not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y+2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See our code for methods to check equivalence of statements in the same domain,</a:t>
            </a:r>
            <a:br>
              <a:rPr lang="en-US" dirty="0"/>
            </a:br>
            <a:r>
              <a:rPr lang="en-US" dirty="0"/>
              <a:t>or potentially cross domain, in the presence of constraints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3E816-6101-4994-AC44-68855C454BD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21BCE-82FD-44E4-82DE-F8640FB2CF94}"/>
              </a:ext>
            </a:extLst>
          </p:cNvPr>
          <p:cNvSpPr txBox="1"/>
          <p:nvPr/>
        </p:nvSpPr>
        <p:spPr>
          <a:xfrm>
            <a:off x="5151103" y="4163098"/>
            <a:ext cx="671978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And(Not(y_intle:32 == 6), 6 &lt;= y_intle:32)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13F5-6CC1-46EB-9B83-88159FE93903}"/>
              </a:ext>
            </a:extLst>
          </p:cNvPr>
          <p:cNvSpPr txBox="1"/>
          <p:nvPr/>
        </p:nvSpPr>
        <p:spPr>
          <a:xfrm>
            <a:off x="1792593" y="3357807"/>
            <a:ext cx="2971635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sub1or2(int y) {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y;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x--;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(x &gt; 5)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x--;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994043"/>
      </p:ext>
    </p:extLst>
  </p:cSld>
  <p:clrMapOvr>
    <a:masterClrMapping/>
  </p:clrMapOvr>
  <p:transition spd="med" advTm="4851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ample #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 #2</a:t>
            </a:r>
          </a:p>
        </p:txBody>
      </p:sp>
      <p:sp>
        <p:nvSpPr>
          <p:cNvPr id="138" name="Walk through a more complicated example in more detail (authentication maybe?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Tools to support network protocol extraction</a:t>
            </a:r>
          </a:p>
          <a:p>
            <a:pPr lvl="1"/>
            <a:r>
              <a:rPr lang="en-US" dirty="0"/>
              <a:t>Identify paths from Source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) to Sink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Configure Source as a symbolic byte array (network input)</a:t>
            </a:r>
          </a:p>
          <a:p>
            <a:pPr lvl="1"/>
            <a:r>
              <a:rPr lang="en-US" dirty="0"/>
              <a:t>Sink deliver bytes to network</a:t>
            </a:r>
          </a:p>
          <a:p>
            <a:pPr lvl="1"/>
            <a:r>
              <a:rPr lang="en-US" dirty="0"/>
              <a:t>How is what is written related to what is read?</a:t>
            </a:r>
            <a:endParaRPr dirty="0"/>
          </a:p>
          <a:p>
            <a:r>
              <a:rPr lang="en-US" dirty="0"/>
              <a:t>Add marshalling to previous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962AF6-3FA4-486C-ABB7-82E93E761A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18799-3BDD-409B-B302-D20DD87EB00B}"/>
              </a:ext>
            </a:extLst>
          </p:cNvPr>
          <p:cNvSpPr txBox="1"/>
          <p:nvPr/>
        </p:nvSpPr>
        <p:spPr>
          <a:xfrm>
            <a:off x="1505361" y="5605865"/>
            <a:ext cx="6142348" cy="34881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read(0,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64)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(int*)&amp;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x--;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if(x &gt; 5) {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x--;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(int*)&amp;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write(1,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A6997A-683E-41EF-9C46-E11679B4C69E}"/>
              </a:ext>
            </a:extLst>
          </p:cNvPr>
          <p:cNvCxnSpPr>
            <a:cxnSpLocks/>
          </p:cNvCxnSpPr>
          <p:nvPr/>
        </p:nvCxnSpPr>
        <p:spPr>
          <a:xfrm flipH="1" flipV="1">
            <a:off x="3610100" y="5898033"/>
            <a:ext cx="2737324" cy="129155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1624C2-5E66-4B05-A114-F0209BF7E57F}"/>
              </a:ext>
            </a:extLst>
          </p:cNvPr>
          <p:cNvSpPr txBox="1"/>
          <p:nvPr/>
        </p:nvSpPr>
        <p:spPr>
          <a:xfrm>
            <a:off x="6347424" y="7143417"/>
            <a:ext cx="574686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Helvetica Light"/>
                <a:cs typeface="Courier New" panose="02070309020205020404" pitchFamily="49" charset="0"/>
              </a:rPr>
              <a:t>Configured as array of symbolic bytes: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[sym0, sym1, sym2, sym3, …]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</p:spTree>
  </p:cSld>
  <p:clrMapOvr>
    <a:masterClrMapping/>
  </p:clrMapOvr>
  <p:transition spd="med" advTm="4837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ample #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 #2</a:t>
            </a:r>
          </a:p>
        </p:txBody>
      </p:sp>
      <p:sp>
        <p:nvSpPr>
          <p:cNvPr id="138" name="Walk through a more complicated example in more detail (authentication maybe?)…"/>
          <p:cNvSpPr>
            <a:spLocks noGrp="1"/>
          </p:cNvSpPr>
          <p:nvPr>
            <p:ph type="body" idx="1"/>
          </p:nvPr>
        </p:nvSpPr>
        <p:spPr>
          <a:xfrm>
            <a:off x="952500" y="1490597"/>
            <a:ext cx="11099800" cy="758215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Users and tools have only the binary (no source)</a:t>
            </a:r>
          </a:p>
          <a:p>
            <a:r>
              <a:rPr lang="en-US" dirty="0"/>
              <a:t>Path constraint when we decrement twice: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Path constraint suggests that our symbolic</a:t>
            </a:r>
            <a:b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byte sequence contains a 32 bit integer in little endian</a:t>
            </a:r>
          </a:p>
          <a:p>
            <a:r>
              <a:rPr lang="en-US" dirty="0">
                <a:solidFill>
                  <a:schemeClr val="tx1"/>
                </a:solidFill>
              </a:rPr>
              <a:t>Substitute each symbolic byte with an expression showing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it as a piece in a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hypothesized type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sym0 -&gt; ((_ extract 31 24) |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[0-3]-?_intle:32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|)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sym1 -&gt; ((_ extract 23 16) |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[0-3]-?_intle:32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|)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sym2 -&gt; ((_ extract 15 8) |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[0-3]-?_intle:32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|)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sym3 -&gt; ((_ extract 7 0) |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[0-3]-?_intle:32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|)</a:t>
            </a:r>
          </a:p>
          <a:p>
            <a:r>
              <a:rPr lang="en-US" dirty="0"/>
              <a:t>Then apply domain conversion, and simplification to obtain: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And(6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[0-3]-?_intle:32, Not(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[0-3]-?_intle:32 == 6))</a:t>
            </a:r>
            <a:br>
              <a:rPr lang="en-US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962AF6-3FA4-486C-ABB7-82E93E761A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18799-3BDD-409B-B302-D20DD87EB00B}"/>
              </a:ext>
            </a:extLst>
          </p:cNvPr>
          <p:cNvSpPr txBox="1"/>
          <p:nvPr/>
        </p:nvSpPr>
        <p:spPr>
          <a:xfrm>
            <a:off x="351270" y="2890450"/>
            <a:ext cx="12302259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((a!1 (= ((_ extract 31 31)(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sym3 sym2 sym1 sym0)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#b1))</a:t>
            </a:r>
          </a:p>
          <a:p>
            <a:pPr algn="l"/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(a!2 (= ((_ extract 31 31)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sym3 sym2 sym1 sym0)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#b0))</a:t>
            </a:r>
          </a:p>
          <a:p>
            <a:pPr algn="l"/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(a!3 (= ((_ extract 31 31)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sym3 sym2 sym1 sym0)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#b1)))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((a!4 (or (= a!1 (or a!2 (= a!3 a!1)))</a:t>
            </a:r>
          </a:p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(and </a:t>
            </a:r>
            <a:r>
              <a:rPr lang="pl-PL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(= sym0 #x06) 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(= sym1 #x00) (= sym2 #x00) (= sym3 #x00)))))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a!4)))</a:t>
            </a:r>
          </a:p>
        </p:txBody>
      </p:sp>
    </p:spTree>
    <p:extLst>
      <p:ext uri="{BB962C8B-B14F-4D97-AF65-F5344CB8AC3E}">
        <p14:creationId xmlns:p14="http://schemas.microsoft.com/office/powerpoint/2010/main" val="1725485538"/>
      </p:ext>
    </p:extLst>
  </p:cSld>
  <p:clrMapOvr>
    <a:masterClrMapping/>
  </p:clrMapOvr>
  <p:transition spd="med" advTm="8813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8B13-E540-4069-BD7F-E5772E28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48B1-ACC0-45D0-9DFC-5A004E8C4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Convert from bit-vector domain to integer domain</a:t>
            </a:r>
          </a:p>
          <a:p>
            <a:pPr lvl="1"/>
            <a:r>
              <a:rPr lang="en-US" dirty="0"/>
              <a:t>Use examples to discover constraint patterns such as:</a:t>
            </a:r>
            <a:br>
              <a:rPr lang="en-US" dirty="0"/>
            </a:br>
            <a:r>
              <a:rPr lang="en-US" dirty="0">
                <a:solidFill>
                  <a:srgbClr val="0065C1">
                    <a:lumMod val="20000"/>
                    <a:lumOff val="80000"/>
                  </a:srgbClr>
                </a:solidFill>
              </a:rPr>
              <a:t>- And-of-equality-on-extracts gets converted to actual value </a:t>
            </a:r>
            <a:br>
              <a:rPr lang="en-US" dirty="0">
                <a:solidFill>
                  <a:srgbClr val="0065C1">
                    <a:lumMod val="20000"/>
                    <a:lumOff val="80000"/>
                  </a:srgbClr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If-then-else checks on a sign-bit gets converted to inequality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Concat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-with-zero/s gets converted to multiplication</a:t>
            </a:r>
          </a:p>
          <a:p>
            <a:pPr lvl="1"/>
            <a:r>
              <a:rPr lang="en-US" dirty="0"/>
              <a:t>Examples that fail suggest more patterns to understand</a:t>
            </a:r>
          </a:p>
          <a:p>
            <a:pPr lvl="1"/>
            <a:r>
              <a:rPr lang="en-US" dirty="0"/>
              <a:t>Preliminary results testing on constraints from toy problems that are simplified using different strategies was very promising</a:t>
            </a:r>
            <a:br>
              <a:rPr lang="en-US" dirty="0"/>
            </a:br>
            <a:endParaRPr lang="en-US" dirty="0"/>
          </a:p>
          <a:p>
            <a:pPr marL="4445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946EF-6A0A-4BEF-B089-AD3717010F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594"/>
      </p:ext>
    </p:extLst>
  </p:cSld>
  <p:clrMapOvr>
    <a:masterClrMapping/>
  </p:clrMapOvr>
  <p:transition spd="med" advTm="936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8B13-E540-4069-BD7F-E5772E28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48B1-ACC0-45D0-9DFC-5A004E8C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1490597"/>
            <a:ext cx="19699513" cy="738670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Use logic synthesis tools with gate-libraries created </a:t>
            </a:r>
            <a:br>
              <a:rPr lang="en-US" sz="3600" dirty="0"/>
            </a:br>
            <a:r>
              <a:rPr lang="en-US" sz="3600" dirty="0"/>
              <a:t>for human readability for tailored situations.</a:t>
            </a:r>
          </a:p>
          <a:p>
            <a:pPr lvl="1"/>
            <a:r>
              <a:rPr lang="en-US" sz="2400" dirty="0"/>
              <a:t>Example – path constraints when symbolic bytes are not equal to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44500" lvl="1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946EF-6A0A-4BEF-B089-AD3717010F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0F6E5-02F4-4B8E-ABC7-01F5BB55AACC}"/>
              </a:ext>
            </a:extLst>
          </p:cNvPr>
          <p:cNvSpPr txBox="1"/>
          <p:nvPr/>
        </p:nvSpPr>
        <p:spPr>
          <a:xfrm>
            <a:off x="608115" y="3666212"/>
            <a:ext cx="4669548" cy="3303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[64];</a:t>
            </a:r>
          </a:p>
          <a:p>
            <a:pPr algn="l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read(0,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64);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authreq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[0]==’A’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[1]==’U’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[2]==’T’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[3]== ’H’);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good_password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[4]==’T’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[5]==’O’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[6]==’D’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[7]==0);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authreq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good_password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// send authentication rejection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5B26F-62DB-4BB5-80BC-10754BEA326B}"/>
              </a:ext>
            </a:extLst>
          </p:cNvPr>
          <p:cNvSpPr txBox="1"/>
          <p:nvPr/>
        </p:nvSpPr>
        <p:spPr>
          <a:xfrm>
            <a:off x="6311798" y="5003191"/>
            <a:ext cx="6444072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</a:p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And(sym0==65, sym1==85, sym2==84, sym3==72,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Not(sym4==84)),</a:t>
            </a:r>
          </a:p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And(sym0==65, sym1==85, sym2==84, sym3==72,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sym4==84, Not(sym5==79)),</a:t>
            </a:r>
          </a:p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And(sym0==65, sym1==85, sym2==84, sym3==72,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sym4==84, sym5==79, Not(sym6==68)),</a:t>
            </a:r>
          </a:p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And(sym0==65, sym1==85, sym2==84, sym3==72,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sym4==84, sym5==79, sym6==68, Not(sym7==0)))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1930A-EBBA-4190-A009-FB7EAA908914}"/>
              </a:ext>
            </a:extLst>
          </p:cNvPr>
          <p:cNvSpPr txBox="1"/>
          <p:nvPr/>
        </p:nvSpPr>
        <p:spPr>
          <a:xfrm>
            <a:off x="5511310" y="3872706"/>
            <a:ext cx="576909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If we combine the constraints for the four paths that lead to authentication rejection: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24B34-34B7-4287-97BD-F801AC470A62}"/>
              </a:ext>
            </a:extLst>
          </p:cNvPr>
          <p:cNvSpPr txBox="1"/>
          <p:nvPr/>
        </p:nvSpPr>
        <p:spPr>
          <a:xfrm>
            <a:off x="608115" y="7258909"/>
            <a:ext cx="576909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 can use SIS on a gate library biased to avoid “Or” gates to obtain: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23584-0287-4785-AE13-03E73790B1DA}"/>
              </a:ext>
            </a:extLst>
          </p:cNvPr>
          <p:cNvSpPr txBox="1"/>
          <p:nvPr/>
        </p:nvSpPr>
        <p:spPr>
          <a:xfrm>
            <a:off x="1280431" y="8226556"/>
            <a:ext cx="62604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And(sym0==65, sym1==85, sym2==84, sym3==72,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Not(And(sym4==84,sym5==79,sym6==68,sym7==0)))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4FEE6E-74BA-4F83-AF34-B3958AAF171D}"/>
              </a:ext>
            </a:extLst>
          </p:cNvPr>
          <p:cNvSpPr/>
          <p:nvPr/>
        </p:nvSpPr>
        <p:spPr>
          <a:xfrm>
            <a:off x="7647710" y="8360228"/>
            <a:ext cx="629392" cy="40376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0AD38-09FB-49D9-B7EF-5CE7AD9BB81F}"/>
              </a:ext>
            </a:extLst>
          </p:cNvPr>
          <p:cNvSpPr txBox="1"/>
          <p:nvPr/>
        </p:nvSpPr>
        <p:spPr>
          <a:xfrm>
            <a:off x="8361529" y="8220710"/>
            <a:ext cx="32733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[0:3] == ”AUTH” and 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[4:7] != “TOD\0”)</a:t>
            </a:r>
          </a:p>
        </p:txBody>
      </p:sp>
    </p:spTree>
    <p:extLst>
      <p:ext uri="{BB962C8B-B14F-4D97-AF65-F5344CB8AC3E}">
        <p14:creationId xmlns:p14="http://schemas.microsoft.com/office/powerpoint/2010/main" val="4169285547"/>
      </p:ext>
    </p:extLst>
  </p:cSld>
  <p:clrMapOvr>
    <a:masterClrMapping/>
  </p:clrMapOvr>
  <p:transition spd="med" advTm="1125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sul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141" name="What did our survey of techniques show us? Both quantitative and qualitative?…"/>
          <p:cNvSpPr>
            <a:spLocks noGrp="1"/>
          </p:cNvSpPr>
          <p:nvPr>
            <p:ph type="body" idx="1"/>
          </p:nvPr>
        </p:nvSpPr>
        <p:spPr>
          <a:xfrm>
            <a:off x="952500" y="1490597"/>
            <a:ext cx="11099800" cy="76277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64540" lvl="1" indent="-382270" defTabSz="502412">
              <a:defRPr sz="3268"/>
            </a:pPr>
            <a:r>
              <a:rPr lang="en-US" dirty="0"/>
              <a:t>Existing tools perform amazing analyses</a:t>
            </a:r>
            <a:br>
              <a:rPr lang="en-US" dirty="0"/>
            </a:br>
            <a:r>
              <a:rPr lang="en-US" dirty="0"/>
              <a:t>but are insufficient with regards to human readability:</a:t>
            </a:r>
          </a:p>
          <a:p>
            <a:pPr marL="1209040" lvl="2" indent="-382270" defTabSz="502412">
              <a:spcBef>
                <a:spcPts val="1200"/>
              </a:spcBef>
              <a:defRPr sz="3268"/>
            </a:pPr>
            <a:r>
              <a:rPr lang="en-US" sz="2400" dirty="0"/>
              <a:t>Z3 __str__ and Z3.sexpr() are useful at times but often misleading / dense</a:t>
            </a:r>
          </a:p>
          <a:p>
            <a:pPr marL="1209040" lvl="2" indent="-382270" defTabSz="502412">
              <a:spcBef>
                <a:spcPts val="1200"/>
              </a:spcBef>
              <a:defRPr sz="3268"/>
            </a:pPr>
            <a:r>
              <a:rPr lang="en-US" sz="2400" dirty="0" err="1"/>
              <a:t>Claripy</a:t>
            </a:r>
            <a:r>
              <a:rPr lang="en-US" sz="2400" dirty="0"/>
              <a:t> readability is an improvement over Z3 (and handles end-ness issues quite nicely) but the structure of the constraints are still unwieldy</a:t>
            </a:r>
          </a:p>
          <a:p>
            <a:pPr marL="1209040" lvl="2" indent="-382270" defTabSz="502412">
              <a:spcBef>
                <a:spcPts val="1200"/>
              </a:spcBef>
              <a:defRPr sz="3268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Constraint simplification algorithms exist primarily for efficiency</a:t>
            </a:r>
          </a:p>
          <a:p>
            <a:pPr marL="764540" lvl="1" indent="-382270" defTabSz="502412">
              <a:defRPr sz="3268"/>
            </a:pPr>
            <a:r>
              <a:rPr lang="en-US" dirty="0"/>
              <a:t>There exist promising techniques:</a:t>
            </a:r>
          </a:p>
          <a:p>
            <a:pPr marL="1209040" lvl="2" indent="-382270" defTabSz="502412">
              <a:spcBef>
                <a:spcPts val="1200"/>
              </a:spcBef>
              <a:defRPr sz="3268"/>
            </a:pPr>
            <a:r>
              <a:rPr lang="en-US" sz="2400" dirty="0"/>
              <a:t>Pattern-matching when symbolic variables are annotated with type </a:t>
            </a:r>
          </a:p>
          <a:p>
            <a:pPr marL="1209040" lvl="2" indent="-382270" defTabSz="502412">
              <a:spcBef>
                <a:spcPts val="1200"/>
              </a:spcBef>
              <a:defRPr sz="3268"/>
            </a:pPr>
            <a:r>
              <a:rPr lang="en-US" sz="2400" dirty="0"/>
              <a:t>Logic synthesis algorithms for simplifying and structuring </a:t>
            </a:r>
          </a:p>
          <a:p>
            <a:pPr marL="764540" lvl="1" indent="-382270" defTabSz="502412">
              <a:defRPr sz="3268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Claim: readability of path-constraints is a largely unexplored and important aspect of automated analysis</a:t>
            </a:r>
          </a:p>
          <a:p>
            <a:pPr marL="764540" lvl="1" indent="-382270" defTabSz="502412">
              <a:defRPr sz="3268"/>
            </a:pPr>
            <a:r>
              <a:rPr lang="en-US" sz="3200" dirty="0"/>
              <a:t>See our paper and code / artifacts for more details</a:t>
            </a:r>
          </a:p>
          <a:p>
            <a:pPr marL="764540" lvl="1" indent="-382270" defTabSz="502412">
              <a:spcBef>
                <a:spcPts val="3600"/>
              </a:spcBef>
              <a:defRPr sz="3268"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9F40D-28C2-48A9-934D-879D62E201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 advTm="387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F730-A0CD-4D51-9ED3-E1017509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Difficult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86666-04E0-47B7-BB39-CBF29C3F5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“Don’t attempt to understand anything after you’ve given it to an SMT solver”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Indeed, the problem does appear challenging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So to is the problem of understanding a binary</a:t>
            </a:r>
            <a:b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(never meant for consumption by anything other than hardware)</a:t>
            </a:r>
            <a:endParaRPr lang="en-US" dirty="0"/>
          </a:p>
          <a:p>
            <a:r>
              <a:rPr lang="en-US" dirty="0"/>
              <a:t>“Please don’t make me try and understand that”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Humans need software to simplify things for their consumption</a:t>
            </a:r>
          </a:p>
          <a:p>
            <a:r>
              <a:rPr lang="en-US" dirty="0">
                <a:solidFill>
                  <a:schemeClr val="tx1"/>
                </a:solidFill>
              </a:rPr>
              <a:t>“Use something other than symbolic execution”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Yes!  But we do need multiple approaches, and humans can more easily leverage the power of symbolic execution and SMT solvers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03BA4-43A0-475A-B158-7B361225B7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5373"/>
      </p:ext>
    </p:extLst>
  </p:cSld>
  <p:clrMapOvr>
    <a:masterClrMapping/>
  </p:clrMapOvr>
  <p:transition spd="med" advTm="128159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uture Work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Future Work</a:t>
            </a:r>
          </a:p>
        </p:txBody>
      </p:sp>
      <p:sp>
        <p:nvSpPr>
          <p:cNvPr id="144" name="Other domains - string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Formalize the notion of human-readability</a:t>
            </a:r>
          </a:p>
          <a:p>
            <a:pPr lvl="1"/>
            <a:r>
              <a:rPr lang="en-US" dirty="0"/>
              <a:t>Score answers so we can choose good ones</a:t>
            </a:r>
          </a:p>
          <a:p>
            <a:r>
              <a:rPr lang="en-US" dirty="0"/>
              <a:t>Quantitative Evaluation of our ideas</a:t>
            </a:r>
          </a:p>
          <a:p>
            <a:r>
              <a:rPr lang="en-US" dirty="0"/>
              <a:t>Analysis on real binaries</a:t>
            </a:r>
          </a:p>
          <a:p>
            <a:r>
              <a:rPr lang="en-US" dirty="0"/>
              <a:t>Work further upstream?</a:t>
            </a:r>
          </a:p>
          <a:p>
            <a:r>
              <a:rPr lang="en-US" dirty="0"/>
              <a:t>Extend ideas to more data-types</a:t>
            </a:r>
            <a:endParaRPr dirty="0"/>
          </a:p>
          <a:p>
            <a:r>
              <a:rPr lang="en-US" dirty="0"/>
              <a:t>Extend ideas to other domains</a:t>
            </a:r>
          </a:p>
          <a:p>
            <a:pPr lvl="1"/>
            <a:r>
              <a:rPr lang="en-US" dirty="0"/>
              <a:t>E.g., strings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8D5AF-FE2B-435F-8DE4-C055D951E7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 advTm="83015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ank You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EDB981-C9F6-48C9-8B91-47A8551539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med" advTm="340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ackgroun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23" name="Briefly explain basics of symbolic execution, seminal papers, what path constraints are…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400" dirty="0"/>
              <a:t>Path Constraints:  </a:t>
            </a:r>
          </a:p>
          <a:p>
            <a:pPr lvl="1"/>
            <a:r>
              <a:rPr lang="en-US" sz="4500" dirty="0"/>
              <a:t>An inherent component of symbolic execution;</a:t>
            </a:r>
          </a:p>
          <a:p>
            <a:pPr lvl="1"/>
            <a:r>
              <a:rPr lang="en-US" sz="4500" dirty="0"/>
              <a:t>When execution is conditional upon symbolic variables, </a:t>
            </a:r>
            <a:br>
              <a:rPr lang="en-US" sz="4500" dirty="0"/>
            </a:br>
            <a:r>
              <a:rPr lang="en-US" sz="4500" dirty="0"/>
              <a:t>multiple states arise, with different path constraints</a:t>
            </a:r>
          </a:p>
          <a:p>
            <a:pPr lvl="1"/>
            <a:r>
              <a:rPr lang="en-US" sz="4500" dirty="0"/>
              <a:t>Constraints stored in SMT solver</a:t>
            </a:r>
          </a:p>
          <a:p>
            <a:r>
              <a:rPr lang="en-US" sz="6400" dirty="0"/>
              <a:t>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78487-CDBF-4DFB-A48B-AC61EC3902C4}"/>
              </a:ext>
            </a:extLst>
          </p:cNvPr>
          <p:cNvSpPr txBox="1"/>
          <p:nvPr/>
        </p:nvSpPr>
        <p:spPr>
          <a:xfrm>
            <a:off x="4511522" y="3982499"/>
            <a:ext cx="433782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abs(int x) {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(x &lt; 0) {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-x;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CDEC4-3DDF-41E9-A325-283BD1EF7B77}"/>
              </a:ext>
            </a:extLst>
          </p:cNvPr>
          <p:cNvSpPr txBox="1"/>
          <p:nvPr/>
        </p:nvSpPr>
        <p:spPr>
          <a:xfrm>
            <a:off x="2646684" y="8608470"/>
            <a:ext cx="469593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&lt;Bool x[31:31] != 0&gt;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is &lt;BV32 0xffffffff * x&gt;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467BE-10E7-433B-9E7B-7438F01C93D6}"/>
              </a:ext>
            </a:extLst>
          </p:cNvPr>
          <p:cNvSpPr txBox="1"/>
          <p:nvPr/>
        </p:nvSpPr>
        <p:spPr>
          <a:xfrm>
            <a:off x="7874263" y="8601710"/>
            <a:ext cx="38094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&lt;Bool x[31:31] == 0&gt;</a:t>
            </a:r>
          </a:p>
          <a:p>
            <a:pPr algn="l"/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is &lt;BV32 x&gt;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9ED39-43AB-428D-809D-6C9C7ADDBE80}"/>
              </a:ext>
            </a:extLst>
          </p:cNvPr>
          <p:cNvSpPr txBox="1"/>
          <p:nvPr/>
        </p:nvSpPr>
        <p:spPr>
          <a:xfrm>
            <a:off x="7874263" y="4741711"/>
            <a:ext cx="359892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/>
              <a:t>symbolic execution yields </a:t>
            </a:r>
          </a:p>
          <a:p>
            <a:pPr algn="l"/>
            <a:r>
              <a:rPr lang="en-US" sz="1800" dirty="0"/>
              <a:t>two states, with resulting  </a:t>
            </a:r>
            <a:br>
              <a:rPr lang="en-US" sz="1800" dirty="0"/>
            </a:b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path-constraints</a:t>
            </a:r>
            <a:r>
              <a:rPr lang="en-US" sz="1800" dirty="0">
                <a:cs typeface="Courier New" panose="02070309020205020404" pitchFamily="49" charset="0"/>
              </a:rPr>
              <a:t> and  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return values </a:t>
            </a:r>
            <a:br>
              <a:rPr lang="en-US" sz="1800" dirty="0">
                <a:cs typeface="Courier New" panose="02070309020205020404" pitchFamily="49" charset="0"/>
              </a:rPr>
            </a:b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6DD7D8-C707-4BBF-A58F-75F0C4778BA0}"/>
              </a:ext>
            </a:extLst>
          </p:cNvPr>
          <p:cNvCxnSpPr>
            <a:cxnSpLocks/>
          </p:cNvCxnSpPr>
          <p:nvPr/>
        </p:nvCxnSpPr>
        <p:spPr>
          <a:xfrm flipH="1">
            <a:off x="3680432" y="6317433"/>
            <a:ext cx="2104707" cy="125311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B8D5D4-5569-4968-B915-8EF09696B5A8}"/>
              </a:ext>
            </a:extLst>
          </p:cNvPr>
          <p:cNvCxnSpPr>
            <a:cxnSpLocks/>
          </p:cNvCxnSpPr>
          <p:nvPr/>
        </p:nvCxnSpPr>
        <p:spPr>
          <a:xfrm>
            <a:off x="5974545" y="6317433"/>
            <a:ext cx="1650776" cy="1237777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D280D58-5D30-4805-ABAA-1604AD88F6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2EC92-06D6-47C6-9EF6-6B29D1001538}"/>
              </a:ext>
            </a:extLst>
          </p:cNvPr>
          <p:cNvSpPr txBox="1"/>
          <p:nvPr/>
        </p:nvSpPr>
        <p:spPr>
          <a:xfrm>
            <a:off x="2646684" y="7568640"/>
            <a:ext cx="184505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When x &lt;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F5782-4154-4498-B4B5-4C77B578BCCD}"/>
              </a:ext>
            </a:extLst>
          </p:cNvPr>
          <p:cNvSpPr txBox="1"/>
          <p:nvPr/>
        </p:nvSpPr>
        <p:spPr>
          <a:xfrm>
            <a:off x="7825827" y="7555210"/>
            <a:ext cx="20470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When x &gt;=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DA23A-75B3-41AD-94EB-DA8642259EB9}"/>
              </a:ext>
            </a:extLst>
          </p:cNvPr>
          <p:cNvSpPr txBox="1"/>
          <p:nvPr/>
        </p:nvSpPr>
        <p:spPr>
          <a:xfrm>
            <a:off x="2646684" y="7946539"/>
            <a:ext cx="177612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Result is -x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B59779-7F2D-4267-A0F8-CAE44BBF2759}"/>
              </a:ext>
            </a:extLst>
          </p:cNvPr>
          <p:cNvSpPr txBox="1"/>
          <p:nvPr/>
        </p:nvSpPr>
        <p:spPr>
          <a:xfrm>
            <a:off x="7874263" y="7946540"/>
            <a:ext cx="16559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Result is x</a:t>
            </a:r>
          </a:p>
        </p:txBody>
      </p:sp>
    </p:spTree>
  </p:cSld>
  <p:clrMapOvr>
    <a:masterClrMapping/>
  </p:clrMapOvr>
  <p:transition spd="med" advTm="5316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o Cares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/>
            <a:r>
              <a:rPr lang="en-US" dirty="0"/>
              <a:t>Readability</a:t>
            </a:r>
            <a:endParaRPr dirty="0"/>
          </a:p>
        </p:txBody>
      </p:sp>
      <p:sp>
        <p:nvSpPr>
          <p:cNvPr id="126" name="Why human-readable path constraints?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35609" indent="-435609" defTabSz="572516">
              <a:spcBef>
                <a:spcPts val="4100"/>
              </a:spcBef>
              <a:defRPr sz="3724"/>
            </a:pPr>
            <a:r>
              <a:rPr lang="en-US" dirty="0"/>
              <a:t>Human-tool cooperation is currently the fastest approach for thoroughly analyzing programs</a:t>
            </a:r>
          </a:p>
          <a:p>
            <a:pPr marL="435609" indent="-435609" defTabSz="572516">
              <a:defRPr sz="3724"/>
            </a:pPr>
            <a:r>
              <a:rPr lang="en-US" dirty="0"/>
              <a:t>Some common questions when symbolically debugging and reverse engineering binaries:</a:t>
            </a:r>
          </a:p>
          <a:p>
            <a:pPr marL="880109" lvl="1" indent="-435609" defTabSz="572516">
              <a:defRPr sz="3724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What does this function do?</a:t>
            </a:r>
          </a:p>
          <a:p>
            <a:pPr marL="880109" lvl="1" indent="-435609" defTabSz="572516">
              <a:defRPr sz="3724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Did I set up my symbolic variables correctly?</a:t>
            </a:r>
          </a:p>
          <a:p>
            <a:pPr marL="880109" lvl="1" indent="-435609" defTabSz="572516">
              <a:defRPr sz="3724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How do I get here?  or How did I get here?</a:t>
            </a:r>
          </a:p>
          <a:p>
            <a:pPr marL="435609" indent="-435609" defTabSz="572516">
              <a:defRPr sz="3724"/>
            </a:pPr>
            <a:r>
              <a:rPr lang="en-US" sz="3600" dirty="0">
                <a:solidFill>
                  <a:schemeClr val="tx1"/>
                </a:solidFill>
              </a:rPr>
              <a:t>Simple questions should have simple answers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51D0E-073E-47FC-9238-A72B4E1F80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 advTm="5089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ribu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Contributions</a:t>
            </a:r>
          </a:p>
        </p:txBody>
      </p:sp>
      <p:sp>
        <p:nvSpPr>
          <p:cNvPr id="129" name="Survey of path constraint readability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Our paper presents several examples that demonstrate the usefulness of path constraints and the need for them to be human readable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We demonstrate the feasibility of transforming Boolean bit-vector constraints into the integer domain </a:t>
            </a:r>
            <a:br>
              <a:rPr lang="en-US" sz="2400" dirty="0"/>
            </a:br>
            <a:endParaRPr lang="en-US" sz="2400" dirty="0"/>
          </a:p>
          <a:p>
            <a:r>
              <a:rPr lang="en-US" sz="3200" dirty="0"/>
              <a:t>We present several novel ideas</a:t>
            </a:r>
          </a:p>
          <a:p>
            <a:pPr lvl="1"/>
            <a:r>
              <a:rPr lang="en-US" sz="2400" i="1" dirty="0"/>
              <a:t>Including the use of logic synthesis tools to put constraints into specific forms.</a:t>
            </a:r>
          </a:p>
          <a:p>
            <a:pPr lvl="1"/>
            <a:r>
              <a:rPr lang="en-US" sz="2400" i="1" dirty="0"/>
              <a:t>Including an alternative approach to type inferencing based simply on finding patterns in path-constraints.</a:t>
            </a:r>
            <a:br>
              <a:rPr lang="en-US" sz="2000" dirty="0"/>
            </a:br>
            <a:endParaRPr lang="en-US" sz="2000" dirty="0"/>
          </a:p>
          <a:p>
            <a:pPr marL="444500" lvl="1" indent="0"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1EDBB-B73E-4E5B-9218-AAA062404E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 advTm="2931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47C5-C419-443A-90A1-E576718D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F8FD2-E008-4879-A9EB-569945EF0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using “</a:t>
            </a:r>
            <a:r>
              <a:rPr lang="en-US" dirty="0" err="1"/>
              <a:t>angr</a:t>
            </a:r>
            <a:r>
              <a:rPr lang="en-US" dirty="0"/>
              <a:t>” for symbolic execution</a:t>
            </a:r>
          </a:p>
          <a:p>
            <a:r>
              <a:rPr lang="en-US" dirty="0"/>
              <a:t>We are using Z3 </a:t>
            </a:r>
          </a:p>
          <a:p>
            <a:r>
              <a:rPr lang="en-US" dirty="0"/>
              <a:t>We are using python</a:t>
            </a:r>
          </a:p>
          <a:p>
            <a:r>
              <a:rPr lang="en-US" dirty="0"/>
              <a:t>Our artifacts are available here:</a:t>
            </a:r>
            <a:br>
              <a:rPr lang="en-US" dirty="0"/>
            </a:br>
            <a:r>
              <a:rPr lang="en-US" dirty="0"/>
              <a:t>		http://github.com/TodAmon/Bar2020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C09C4-57DF-4C83-A76A-EA79AD02BE3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9976"/>
      </p:ext>
    </p:extLst>
  </p:cSld>
  <p:clrMapOvr>
    <a:masterClrMapping/>
  </p:clrMapOvr>
  <p:transition spd="med" advTm="16599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</a:t>
            </a:r>
            <a:r>
              <a:rPr lang="en-US" dirty="0"/>
              <a:t> #1:  </a:t>
            </a:r>
            <a:endParaRPr dirty="0"/>
          </a:p>
        </p:txBody>
      </p:sp>
      <p:sp>
        <p:nvSpPr>
          <p:cNvPr id="132" name="Overview example from the paper (maybe sub1or2)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Help vulnerability researchers study functions.</a:t>
            </a:r>
          </a:p>
          <a:p>
            <a:pPr lvl="1"/>
            <a:r>
              <a:rPr lang="en-US" dirty="0"/>
              <a:t>Access to both source code and binary</a:t>
            </a:r>
          </a:p>
          <a:p>
            <a:pPr lvl="1"/>
            <a:r>
              <a:rPr lang="en-US" dirty="0"/>
              <a:t>Leverage SMT solvers to handle complex bit-vector issues</a:t>
            </a:r>
          </a:p>
          <a:p>
            <a:r>
              <a:rPr lang="en-US" dirty="0"/>
              <a:t>Toy problem:  </a:t>
            </a:r>
            <a:r>
              <a:rPr lang="en-US" sz="3200" dirty="0"/>
              <a:t>When does this function return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y–2 </a:t>
            </a:r>
            <a:r>
              <a:rPr lang="en-US" sz="3200" dirty="0"/>
              <a:t>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Solution:  </a:t>
            </a:r>
          </a:p>
          <a:p>
            <a:pPr lvl="1"/>
            <a:r>
              <a:rPr lang="en-US" sz="2200" dirty="0"/>
              <a:t>Two states are obtained from symbolic execution, one has the return value as</a:t>
            </a:r>
            <a:br>
              <a:rPr lang="en-US" sz="2200" dirty="0"/>
            </a:br>
            <a:br>
              <a:rPr lang="en-US" sz="2200" dirty="0"/>
            </a:br>
            <a:r>
              <a:rPr lang="en-US" sz="2600" dirty="0" err="1"/>
              <a:t>Claripy</a:t>
            </a:r>
            <a:r>
              <a:rPr lang="en-US" sz="2600" dirty="0"/>
              <a:t>: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&lt;BV32 0xfffffffe + y_intle:32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_13_32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/>
              <a:t>Z3 </a:t>
            </a:r>
            <a:r>
              <a:rPr lang="en-US" sz="2600" dirty="0" err="1"/>
              <a:t>sexpr</a:t>
            </a:r>
            <a:r>
              <a:rPr lang="en-US" sz="2600" dirty="0"/>
              <a:t>: 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|y_intle_32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_13_32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|)</a:t>
            </a:r>
          </a:p>
          <a:p>
            <a:pPr lvl="1"/>
            <a:r>
              <a:rPr lang="en-US" sz="3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Print this state’s path-constraint to get the answer</a:t>
            </a:r>
            <a:endParaRPr lang="en-US" sz="3000" dirty="0">
              <a:solidFill>
                <a:schemeClr val="accent3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895E4-68CA-42DC-B838-E535F025E9AE}"/>
              </a:ext>
            </a:extLst>
          </p:cNvPr>
          <p:cNvSpPr txBox="1"/>
          <p:nvPr/>
        </p:nvSpPr>
        <p:spPr>
          <a:xfrm>
            <a:off x="2470976" y="4000404"/>
            <a:ext cx="297163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sub1or2(int y) {</a:t>
            </a:r>
          </a:p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x = y;</a:t>
            </a:r>
          </a:p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x--;</a:t>
            </a:r>
          </a:p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5)</a:t>
            </a:r>
          </a:p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x--;</a:t>
            </a:r>
          </a:p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32464-7965-4E80-A7CE-0BBE0AB1DFA1}"/>
              </a:ext>
            </a:extLst>
          </p:cNvPr>
          <p:cNvSpPr txBox="1"/>
          <p:nvPr/>
        </p:nvSpPr>
        <p:spPr>
          <a:xfrm>
            <a:off x="6680302" y="3954085"/>
            <a:ext cx="4640778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400526: push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400527: mov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rbp,rsp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40052a: mov DWORD PTR [rbp-0x14],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40052d: mov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eax,DWORD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PTR [rbp-0x14]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400530: mov DWORD PTR [rbp-0x4],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400533: sub DWORD PTR [rbp-0x4],0x1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400537: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DWORD PTR [rbp-0x4],0x5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40053b: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400541 &lt;sub1or2+0x1b&gt;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40053d: sub DWORD PTR [rbp-0x4],0x1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400541: mov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eax,DWORD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PTR [rbp-0x4]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400544: pop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400545: ret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E9416-44E7-4506-96AB-0A7021D347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med" advTm="7103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E357-8B54-4C6D-8168-BBC3192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Ugly Path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1B6A4-2C44-47FD-BF69-BDE5F3C9F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Claripy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[&lt;Bool (0xffffffff + y_intle:32_13_32 - 0x5[31:31] ^ 0xffffffff + y_intle:32_13_32[31:31] &amp; (0xffffffff + y_intle:32_13_32[31:31] ^ 0xffffffff + y_intle:32_13_32 - 0x5[31:31]) | (if 0xffffffff + y_intle:32_13_32 - 0x5 == 0x0 then 1 else 0)) == 0&gt;]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Z3 string (simplified using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ctx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-solver-simplify):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And((Extract(31, 31, 4294967290 + y_intle:32) == 1) == Not(Or(Extract(31, 31, 4294967290 + y_intle:32) == 1, Extract(31, 31, 4294967295 + y_intle:32) == 0)), Not(y_intle:32 == 6))</a:t>
            </a:r>
          </a:p>
          <a:p>
            <a:r>
              <a:rPr lang="en-US" dirty="0">
                <a:cs typeface="Courier New" panose="02070309020205020404" pitchFamily="49" charset="0"/>
              </a:rPr>
              <a:t>Z3 </a:t>
            </a:r>
            <a:r>
              <a:rPr lang="en-US" dirty="0" err="1">
                <a:cs typeface="Courier New" panose="02070309020205020404" pitchFamily="49" charset="0"/>
              </a:rPr>
              <a:t>sexpr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((a!1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bvxor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((_ extract 31 31)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((_ extract 31 31)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 #x00000005))))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(a!3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(= #x00000000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 #x00000005)) #b1 #b0)))(let ((a!2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bvxor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((_ extract 31 31)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#x00000005))(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((_ extract 31 31)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y)) a!1))))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(and (= #b0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a!2 a!3)))))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7C42F-C82D-45F4-A252-308E3A7366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76805"/>
      </p:ext>
    </p:extLst>
  </p:cSld>
  <p:clrMapOvr>
    <a:masterClrMapping/>
  </p:clrMapOvr>
  <p:transition spd="med" advTm="2673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753-E877-425A-B008-451B2C9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A0EFF-66C5-4785-B11B-4A0DA2B82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490598"/>
            <a:ext cx="11099800" cy="3386202"/>
          </a:xfrm>
        </p:spPr>
        <p:txBody>
          <a:bodyPr/>
          <a:lstStyle/>
          <a:p>
            <a:r>
              <a:rPr lang="en-US" sz="3200" dirty="0"/>
              <a:t>Path constraints are added when evaluating a conditional branch in the intermediate representation used by symbolic execution.</a:t>
            </a:r>
            <a:br>
              <a:rPr lang="en-US" sz="3200" dirty="0"/>
            </a:br>
            <a:endParaRPr lang="en-US" sz="32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DCDE-24A2-4933-B9E9-C4035BC7D3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7D0CD-84C6-4833-99D8-08F89FEE459D}"/>
              </a:ext>
            </a:extLst>
          </p:cNvPr>
          <p:cNvSpPr txBox="1"/>
          <p:nvPr/>
        </p:nvSpPr>
        <p:spPr>
          <a:xfrm>
            <a:off x="-288556" y="3516667"/>
            <a:ext cx="8181726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40053b: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400541 &lt;sub1or2+0x1b&gt;</a:t>
            </a:r>
            <a:br>
              <a:rPr lang="en-US" sz="4400" b="1" dirty="0"/>
            </a:b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D4807-303D-4AB2-9FF4-052E2B17B85B}"/>
              </a:ext>
            </a:extLst>
          </p:cNvPr>
          <p:cNvSpPr txBox="1"/>
          <p:nvPr/>
        </p:nvSpPr>
        <p:spPr>
          <a:xfrm>
            <a:off x="1340671" y="4022027"/>
            <a:ext cx="11452938" cy="5581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vex for 0x40053b: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IRSB {</a:t>
            </a:r>
          </a:p>
          <a:p>
            <a:pPr algn="l"/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t0:Ity_I1 t1:Ity_I64 t2:Ity_I64 t3:Ity_I64 t4:Ity_I64 t5:Ity_I64 t6:Ity_I64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00 | ------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(0x40053b, 2, 0) ------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01 | t1 = GET:I64(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cc_op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02 | t2 = GET:I64(cc_dep1)</a:t>
            </a:r>
          </a:p>
          <a:p>
            <a:pPr algn="l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03 | t3 = GET:I64(cc_dep2)</a:t>
            </a:r>
          </a:p>
          <a:p>
            <a:pPr algn="l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04 | t4 = GET:I64(cc_ndep)</a:t>
            </a:r>
          </a:p>
          <a:p>
            <a:pPr algn="l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05 | t5 = </a:t>
            </a:r>
            <a:r>
              <a:rPr lang="fr-F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amd64g_calculate_condition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(0x000000000000000e,</a:t>
            </a:r>
          </a:p>
          <a:p>
            <a:pPr algn="l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t1,t2,t3,t4):Ity_I64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06 | t0 = 64to1(t5)</a:t>
            </a:r>
          </a:p>
          <a:p>
            <a:pPr algn="l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07 | if (t0) { PUT(rip) = 0x400541;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Ijk_Boring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NEXT: PUT(rip) = 0x000000000040053d;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Ijk_Boring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5881337"/>
      </p:ext>
    </p:extLst>
  </p:cSld>
  <p:clrMapOvr>
    <a:masterClrMapping/>
  </p:clrMapOvr>
  <p:transition spd="med" advTm="60119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753-E877-425A-B008-451B2C9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A0EFF-66C5-4785-B11B-4A0DA2B82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4" y="1731898"/>
            <a:ext cx="11419356" cy="7767702"/>
          </a:xfrm>
        </p:spPr>
        <p:txBody>
          <a:bodyPr>
            <a:normAutofit/>
          </a:bodyPr>
          <a:lstStyle/>
          <a:p>
            <a:r>
              <a:rPr lang="en-US" sz="3200" dirty="0"/>
              <a:t>Path constraints are added when evaluating a conditional branch in the intermediate representation used by symbolic execution.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Path constraints </a:t>
            </a:r>
            <a:r>
              <a:rPr lang="en-US" sz="3200" u="sng" dirty="0"/>
              <a:t>are</a:t>
            </a:r>
            <a:r>
              <a:rPr lang="en-US" sz="3200" dirty="0"/>
              <a:t> simpler if vex is optimized</a:t>
            </a:r>
          </a:p>
          <a:p>
            <a:pPr lvl="1"/>
            <a:r>
              <a:rPr lang="en-US" sz="2000" dirty="0"/>
              <a:t>Our tools typically execute a single instruction at a time, for blocks the constraints are simpler</a:t>
            </a:r>
            <a:br>
              <a:rPr lang="en-US" sz="2000" dirty="0"/>
            </a:br>
            <a:endParaRPr lang="en-US" sz="20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DCDE-24A2-4933-B9E9-C4035BC7D3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896D3-D920-4E34-A5B9-838878042182}"/>
              </a:ext>
            </a:extLst>
          </p:cNvPr>
          <p:cNvSpPr txBox="1"/>
          <p:nvPr/>
        </p:nvSpPr>
        <p:spPr>
          <a:xfrm>
            <a:off x="2523474" y="3363162"/>
            <a:ext cx="506548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amd64g_calculate_condition (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 &amp; (inv ^ ((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^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|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E9A16-BE2C-44BC-972D-FEBB9D5F2B5C}"/>
              </a:ext>
            </a:extLst>
          </p:cNvPr>
          <p:cNvSpPr txBox="1"/>
          <p:nvPr/>
        </p:nvSpPr>
        <p:spPr>
          <a:xfrm>
            <a:off x="1408703" y="4522501"/>
            <a:ext cx="10543198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((a!1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bvxor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((_ extract 31 31)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((_ extract 31 31)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y) #x00000005))))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(a!3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(= #x00000000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#x00000005))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#b1 #b0))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)(let ((a!2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bvxor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((_ extract 31 31) (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#x00000005)) </a:t>
            </a:r>
            <a:b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bvand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((_ extract 31 31) (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y)) a!1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)))(and (= #b0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a!2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a!3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827A2-665D-4357-A06A-A0317A356E12}"/>
              </a:ext>
            </a:extLst>
          </p:cNvPr>
          <p:cNvSpPr txBox="1"/>
          <p:nvPr/>
        </p:nvSpPr>
        <p:spPr>
          <a:xfrm>
            <a:off x="632944" y="4522501"/>
            <a:ext cx="256480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7759201"/>
      </p:ext>
    </p:extLst>
  </p:cSld>
  <p:clrMapOvr>
    <a:masterClrMapping/>
  </p:clrMapOvr>
  <p:transition spd="med" advTm="126135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2798</Words>
  <Application>Microsoft Office PowerPoint</Application>
  <PresentationFormat>Custom</PresentationFormat>
  <Paragraphs>261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Courier New</vt:lpstr>
      <vt:lpstr>Helvetica Light</vt:lpstr>
      <vt:lpstr>Helvetica Neue</vt:lpstr>
      <vt:lpstr>Wingdings</vt:lpstr>
      <vt:lpstr>Black</vt:lpstr>
      <vt:lpstr>Creating Human Readable Path Constraints from Symbolic Execution</vt:lpstr>
      <vt:lpstr>Background</vt:lpstr>
      <vt:lpstr>Readability</vt:lpstr>
      <vt:lpstr>Contributions</vt:lpstr>
      <vt:lpstr>Basics</vt:lpstr>
      <vt:lpstr>Example #1:  </vt:lpstr>
      <vt:lpstr>Ugly Path Constraints</vt:lpstr>
      <vt:lpstr>Why?</vt:lpstr>
      <vt:lpstr>Why?</vt:lpstr>
      <vt:lpstr>A Better Result</vt:lpstr>
      <vt:lpstr>A Better Result</vt:lpstr>
      <vt:lpstr>Example #2</vt:lpstr>
      <vt:lpstr>Example #2</vt:lpstr>
      <vt:lpstr>Methodology</vt:lpstr>
      <vt:lpstr>Example #3</vt:lpstr>
      <vt:lpstr>Results</vt:lpstr>
      <vt:lpstr>A Difficult Task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Human Readable Path Constraints from Symbolic Execution</dc:title>
  <cp:lastModifiedBy>Tod Amon</cp:lastModifiedBy>
  <cp:revision>76</cp:revision>
  <cp:lastPrinted>2020-02-20T21:06:50Z</cp:lastPrinted>
  <dcterms:modified xsi:type="dcterms:W3CDTF">2020-02-26T00:37:02Z</dcterms:modified>
</cp:coreProperties>
</file>