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2CA"/>
    <a:srgbClr val="3DA2BD"/>
    <a:srgbClr val="51B0C3"/>
    <a:srgbClr val="3494B7"/>
    <a:srgbClr val="30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2052" y="-258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F46-A05D-46F9-824D-5DFBCA1C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8654-D97E-4520-B017-6F5474DEA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C971-B16F-46EA-96B7-22BBFAE5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9FE4-CBE4-491E-BB51-453441E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4098-A148-423D-A189-81E27FBD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5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0CC-011B-4190-8C5C-3EEA88B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CA18-5FF6-4594-B32D-562461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B2E5-420D-46F9-9708-96748FAD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F9A6-E58B-411E-8B0E-F57134D0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9B15-4AF8-4820-8340-1713E18B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1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65603-F7E1-4BC1-844F-E50A847A0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C9F80-43D6-4F75-A7D5-56D97213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457F-4B40-47BA-A6CC-05D310E4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B6AB-F5D5-44BE-A665-3B8FBD8C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BCDA-2C22-4B89-A916-3C9E40B3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7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23FB-C187-4BCB-9047-37A90588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C288-B191-4DF8-9AE9-D1F0B53F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01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49BC-0AFC-4D4C-B3AA-91EA791E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DD63-0112-4565-8ED9-32B8B99D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D0D0-AD6F-4844-B92A-0C63A6B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3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C1A4-9BE2-4EA3-9520-3CBC5C2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12AD-48BA-4235-ABDF-4EB28B43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20EE-2C30-4C1D-9BE7-F9876D7F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E1D6-4CB9-4B4A-844D-188E43D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53CF-C248-4114-9843-2261396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5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A21E-5313-4036-A28F-7D755C14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CFCC-2871-4A91-813C-480D78DF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8DE96-04EE-42F8-8A2A-8A5A549F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37B7-13DA-4544-87C4-A5286C73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5AE3E-FA5C-43B5-8FF7-E7006AE0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DCD0D-2FDC-4CE2-A343-4758029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AAE5-8F66-4E12-BCC5-BC750F42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E103-3D62-49AA-801F-FA59ED7CA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3864-E442-443D-A79D-8A5D2B96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44F13-4CA2-43F4-A018-A4A23FF8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BF24-BAD5-4A5E-B470-BD590F19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0769E-1426-44C8-9FB8-81387AD7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73772-1CEC-42A9-872C-BB11DBA1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958D3-DC21-4B91-93B9-25737274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2F28-F55D-440A-872D-44E87BB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84137-298C-4787-B869-114A9081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87ED3-7F74-4FB2-9925-9D838E8C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A2D1-EFB2-423D-8425-31707F3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3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DA735-A14F-4CEF-B137-0AACAA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71E91-BD45-4A24-A126-2730EB29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0BCCA-45ED-4A20-8FF4-C7E5E841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980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210B-CB5F-47FE-8341-3ADA0E5D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7869-048D-4CA9-B505-C3A9BCFD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7920C-1070-43ED-82B5-5D4DA8DA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A10F-753C-4CD5-A37D-F392CA69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6AB6-2370-4E0B-BFD2-0D9825D6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2BC1-870A-4A5F-8847-4737857A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18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ACA2-7664-4804-B2C8-61E322ED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FB58-95D4-4C1D-9BDF-EA50F3F1E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1284-C621-43B0-BCD0-56C4936A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F60E-C00A-4895-B5A1-E34A9868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E134-DAFD-4C8F-964F-AD4AC00A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D7A7-2647-4C1D-8B05-F260E21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8F36-E710-4D85-A266-89FD79C4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0BD98-D737-4E6A-BA9E-86A1F559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3ECD-D371-4CB1-BC4A-B984DD0BE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0508-D946-45FB-AA4F-30DD9CC5DD1C}" type="datetimeFigureOut">
              <a:rPr lang="en-SG" smtClean="0"/>
              <a:t>Sun, 20 Sep 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BF41-4D08-46C6-92A4-6177B6475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BEF4-425D-4AA2-868C-CDC6950BE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43A5-E20E-4A45-B499-0AD2DD6C4E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2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5CC71F-4318-4CE3-9A6B-963551DE4820}"/>
              </a:ext>
            </a:extLst>
          </p:cNvPr>
          <p:cNvGrpSpPr/>
          <p:nvPr/>
        </p:nvGrpSpPr>
        <p:grpSpPr>
          <a:xfrm>
            <a:off x="265265" y="145814"/>
            <a:ext cx="6300000" cy="9614372"/>
            <a:chOff x="265265" y="145814"/>
            <a:chExt cx="6300000" cy="96143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5316F1-864A-4037-A19E-1CF05FDEB689}"/>
                </a:ext>
              </a:extLst>
            </p:cNvPr>
            <p:cNvCxnSpPr>
              <a:cxnSpLocks/>
              <a:stCxn id="10" idx="2"/>
              <a:endCxn id="41" idx="0"/>
            </p:cNvCxnSpPr>
            <p:nvPr/>
          </p:nvCxnSpPr>
          <p:spPr>
            <a:xfrm>
              <a:off x="2425698" y="1516050"/>
              <a:ext cx="1" cy="7716926"/>
            </a:xfrm>
            <a:prstGeom prst="line">
              <a:avLst/>
            </a:prstGeom>
            <a:ln w="28575">
              <a:solidFill>
                <a:srgbClr val="62C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AFA038-1C24-4697-B00D-A7019F6E680E}"/>
                </a:ext>
              </a:extLst>
            </p:cNvPr>
            <p:cNvGrpSpPr/>
            <p:nvPr/>
          </p:nvGrpSpPr>
          <p:grpSpPr>
            <a:xfrm>
              <a:off x="703369" y="252411"/>
              <a:ext cx="3444658" cy="1263639"/>
              <a:chOff x="2149453" y="203210"/>
              <a:chExt cx="2559094" cy="126363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85BCA80-20B2-4EB6-8A91-FC4D7E24081F}"/>
                  </a:ext>
                </a:extLst>
              </p:cNvPr>
              <p:cNvSpPr/>
              <p:nvPr/>
            </p:nvSpPr>
            <p:spPr>
              <a:xfrm>
                <a:off x="2149453" y="411108"/>
                <a:ext cx="2559094" cy="1055741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Explore the distribution of the data (min, max, shape, categorical, numerical)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Look for correlated attributes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Take note of imbalances in target variable (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isFraud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Look for null values in dataset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Understand the meaning of attributes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FBDFA49-3F53-4AF0-AC3A-B9C6160F61DE}"/>
                  </a:ext>
                </a:extLst>
              </p:cNvPr>
              <p:cNvSpPr/>
              <p:nvPr/>
            </p:nvSpPr>
            <p:spPr>
              <a:xfrm>
                <a:off x="2149453" y="203210"/>
                <a:ext cx="2559094" cy="324000"/>
              </a:xfrm>
              <a:prstGeom prst="roundRect">
                <a:avLst/>
              </a:prstGeom>
              <a:solidFill>
                <a:srgbClr val="62C2CA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Exploratory Data Analysis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42DB687-84D2-42B3-B5C6-5895C9FC93E0}"/>
                </a:ext>
              </a:extLst>
            </p:cNvPr>
            <p:cNvGrpSpPr/>
            <p:nvPr/>
          </p:nvGrpSpPr>
          <p:grpSpPr>
            <a:xfrm>
              <a:off x="703369" y="1751205"/>
              <a:ext cx="3444658" cy="1315997"/>
              <a:chOff x="626301" y="1639019"/>
              <a:chExt cx="3444658" cy="131599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7F0815C-A572-4326-8A0A-4B4FD6F80AB1}"/>
                  </a:ext>
                </a:extLst>
              </p:cNvPr>
              <p:cNvSpPr/>
              <p:nvPr/>
            </p:nvSpPr>
            <p:spPr>
              <a:xfrm>
                <a:off x="626301" y="1846918"/>
                <a:ext cx="3444658" cy="110809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/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Eliminate useless attributes (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isFlaggedFraud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,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nameDest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,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nameOrig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one-hot encoding or label encoding on categorical attributes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Add new feature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same_value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(amount =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oldbalanceOrg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Split dataset into 80% train set, 20% test set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49604C-7710-4A52-A7D1-202ADA6F290F}"/>
                  </a:ext>
                </a:extLst>
              </p:cNvPr>
              <p:cNvSpPr/>
              <p:nvPr/>
            </p:nvSpPr>
            <p:spPr>
              <a:xfrm>
                <a:off x="626301" y="1639019"/>
                <a:ext cx="3444658" cy="324000"/>
              </a:xfrm>
              <a:prstGeom prst="roundRect">
                <a:avLst/>
              </a:prstGeom>
              <a:solidFill>
                <a:srgbClr val="51B0C3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619294367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65368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84116 w 2180791"/>
                          <a:gd name="connsiteY8" fmla="*/ 917917 h 917917"/>
                          <a:gd name="connsiteX9" fmla="*/ 796675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405" y="61514"/>
                              <a:pt x="62959" y="-9744"/>
                              <a:pt x="152989" y="0"/>
                            </a:cubicBezTo>
                            <a:cubicBezTo>
                              <a:pt x="461623" y="-28791"/>
                              <a:pt x="662027" y="-8097"/>
                              <a:pt x="796675" y="0"/>
                            </a:cubicBezTo>
                            <a:cubicBezTo>
                              <a:pt x="931323" y="8097"/>
                              <a:pt x="1150512" y="-10141"/>
                              <a:pt x="1365368" y="0"/>
                            </a:cubicBezTo>
                            <a:cubicBezTo>
                              <a:pt x="1580224" y="10141"/>
                              <a:pt x="1789658" y="-7490"/>
                              <a:pt x="2027802" y="0"/>
                            </a:cubicBezTo>
                            <a:cubicBezTo>
                              <a:pt x="2112577" y="17975"/>
                              <a:pt x="2200644" y="66003"/>
                              <a:pt x="2180791" y="152989"/>
                            </a:cubicBezTo>
                            <a:cubicBezTo>
                              <a:pt x="2172435" y="322263"/>
                              <a:pt x="2156629" y="502660"/>
                              <a:pt x="2180791" y="764928"/>
                            </a:cubicBezTo>
                            <a:cubicBezTo>
                              <a:pt x="2190902" y="849574"/>
                              <a:pt x="2111497" y="915544"/>
                              <a:pt x="2027802" y="917917"/>
                            </a:cubicBezTo>
                            <a:cubicBezTo>
                              <a:pt x="1883469" y="942927"/>
                              <a:pt x="1595146" y="930666"/>
                              <a:pt x="1384116" y="917917"/>
                            </a:cubicBezTo>
                            <a:cubicBezTo>
                              <a:pt x="1173086" y="905168"/>
                              <a:pt x="1057407" y="928244"/>
                              <a:pt x="796675" y="917917"/>
                            </a:cubicBezTo>
                            <a:cubicBezTo>
                              <a:pt x="535943" y="907590"/>
                              <a:pt x="285860" y="938461"/>
                              <a:pt x="152989" y="917917"/>
                            </a:cubicBezTo>
                            <a:cubicBezTo>
                              <a:pt x="80191" y="912421"/>
                              <a:pt x="9834" y="851099"/>
                              <a:pt x="0" y="764928"/>
                            </a:cubicBezTo>
                            <a:cubicBezTo>
                              <a:pt x="18420" y="631827"/>
                              <a:pt x="-20404" y="4064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431" y="65905"/>
                              <a:pt x="81660" y="15114"/>
                              <a:pt x="152989" y="0"/>
                            </a:cubicBezTo>
                            <a:cubicBezTo>
                              <a:pt x="341265" y="-2083"/>
                              <a:pt x="559392" y="-22425"/>
                              <a:pt x="815423" y="0"/>
                            </a:cubicBezTo>
                            <a:cubicBezTo>
                              <a:pt x="1071454" y="22425"/>
                              <a:pt x="1155999" y="-16669"/>
                              <a:pt x="1477857" y="0"/>
                            </a:cubicBezTo>
                            <a:cubicBezTo>
                              <a:pt x="1799715" y="16669"/>
                              <a:pt x="1864884" y="-19598"/>
                              <a:pt x="2027802" y="0"/>
                            </a:cubicBezTo>
                            <a:cubicBezTo>
                              <a:pt x="2124623" y="945"/>
                              <a:pt x="2176015" y="82895"/>
                              <a:pt x="2180791" y="152989"/>
                            </a:cubicBezTo>
                            <a:cubicBezTo>
                              <a:pt x="2152790" y="300575"/>
                              <a:pt x="2194711" y="548378"/>
                              <a:pt x="2180791" y="764928"/>
                            </a:cubicBezTo>
                            <a:cubicBezTo>
                              <a:pt x="2183115" y="848034"/>
                              <a:pt x="2115111" y="901691"/>
                              <a:pt x="2027802" y="917917"/>
                            </a:cubicBezTo>
                            <a:cubicBezTo>
                              <a:pt x="1763633" y="911707"/>
                              <a:pt x="1723327" y="913783"/>
                              <a:pt x="1440361" y="917917"/>
                            </a:cubicBezTo>
                            <a:cubicBezTo>
                              <a:pt x="1157395" y="922051"/>
                              <a:pt x="1112422" y="939392"/>
                              <a:pt x="796675" y="917917"/>
                            </a:cubicBezTo>
                            <a:cubicBezTo>
                              <a:pt x="480928" y="896442"/>
                              <a:pt x="433102" y="907283"/>
                              <a:pt x="152989" y="917917"/>
                            </a:cubicBezTo>
                            <a:cubicBezTo>
                              <a:pt x="74822" y="915714"/>
                              <a:pt x="10193" y="831248"/>
                              <a:pt x="0" y="764928"/>
                            </a:cubicBezTo>
                            <a:cubicBezTo>
                              <a:pt x="8178" y="593287"/>
                              <a:pt x="-15298" y="316111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Data Pre-processing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E38C62-DA31-4DFA-89D9-59725AC50A71}"/>
                </a:ext>
              </a:extLst>
            </p:cNvPr>
            <p:cNvGrpSpPr/>
            <p:nvPr/>
          </p:nvGrpSpPr>
          <p:grpSpPr>
            <a:xfrm>
              <a:off x="1479066" y="3353954"/>
              <a:ext cx="1893264" cy="1048136"/>
              <a:chOff x="2482368" y="3179106"/>
              <a:chExt cx="1893264" cy="104813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497FA30-5D59-444D-A99C-4E80F6A9E93C}"/>
                  </a:ext>
                </a:extLst>
              </p:cNvPr>
              <p:cNvSpPr/>
              <p:nvPr/>
            </p:nvSpPr>
            <p:spPr>
              <a:xfrm>
                <a:off x="2482369" y="3389207"/>
                <a:ext cx="1893263" cy="83803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108000" rtlCol="0" anchor="ctr"/>
              <a:lstStyle/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Train model using training set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Get ROC AUC score and accuracy without tuning hyperparameters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9E5CBBE-30D8-42FB-8A0E-61A242762D08}"/>
                  </a:ext>
                </a:extLst>
              </p:cNvPr>
              <p:cNvSpPr/>
              <p:nvPr/>
            </p:nvSpPr>
            <p:spPr>
              <a:xfrm>
                <a:off x="2482368" y="3179106"/>
                <a:ext cx="1893263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Train Model</a:t>
                </a:r>
              </a:p>
            </p:txBody>
          </p:sp>
        </p:grp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5D4B0449-D6E3-4C03-A1A8-1E0C0711789D}"/>
                </a:ext>
              </a:extLst>
            </p:cNvPr>
            <p:cNvCxnSpPr>
              <a:cxnSpLocks/>
              <a:stCxn id="21" idx="3"/>
              <a:endCxn id="11" idx="3"/>
            </p:cNvCxnSpPr>
            <p:nvPr/>
          </p:nvCxnSpPr>
          <p:spPr>
            <a:xfrm flipV="1">
              <a:off x="3214062" y="2513153"/>
              <a:ext cx="933965" cy="2590122"/>
            </a:xfrm>
            <a:prstGeom prst="curvedConnector3">
              <a:avLst>
                <a:gd name="adj1" fmla="val 124476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3E531-04E5-4FCD-917B-0B05636437BF}"/>
                </a:ext>
              </a:extLst>
            </p:cNvPr>
            <p:cNvSpPr txBox="1"/>
            <p:nvPr/>
          </p:nvSpPr>
          <p:spPr>
            <a:xfrm>
              <a:off x="4423740" y="3983072"/>
              <a:ext cx="16273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900" dirty="0">
                  <a:solidFill>
                    <a:sysClr val="windowText" lastClr="000000"/>
                  </a:solidFill>
                </a:rPr>
                <a:t>Experiment with different </a:t>
              </a:r>
            </a:p>
            <a:p>
              <a:r>
                <a:rPr lang="en-SG" sz="900" dirty="0">
                  <a:solidFill>
                    <a:sysClr val="windowText" lastClr="000000"/>
                  </a:solidFill>
                </a:rPr>
                <a:t>pre-processing methods to get best baseline model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22149A1-C280-4735-82B6-FC6EAB41478E}"/>
                </a:ext>
              </a:extLst>
            </p:cNvPr>
            <p:cNvGrpSpPr/>
            <p:nvPr/>
          </p:nvGrpSpPr>
          <p:grpSpPr>
            <a:xfrm>
              <a:off x="1637334" y="4528404"/>
              <a:ext cx="1576728" cy="939640"/>
              <a:chOff x="2640636" y="4447255"/>
              <a:chExt cx="1576728" cy="93964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62DCDC5-C1B2-4F5F-B6A1-03D0485C7AB0}"/>
                  </a:ext>
                </a:extLst>
              </p:cNvPr>
              <p:cNvSpPr/>
              <p:nvPr/>
            </p:nvSpPr>
            <p:spPr>
              <a:xfrm>
                <a:off x="2640637" y="4657357"/>
                <a:ext cx="1576727" cy="72953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rtlCol="0" anchor="ctr"/>
              <a:lstStyle/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Predict test set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Get ROC AUC score and accuracy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37C5584-5A7E-48EC-8E9B-C6825F9AE907}"/>
                  </a:ext>
                </a:extLst>
              </p:cNvPr>
              <p:cNvSpPr/>
              <p:nvPr/>
            </p:nvSpPr>
            <p:spPr>
              <a:xfrm>
                <a:off x="2640636" y="4447255"/>
                <a:ext cx="1576727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Predict Test Set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FF4478-D169-4A93-ADA1-681B07B689DC}"/>
                </a:ext>
              </a:extLst>
            </p:cNvPr>
            <p:cNvGrpSpPr/>
            <p:nvPr/>
          </p:nvGrpSpPr>
          <p:grpSpPr>
            <a:xfrm>
              <a:off x="1146151" y="6648926"/>
              <a:ext cx="2559094" cy="1307304"/>
              <a:chOff x="2149453" y="6720098"/>
              <a:chExt cx="2559094" cy="130730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B6425DB-E398-4250-A0AD-C581A5750A1D}"/>
                  </a:ext>
                </a:extLst>
              </p:cNvPr>
              <p:cNvSpPr/>
              <p:nvPr/>
            </p:nvSpPr>
            <p:spPr>
              <a:xfrm>
                <a:off x="2149453" y="6927997"/>
                <a:ext cx="2559094" cy="109940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Tune sensitive hyperparameters first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Use a ‘coarse to fine’ approach together with grid search to find optimal hyperparameters 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a 5/10-fold cross validation to validate tuning results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ABC7FE3-4AE8-47B7-B121-B1150DC9E54F}"/>
                  </a:ext>
                </a:extLst>
              </p:cNvPr>
              <p:cNvSpPr/>
              <p:nvPr/>
            </p:nvSpPr>
            <p:spPr>
              <a:xfrm>
                <a:off x="2149453" y="6720098"/>
                <a:ext cx="2559094" cy="324000"/>
              </a:xfrm>
              <a:prstGeom prst="roundRect">
                <a:avLst/>
              </a:prstGeom>
              <a:solidFill>
                <a:srgbClr val="3494B7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619294367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65368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84116 w 2180791"/>
                          <a:gd name="connsiteY8" fmla="*/ 917917 h 917917"/>
                          <a:gd name="connsiteX9" fmla="*/ 796675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405" y="61514"/>
                              <a:pt x="62959" y="-9744"/>
                              <a:pt x="152989" y="0"/>
                            </a:cubicBezTo>
                            <a:cubicBezTo>
                              <a:pt x="461623" y="-28791"/>
                              <a:pt x="662027" y="-8097"/>
                              <a:pt x="796675" y="0"/>
                            </a:cubicBezTo>
                            <a:cubicBezTo>
                              <a:pt x="931323" y="8097"/>
                              <a:pt x="1150512" y="-10141"/>
                              <a:pt x="1365368" y="0"/>
                            </a:cubicBezTo>
                            <a:cubicBezTo>
                              <a:pt x="1580224" y="10141"/>
                              <a:pt x="1789658" y="-7490"/>
                              <a:pt x="2027802" y="0"/>
                            </a:cubicBezTo>
                            <a:cubicBezTo>
                              <a:pt x="2112577" y="17975"/>
                              <a:pt x="2200644" y="66003"/>
                              <a:pt x="2180791" y="152989"/>
                            </a:cubicBezTo>
                            <a:cubicBezTo>
                              <a:pt x="2172435" y="322263"/>
                              <a:pt x="2156629" y="502660"/>
                              <a:pt x="2180791" y="764928"/>
                            </a:cubicBezTo>
                            <a:cubicBezTo>
                              <a:pt x="2190902" y="849574"/>
                              <a:pt x="2111497" y="915544"/>
                              <a:pt x="2027802" y="917917"/>
                            </a:cubicBezTo>
                            <a:cubicBezTo>
                              <a:pt x="1883469" y="942927"/>
                              <a:pt x="1595146" y="930666"/>
                              <a:pt x="1384116" y="917917"/>
                            </a:cubicBezTo>
                            <a:cubicBezTo>
                              <a:pt x="1173086" y="905168"/>
                              <a:pt x="1057407" y="928244"/>
                              <a:pt x="796675" y="917917"/>
                            </a:cubicBezTo>
                            <a:cubicBezTo>
                              <a:pt x="535943" y="907590"/>
                              <a:pt x="285860" y="938461"/>
                              <a:pt x="152989" y="917917"/>
                            </a:cubicBezTo>
                            <a:cubicBezTo>
                              <a:pt x="80191" y="912421"/>
                              <a:pt x="9834" y="851099"/>
                              <a:pt x="0" y="764928"/>
                            </a:cubicBezTo>
                            <a:cubicBezTo>
                              <a:pt x="18420" y="631827"/>
                              <a:pt x="-20404" y="4064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431" y="65905"/>
                              <a:pt x="81660" y="15114"/>
                              <a:pt x="152989" y="0"/>
                            </a:cubicBezTo>
                            <a:cubicBezTo>
                              <a:pt x="341265" y="-2083"/>
                              <a:pt x="559392" y="-22425"/>
                              <a:pt x="815423" y="0"/>
                            </a:cubicBezTo>
                            <a:cubicBezTo>
                              <a:pt x="1071454" y="22425"/>
                              <a:pt x="1155999" y="-16669"/>
                              <a:pt x="1477857" y="0"/>
                            </a:cubicBezTo>
                            <a:cubicBezTo>
                              <a:pt x="1799715" y="16669"/>
                              <a:pt x="1864884" y="-19598"/>
                              <a:pt x="2027802" y="0"/>
                            </a:cubicBezTo>
                            <a:cubicBezTo>
                              <a:pt x="2124623" y="945"/>
                              <a:pt x="2176015" y="82895"/>
                              <a:pt x="2180791" y="152989"/>
                            </a:cubicBezTo>
                            <a:cubicBezTo>
                              <a:pt x="2152790" y="300575"/>
                              <a:pt x="2194711" y="548378"/>
                              <a:pt x="2180791" y="764928"/>
                            </a:cubicBezTo>
                            <a:cubicBezTo>
                              <a:pt x="2183115" y="848034"/>
                              <a:pt x="2115111" y="901691"/>
                              <a:pt x="2027802" y="917917"/>
                            </a:cubicBezTo>
                            <a:cubicBezTo>
                              <a:pt x="1763633" y="911707"/>
                              <a:pt x="1723327" y="913783"/>
                              <a:pt x="1440361" y="917917"/>
                            </a:cubicBezTo>
                            <a:cubicBezTo>
                              <a:pt x="1157395" y="922051"/>
                              <a:pt x="1112422" y="939392"/>
                              <a:pt x="796675" y="917917"/>
                            </a:cubicBezTo>
                            <a:cubicBezTo>
                              <a:pt x="480928" y="896442"/>
                              <a:pt x="433102" y="907283"/>
                              <a:pt x="152989" y="917917"/>
                            </a:cubicBezTo>
                            <a:cubicBezTo>
                              <a:pt x="74822" y="915714"/>
                              <a:pt x="10193" y="831248"/>
                              <a:pt x="0" y="764928"/>
                            </a:cubicBezTo>
                            <a:cubicBezTo>
                              <a:pt x="8178" y="593287"/>
                              <a:pt x="-15298" y="316111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Hyperparameter Tuning &amp; Cross Validation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0635D16-9ED4-4B64-BE78-8CA4A38E14C5}"/>
                </a:ext>
              </a:extLst>
            </p:cNvPr>
            <p:cNvGrpSpPr/>
            <p:nvPr/>
          </p:nvGrpSpPr>
          <p:grpSpPr>
            <a:xfrm>
              <a:off x="1637334" y="5594358"/>
              <a:ext cx="1576728" cy="928255"/>
              <a:chOff x="2640636" y="5571831"/>
              <a:chExt cx="1576728" cy="92825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9148EAF-6DB1-4640-8B05-03DB6BB82519}"/>
                  </a:ext>
                </a:extLst>
              </p:cNvPr>
              <p:cNvSpPr/>
              <p:nvPr/>
            </p:nvSpPr>
            <p:spPr>
              <a:xfrm>
                <a:off x="2640637" y="5836484"/>
                <a:ext cx="1576727" cy="663602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>
                    <a:solidFill>
                      <a:sysClr val="windowText" lastClr="000000"/>
                    </a:solidFill>
                  </a:rPr>
                  <a:t>Best pre-processing methods are used as a baseline to tune hyperparameters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47D1673-9BC0-4073-8AF2-658E3389C384}"/>
                  </a:ext>
                </a:extLst>
              </p:cNvPr>
              <p:cNvSpPr/>
              <p:nvPr/>
            </p:nvSpPr>
            <p:spPr>
              <a:xfrm>
                <a:off x="2640636" y="5571831"/>
                <a:ext cx="1576727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Form baseline model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153BFEA-6B8C-4FB8-B652-ED2C4BF6E42C}"/>
                </a:ext>
              </a:extLst>
            </p:cNvPr>
            <p:cNvGrpSpPr/>
            <p:nvPr/>
          </p:nvGrpSpPr>
          <p:grpSpPr>
            <a:xfrm>
              <a:off x="1146156" y="8242199"/>
              <a:ext cx="2559085" cy="863093"/>
              <a:chOff x="2640636" y="8279887"/>
              <a:chExt cx="1576728" cy="863093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FF48757-4FB1-4FF2-9480-CE6B85659F71}"/>
                  </a:ext>
                </a:extLst>
              </p:cNvPr>
              <p:cNvSpPr/>
              <p:nvPr/>
            </p:nvSpPr>
            <p:spPr>
              <a:xfrm>
                <a:off x="2640637" y="8520146"/>
                <a:ext cx="1576727" cy="62283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96000" rtlCol="0" anchor="ctr"/>
              <a:lstStyle/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Predict using tuned parameters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Get metrics (AUC, accuracy, specificity, sensitivity, FPR, FNR)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60518B9-D7AE-4B76-B7A9-36C4EAA93F08}"/>
                  </a:ext>
                </a:extLst>
              </p:cNvPr>
              <p:cNvSpPr/>
              <p:nvPr/>
            </p:nvSpPr>
            <p:spPr>
              <a:xfrm>
                <a:off x="2640636" y="8279887"/>
                <a:ext cx="1576727" cy="324000"/>
              </a:xfrm>
              <a:prstGeom prst="roundRect">
                <a:avLst/>
              </a:prstGeom>
              <a:solidFill>
                <a:srgbClr val="3084AC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Evaluate Test Scores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44ABF92-BE08-4D1D-9CCC-918A83A81B19}"/>
                </a:ext>
              </a:extLst>
            </p:cNvPr>
            <p:cNvSpPr/>
            <p:nvPr/>
          </p:nvSpPr>
          <p:spPr>
            <a:xfrm>
              <a:off x="317499" y="9232976"/>
              <a:ext cx="4216399" cy="527210"/>
            </a:xfrm>
            <a:prstGeom prst="roundRect">
              <a:avLst/>
            </a:prstGeom>
            <a:solidFill>
              <a:srgbClr val="3084AC"/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916138475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96675 w 2180791"/>
                        <a:gd name="connsiteY2" fmla="*/ 0 h 917917"/>
                        <a:gd name="connsiteX3" fmla="*/ 1384116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402864 w 2180791"/>
                        <a:gd name="connsiteY8" fmla="*/ 917917 h 917917"/>
                        <a:gd name="connsiteX9" fmla="*/ 834171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-13854" y="59629"/>
                            <a:pt x="66234" y="-3214"/>
                            <a:pt x="152989" y="0"/>
                          </a:cubicBezTo>
                          <a:cubicBezTo>
                            <a:pt x="389048" y="10711"/>
                            <a:pt x="582835" y="1031"/>
                            <a:pt x="796675" y="0"/>
                          </a:cubicBezTo>
                          <a:cubicBezTo>
                            <a:pt x="1010515" y="-1031"/>
                            <a:pt x="1156370" y="9046"/>
                            <a:pt x="1384116" y="0"/>
                          </a:cubicBezTo>
                          <a:cubicBezTo>
                            <a:pt x="1611862" y="-9046"/>
                            <a:pt x="1799465" y="10187"/>
                            <a:pt x="2027802" y="0"/>
                          </a:cubicBezTo>
                          <a:cubicBezTo>
                            <a:pt x="2121119" y="-16314"/>
                            <a:pt x="2189678" y="76598"/>
                            <a:pt x="2180791" y="152989"/>
                          </a:cubicBezTo>
                          <a:cubicBezTo>
                            <a:pt x="2171735" y="399326"/>
                            <a:pt x="2164996" y="604911"/>
                            <a:pt x="2180791" y="764928"/>
                          </a:cubicBezTo>
                          <a:cubicBezTo>
                            <a:pt x="2177375" y="867040"/>
                            <a:pt x="2115345" y="922074"/>
                            <a:pt x="2027802" y="917917"/>
                          </a:cubicBezTo>
                          <a:cubicBezTo>
                            <a:pt x="1750281" y="930621"/>
                            <a:pt x="1617654" y="932788"/>
                            <a:pt x="1402864" y="917917"/>
                          </a:cubicBezTo>
                          <a:cubicBezTo>
                            <a:pt x="1188074" y="903046"/>
                            <a:pt x="953703" y="905609"/>
                            <a:pt x="834171" y="917917"/>
                          </a:cubicBezTo>
                          <a:cubicBezTo>
                            <a:pt x="714639" y="930225"/>
                            <a:pt x="361797" y="901292"/>
                            <a:pt x="152989" y="917917"/>
                          </a:cubicBezTo>
                          <a:cubicBezTo>
                            <a:pt x="67980" y="911240"/>
                            <a:pt x="-784" y="847305"/>
                            <a:pt x="0" y="764928"/>
                          </a:cubicBezTo>
                          <a:cubicBezTo>
                            <a:pt x="-20628" y="492797"/>
                            <a:pt x="-2211" y="294965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16967" y="59084"/>
                            <a:pt x="53646" y="-14578"/>
                            <a:pt x="152989" y="0"/>
                          </a:cubicBezTo>
                          <a:cubicBezTo>
                            <a:pt x="379072" y="-12990"/>
                            <a:pt x="515940" y="-29669"/>
                            <a:pt x="759179" y="0"/>
                          </a:cubicBezTo>
                          <a:cubicBezTo>
                            <a:pt x="1002418" y="29669"/>
                            <a:pt x="1180645" y="-25607"/>
                            <a:pt x="1402864" y="0"/>
                          </a:cubicBezTo>
                          <a:cubicBezTo>
                            <a:pt x="1625083" y="25607"/>
                            <a:pt x="1717929" y="7404"/>
                            <a:pt x="2027802" y="0"/>
                          </a:cubicBezTo>
                          <a:cubicBezTo>
                            <a:pt x="2116500" y="17503"/>
                            <a:pt x="2178333" y="70015"/>
                            <a:pt x="2180791" y="152989"/>
                          </a:cubicBezTo>
                          <a:cubicBezTo>
                            <a:pt x="2209882" y="451512"/>
                            <a:pt x="2209237" y="499270"/>
                            <a:pt x="2180791" y="764928"/>
                          </a:cubicBezTo>
                          <a:cubicBezTo>
                            <a:pt x="2179739" y="866288"/>
                            <a:pt x="2107964" y="914275"/>
                            <a:pt x="2027802" y="917917"/>
                          </a:cubicBezTo>
                          <a:cubicBezTo>
                            <a:pt x="1880468" y="901999"/>
                            <a:pt x="1707981" y="944219"/>
                            <a:pt x="1440361" y="917917"/>
                          </a:cubicBezTo>
                          <a:cubicBezTo>
                            <a:pt x="1172741" y="891615"/>
                            <a:pt x="1019896" y="931883"/>
                            <a:pt x="834171" y="917917"/>
                          </a:cubicBezTo>
                          <a:cubicBezTo>
                            <a:pt x="648446" y="903952"/>
                            <a:pt x="432139" y="938678"/>
                            <a:pt x="152989" y="917917"/>
                          </a:cubicBezTo>
                          <a:cubicBezTo>
                            <a:pt x="68091" y="900541"/>
                            <a:pt x="412" y="830988"/>
                            <a:pt x="0" y="764928"/>
                          </a:cubicBezTo>
                          <a:cubicBezTo>
                            <a:pt x="25771" y="535283"/>
                            <a:pt x="20416" y="324556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Compare Model Performance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2C27C9F-4AA4-4A80-A6F5-F8C8882C81A8}"/>
                </a:ext>
              </a:extLst>
            </p:cNvPr>
            <p:cNvSpPr txBox="1"/>
            <p:nvPr/>
          </p:nvSpPr>
          <p:spPr>
            <a:xfrm>
              <a:off x="4795531" y="1692098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C4BA38-5F88-4F6C-B6F9-2C6AF5C5CC57}"/>
                </a:ext>
              </a:extLst>
            </p:cNvPr>
            <p:cNvCxnSpPr>
              <a:cxnSpLocks/>
            </p:cNvCxnSpPr>
            <p:nvPr/>
          </p:nvCxnSpPr>
          <p:spPr>
            <a:xfrm>
              <a:off x="265265" y="1629468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A6E5A6-4AB6-45AA-B526-A0A84423FF11}"/>
                </a:ext>
              </a:extLst>
            </p:cNvPr>
            <p:cNvSpPr txBox="1"/>
            <p:nvPr/>
          </p:nvSpPr>
          <p:spPr>
            <a:xfrm>
              <a:off x="4551034" y="208444"/>
              <a:ext cx="2009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Understanding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380E3B-419F-4BDA-92A0-8D0AADD16C48}"/>
                </a:ext>
              </a:extLst>
            </p:cNvPr>
            <p:cNvCxnSpPr>
              <a:cxnSpLocks/>
            </p:cNvCxnSpPr>
            <p:nvPr/>
          </p:nvCxnSpPr>
          <p:spPr>
            <a:xfrm>
              <a:off x="265265" y="14581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CA9F7A-6530-4BFF-AA51-4F42C598BB07}"/>
                </a:ext>
              </a:extLst>
            </p:cNvPr>
            <p:cNvSpPr txBox="1"/>
            <p:nvPr/>
          </p:nvSpPr>
          <p:spPr>
            <a:xfrm>
              <a:off x="4795531" y="3263904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Modelling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B27591-170C-42FE-957D-B97B88DFDEB2}"/>
                </a:ext>
              </a:extLst>
            </p:cNvPr>
            <p:cNvCxnSpPr>
              <a:cxnSpLocks/>
            </p:cNvCxnSpPr>
            <p:nvPr/>
          </p:nvCxnSpPr>
          <p:spPr>
            <a:xfrm>
              <a:off x="265265" y="320127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B6E119-9470-4B27-AE78-333B6F5CC9A2}"/>
                </a:ext>
              </a:extLst>
            </p:cNvPr>
            <p:cNvSpPr txBox="1"/>
            <p:nvPr/>
          </p:nvSpPr>
          <p:spPr>
            <a:xfrm>
              <a:off x="4795531" y="8170756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8A4112-F628-42F2-B008-7E8E764492E0}"/>
                </a:ext>
              </a:extLst>
            </p:cNvPr>
            <p:cNvCxnSpPr>
              <a:cxnSpLocks/>
            </p:cNvCxnSpPr>
            <p:nvPr/>
          </p:nvCxnSpPr>
          <p:spPr>
            <a:xfrm>
              <a:off x="265265" y="8108126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6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7CD5DD-E692-4686-9A83-F6DFD0C9FC2E}"/>
              </a:ext>
            </a:extLst>
          </p:cNvPr>
          <p:cNvSpPr/>
          <p:nvPr/>
        </p:nvSpPr>
        <p:spPr>
          <a:xfrm>
            <a:off x="524841" y="9360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62C2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a1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204BC4-6794-47B9-AF50-CB6407DD2763}"/>
              </a:ext>
            </a:extLst>
          </p:cNvPr>
          <p:cNvSpPr/>
          <p:nvPr/>
        </p:nvSpPr>
        <p:spPr>
          <a:xfrm>
            <a:off x="524841" y="23076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a2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DB322D-C227-498D-8C1D-2A5E560F64D0}"/>
              </a:ext>
            </a:extLst>
          </p:cNvPr>
          <p:cNvSpPr/>
          <p:nvPr/>
        </p:nvSpPr>
        <p:spPr>
          <a:xfrm>
            <a:off x="1698321" y="9360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b1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E95D8-61E8-4864-9632-50C3D9383921}"/>
              </a:ext>
            </a:extLst>
          </p:cNvPr>
          <p:cNvSpPr/>
          <p:nvPr/>
        </p:nvSpPr>
        <p:spPr>
          <a:xfrm>
            <a:off x="1698321" y="23076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62C2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b2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626F2-F33A-4618-BA8F-78031DF6F63A}"/>
              </a:ext>
            </a:extLst>
          </p:cNvPr>
          <p:cNvSpPr/>
          <p:nvPr/>
        </p:nvSpPr>
        <p:spPr>
          <a:xfrm>
            <a:off x="2871801" y="9360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62C2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06F41-1A11-4590-8C42-242C8EE4C7FF}"/>
              </a:ext>
            </a:extLst>
          </p:cNvPr>
          <p:cNvSpPr/>
          <p:nvPr/>
        </p:nvSpPr>
        <p:spPr>
          <a:xfrm>
            <a:off x="2871801" y="230760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c2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81E2EB-577A-4284-B009-7F323A634925}"/>
              </a:ext>
            </a:extLst>
          </p:cNvPr>
          <p:cNvSpPr/>
          <p:nvPr/>
        </p:nvSpPr>
        <p:spPr>
          <a:xfrm>
            <a:off x="3763341" y="1629428"/>
            <a:ext cx="450936" cy="4509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62C2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500" dirty="0">
                <a:solidFill>
                  <a:sysClr val="windowText" lastClr="000000"/>
                </a:solidFill>
              </a:rPr>
              <a:t>d1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873E5F3-C47F-4317-8379-23A274E53CF0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975777" y="1161476"/>
            <a:ext cx="722544" cy="1371600"/>
          </a:xfrm>
          <a:prstGeom prst="curvedConnector3">
            <a:avLst/>
          </a:prstGeom>
          <a:ln w="12700">
            <a:solidFill>
              <a:srgbClr val="62C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62C5F2F-CB7E-40DF-9E65-8AFB1184C12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149257" y="1161476"/>
            <a:ext cx="722544" cy="1371600"/>
          </a:xfrm>
          <a:prstGeom prst="curvedConnector3">
            <a:avLst/>
          </a:prstGeom>
          <a:ln w="12700">
            <a:solidFill>
              <a:srgbClr val="62C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84C8431-1734-47C6-8C58-3FAA8118C895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975777" y="1161476"/>
            <a:ext cx="722544" cy="1371600"/>
          </a:xfrm>
          <a:prstGeom prst="curvedConnector3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D0B9548-7FE0-49EB-8193-77C68C14D3F8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149257" y="1161476"/>
            <a:ext cx="722544" cy="1371600"/>
          </a:xfrm>
          <a:prstGeom prst="curvedConnector3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1B8C07-70AE-4409-9DDB-09356542A98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975777" y="1161476"/>
            <a:ext cx="72254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0346A-5FB6-4096-8D23-FF71FA434FA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149257" y="1161476"/>
            <a:ext cx="72254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C3A955-9978-4B8C-A6A6-02B146FC3F69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975777" y="2533076"/>
            <a:ext cx="72254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A14812-CD77-4B97-AC82-59F1C7423172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149257" y="2533076"/>
            <a:ext cx="72254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FA6C506-ACE2-4A01-87AF-C21DFE4F73F2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322737" y="1161476"/>
            <a:ext cx="440604" cy="693420"/>
          </a:xfrm>
          <a:prstGeom prst="curvedConnector3">
            <a:avLst/>
          </a:prstGeom>
          <a:ln w="12700">
            <a:solidFill>
              <a:srgbClr val="62C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CC5D646-6B1D-4156-8376-6221F39B6619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322737" y="1854896"/>
            <a:ext cx="440604" cy="678180"/>
          </a:xfrm>
          <a:prstGeom prst="curvedConnector3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8FE2F7A-7F76-46A4-AEFD-99302F4889EB}"/>
              </a:ext>
            </a:extLst>
          </p:cNvPr>
          <p:cNvSpPr/>
          <p:nvPr/>
        </p:nvSpPr>
        <p:spPr>
          <a:xfrm>
            <a:off x="4707282" y="1416459"/>
            <a:ext cx="1712171" cy="861634"/>
          </a:xfrm>
          <a:prstGeom prst="roundRect">
            <a:avLst/>
          </a:prstGeom>
          <a:solidFill>
            <a:srgbClr val="62C2CA"/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File Name</a:t>
            </a:r>
          </a:p>
          <a:p>
            <a:pPr algn="ctr"/>
            <a:r>
              <a:rPr lang="en-SG" sz="1400" b="1" dirty="0">
                <a:solidFill>
                  <a:schemeClr val="bg1"/>
                </a:solidFill>
              </a:rPr>
              <a:t>a1_b2_c1_d1.csv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BAD4593-5B7A-4157-A54C-3A3622A5B5DB}"/>
              </a:ext>
            </a:extLst>
          </p:cNvPr>
          <p:cNvCxnSpPr>
            <a:stCxn id="7" idx="6"/>
            <a:endCxn id="33" idx="1"/>
          </p:cNvCxnSpPr>
          <p:nvPr/>
        </p:nvCxnSpPr>
        <p:spPr>
          <a:xfrm>
            <a:off x="3322737" y="1161476"/>
            <a:ext cx="1384545" cy="685800"/>
          </a:xfrm>
          <a:prstGeom prst="curvedConnector3">
            <a:avLst>
              <a:gd name="adj1" fmla="val 73666"/>
            </a:avLst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58AACC4-AA8E-4FA5-AEE1-DB458206B7C2}"/>
              </a:ext>
            </a:extLst>
          </p:cNvPr>
          <p:cNvCxnSpPr>
            <a:stCxn id="8" idx="6"/>
            <a:endCxn id="33" idx="1"/>
          </p:cNvCxnSpPr>
          <p:nvPr/>
        </p:nvCxnSpPr>
        <p:spPr>
          <a:xfrm flipV="1">
            <a:off x="3322737" y="1847276"/>
            <a:ext cx="1384545" cy="685800"/>
          </a:xfrm>
          <a:prstGeom prst="curvedConnector3">
            <a:avLst>
              <a:gd name="adj1" fmla="val 75317"/>
            </a:avLst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3B4F22-E4DA-403E-BB13-093E608D118D}"/>
              </a:ext>
            </a:extLst>
          </p:cNvPr>
          <p:cNvCxnSpPr>
            <a:stCxn id="9" idx="6"/>
            <a:endCxn id="33" idx="1"/>
          </p:cNvCxnSpPr>
          <p:nvPr/>
        </p:nvCxnSpPr>
        <p:spPr>
          <a:xfrm flipV="1">
            <a:off x="4214277" y="1847276"/>
            <a:ext cx="493005" cy="7620"/>
          </a:xfrm>
          <a:prstGeom prst="line">
            <a:avLst/>
          </a:prstGeom>
          <a:ln w="12700">
            <a:solidFill>
              <a:srgbClr val="62C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C31255-374B-4E34-BBB0-A535C5D8E46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3055620" y="4953000"/>
            <a:ext cx="1493523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DAD149-4E0F-48FC-9245-4DB1E44655DE}"/>
              </a:ext>
            </a:extLst>
          </p:cNvPr>
          <p:cNvSpPr/>
          <p:nvPr/>
        </p:nvSpPr>
        <p:spPr>
          <a:xfrm>
            <a:off x="300066" y="3904675"/>
            <a:ext cx="1351421" cy="450936"/>
          </a:xfrm>
          <a:prstGeom prst="roundRect">
            <a:avLst>
              <a:gd name="adj" fmla="val 6939"/>
            </a:avLst>
          </a:prstGeom>
          <a:solidFill>
            <a:srgbClr val="62C2CA"/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File Name</a:t>
            </a:r>
          </a:p>
          <a:p>
            <a:pPr algn="ctr"/>
            <a:r>
              <a:rPr lang="en-SG" sz="1400" b="1" dirty="0">
                <a:solidFill>
                  <a:schemeClr val="bg1"/>
                </a:solidFill>
              </a:rPr>
              <a:t>a1_b1_c1.csv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465AD83-4077-4A66-99DE-6AB9D8D29631}"/>
              </a:ext>
            </a:extLst>
          </p:cNvPr>
          <p:cNvSpPr/>
          <p:nvPr/>
        </p:nvSpPr>
        <p:spPr>
          <a:xfrm>
            <a:off x="300066" y="4453315"/>
            <a:ext cx="1351421" cy="450936"/>
          </a:xfrm>
          <a:prstGeom prst="roundRect">
            <a:avLst>
              <a:gd name="adj" fmla="val 6939"/>
            </a:avLst>
          </a:prstGeom>
          <a:solidFill>
            <a:schemeClr val="bg2">
              <a:lumMod val="90000"/>
            </a:schemeClr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File Name</a:t>
            </a:r>
          </a:p>
          <a:p>
            <a:pPr algn="ctr"/>
            <a:r>
              <a:rPr lang="en-SG" sz="1400" b="1" dirty="0">
                <a:solidFill>
                  <a:schemeClr val="bg1"/>
                </a:solidFill>
              </a:rPr>
              <a:t>a1_b2_c1.csv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4F14F4-9B40-4277-AA5D-3E82A3CF2292}"/>
              </a:ext>
            </a:extLst>
          </p:cNvPr>
          <p:cNvSpPr/>
          <p:nvPr/>
        </p:nvSpPr>
        <p:spPr>
          <a:xfrm>
            <a:off x="300066" y="5001955"/>
            <a:ext cx="1351421" cy="450936"/>
          </a:xfrm>
          <a:prstGeom prst="roundRect">
            <a:avLst>
              <a:gd name="adj" fmla="val 6939"/>
            </a:avLst>
          </a:prstGeom>
          <a:solidFill>
            <a:schemeClr val="bg2">
              <a:lumMod val="90000"/>
            </a:schemeClr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File Name</a:t>
            </a:r>
          </a:p>
          <a:p>
            <a:pPr algn="ctr"/>
            <a:r>
              <a:rPr lang="en-SG" sz="1400" b="1" dirty="0">
                <a:solidFill>
                  <a:schemeClr val="bg1"/>
                </a:solidFill>
              </a:rPr>
              <a:t>a1_b1_c2.csv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FB91DD0-4F4F-4F62-A63B-B231D348F016}"/>
              </a:ext>
            </a:extLst>
          </p:cNvPr>
          <p:cNvSpPr/>
          <p:nvPr/>
        </p:nvSpPr>
        <p:spPr>
          <a:xfrm>
            <a:off x="300066" y="5550595"/>
            <a:ext cx="1351421" cy="450936"/>
          </a:xfrm>
          <a:prstGeom prst="roundRect">
            <a:avLst>
              <a:gd name="adj" fmla="val 6939"/>
            </a:avLst>
          </a:prstGeom>
          <a:solidFill>
            <a:schemeClr val="bg2">
              <a:lumMod val="90000"/>
            </a:schemeClr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File Name</a:t>
            </a:r>
          </a:p>
          <a:p>
            <a:pPr algn="ctr"/>
            <a:r>
              <a:rPr lang="en-SG" sz="1400" b="1" dirty="0">
                <a:solidFill>
                  <a:schemeClr val="bg1"/>
                </a:solidFill>
              </a:rPr>
              <a:t>a1_b2_c2.csv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EC487AC-0436-420B-81DE-7335C517C4F9}"/>
              </a:ext>
            </a:extLst>
          </p:cNvPr>
          <p:cNvSpPr/>
          <p:nvPr/>
        </p:nvSpPr>
        <p:spPr>
          <a:xfrm>
            <a:off x="2129315" y="4727532"/>
            <a:ext cx="926305" cy="450936"/>
          </a:xfrm>
          <a:prstGeom prst="roundRect">
            <a:avLst>
              <a:gd name="adj" fmla="val 6939"/>
            </a:avLst>
          </a:prstGeom>
          <a:solidFill>
            <a:schemeClr val="bg2">
              <a:lumMod val="90000"/>
            </a:schemeClr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Train Model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4773B92-82FE-4D3F-AF2B-87645ABD9A12}"/>
              </a:ext>
            </a:extLst>
          </p:cNvPr>
          <p:cNvSpPr/>
          <p:nvPr/>
        </p:nvSpPr>
        <p:spPr>
          <a:xfrm>
            <a:off x="3126671" y="4727532"/>
            <a:ext cx="1351421" cy="450936"/>
          </a:xfrm>
          <a:prstGeom prst="roundRect">
            <a:avLst>
              <a:gd name="adj" fmla="val 6939"/>
            </a:avLst>
          </a:prstGeom>
          <a:solidFill>
            <a:schemeClr val="bg2">
              <a:lumMod val="90000"/>
            </a:schemeClr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Evaluate results using ROC AUC score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88E0BCA-D718-497E-9E42-D931E6422A37}"/>
              </a:ext>
            </a:extLst>
          </p:cNvPr>
          <p:cNvSpPr/>
          <p:nvPr/>
        </p:nvSpPr>
        <p:spPr>
          <a:xfrm>
            <a:off x="4549143" y="4541571"/>
            <a:ext cx="1351421" cy="822857"/>
          </a:xfrm>
          <a:prstGeom prst="roundRect">
            <a:avLst>
              <a:gd name="adj" fmla="val 6939"/>
            </a:avLst>
          </a:prstGeom>
          <a:solidFill>
            <a:srgbClr val="62C2CA"/>
          </a:solidFill>
          <a:ln w="19050">
            <a:noFill/>
            <a:prstDash val="lgDash"/>
            <a:extLst>
              <a:ext uri="{C807C97D-BFC1-408E-A445-0C87EB9F89A2}">
                <ask:lineSketchStyleProps xmlns:ask="http://schemas.microsoft.com/office/drawing/2018/sketchyshapes" sd="1032670799">
                  <a:custGeom>
                    <a:avLst/>
                    <a:gdLst>
                      <a:gd name="connsiteX0" fmla="*/ 0 w 2180791"/>
                      <a:gd name="connsiteY0" fmla="*/ 152989 h 917917"/>
                      <a:gd name="connsiteX1" fmla="*/ 152989 w 2180791"/>
                      <a:gd name="connsiteY1" fmla="*/ 0 h 917917"/>
                      <a:gd name="connsiteX2" fmla="*/ 759179 w 2180791"/>
                      <a:gd name="connsiteY2" fmla="*/ 0 h 917917"/>
                      <a:gd name="connsiteX3" fmla="*/ 1402864 w 2180791"/>
                      <a:gd name="connsiteY3" fmla="*/ 0 h 917917"/>
                      <a:gd name="connsiteX4" fmla="*/ 2027802 w 2180791"/>
                      <a:gd name="connsiteY4" fmla="*/ 0 h 917917"/>
                      <a:gd name="connsiteX5" fmla="*/ 2180791 w 2180791"/>
                      <a:gd name="connsiteY5" fmla="*/ 152989 h 917917"/>
                      <a:gd name="connsiteX6" fmla="*/ 2180791 w 2180791"/>
                      <a:gd name="connsiteY6" fmla="*/ 764928 h 917917"/>
                      <a:gd name="connsiteX7" fmla="*/ 2027802 w 2180791"/>
                      <a:gd name="connsiteY7" fmla="*/ 917917 h 917917"/>
                      <a:gd name="connsiteX8" fmla="*/ 1365368 w 2180791"/>
                      <a:gd name="connsiteY8" fmla="*/ 917917 h 917917"/>
                      <a:gd name="connsiteX9" fmla="*/ 721682 w 2180791"/>
                      <a:gd name="connsiteY9" fmla="*/ 917917 h 917917"/>
                      <a:gd name="connsiteX10" fmla="*/ 152989 w 2180791"/>
                      <a:gd name="connsiteY10" fmla="*/ 917917 h 917917"/>
                      <a:gd name="connsiteX11" fmla="*/ 0 w 2180791"/>
                      <a:gd name="connsiteY11" fmla="*/ 764928 h 917917"/>
                      <a:gd name="connsiteX12" fmla="*/ 0 w 2180791"/>
                      <a:gd name="connsiteY12" fmla="*/ 152989 h 917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80791" h="917917" fill="none" extrusionOk="0">
                        <a:moveTo>
                          <a:pt x="0" y="152989"/>
                        </a:moveTo>
                        <a:cubicBezTo>
                          <a:pt x="3021" y="61185"/>
                          <a:pt x="67733" y="17711"/>
                          <a:pt x="152989" y="0"/>
                        </a:cubicBezTo>
                        <a:cubicBezTo>
                          <a:pt x="451288" y="-26661"/>
                          <a:pt x="570597" y="-7872"/>
                          <a:pt x="759179" y="0"/>
                        </a:cubicBezTo>
                        <a:cubicBezTo>
                          <a:pt x="947761" y="7872"/>
                          <a:pt x="1095972" y="-8922"/>
                          <a:pt x="1402864" y="0"/>
                        </a:cubicBezTo>
                        <a:cubicBezTo>
                          <a:pt x="1709756" y="8922"/>
                          <a:pt x="1869365" y="-11629"/>
                          <a:pt x="2027802" y="0"/>
                        </a:cubicBezTo>
                        <a:cubicBezTo>
                          <a:pt x="2125004" y="-4532"/>
                          <a:pt x="2173566" y="68786"/>
                          <a:pt x="2180791" y="152989"/>
                        </a:cubicBezTo>
                        <a:cubicBezTo>
                          <a:pt x="2156946" y="282676"/>
                          <a:pt x="2161670" y="588686"/>
                          <a:pt x="2180791" y="764928"/>
                        </a:cubicBezTo>
                        <a:cubicBezTo>
                          <a:pt x="2173495" y="866546"/>
                          <a:pt x="2109658" y="929659"/>
                          <a:pt x="2027802" y="917917"/>
                        </a:cubicBezTo>
                        <a:cubicBezTo>
                          <a:pt x="1883097" y="900917"/>
                          <a:pt x="1624841" y="894026"/>
                          <a:pt x="1365368" y="917917"/>
                        </a:cubicBezTo>
                        <a:cubicBezTo>
                          <a:pt x="1105895" y="941808"/>
                          <a:pt x="1004155" y="933341"/>
                          <a:pt x="721682" y="917917"/>
                        </a:cubicBezTo>
                        <a:cubicBezTo>
                          <a:pt x="439209" y="902493"/>
                          <a:pt x="385199" y="896528"/>
                          <a:pt x="152989" y="917917"/>
                        </a:cubicBezTo>
                        <a:cubicBezTo>
                          <a:pt x="73624" y="922082"/>
                          <a:pt x="-11346" y="844395"/>
                          <a:pt x="0" y="764928"/>
                        </a:cubicBezTo>
                        <a:cubicBezTo>
                          <a:pt x="-16023" y="541517"/>
                          <a:pt x="-6874" y="404128"/>
                          <a:pt x="0" y="152989"/>
                        </a:cubicBezTo>
                        <a:close/>
                      </a:path>
                      <a:path w="2180791" h="917917" stroke="0" extrusionOk="0">
                        <a:moveTo>
                          <a:pt x="0" y="152989"/>
                        </a:moveTo>
                        <a:cubicBezTo>
                          <a:pt x="-2573" y="63812"/>
                          <a:pt x="82551" y="-6886"/>
                          <a:pt x="152989" y="0"/>
                        </a:cubicBezTo>
                        <a:cubicBezTo>
                          <a:pt x="411026" y="10832"/>
                          <a:pt x="523452" y="-8999"/>
                          <a:pt x="759179" y="0"/>
                        </a:cubicBezTo>
                        <a:cubicBezTo>
                          <a:pt x="994906" y="8999"/>
                          <a:pt x="1160273" y="-15466"/>
                          <a:pt x="1346620" y="0"/>
                        </a:cubicBezTo>
                        <a:cubicBezTo>
                          <a:pt x="1532967" y="15466"/>
                          <a:pt x="1721547" y="-18795"/>
                          <a:pt x="2027802" y="0"/>
                        </a:cubicBezTo>
                        <a:cubicBezTo>
                          <a:pt x="2115958" y="-6333"/>
                          <a:pt x="2182948" y="67715"/>
                          <a:pt x="2180791" y="152989"/>
                        </a:cubicBezTo>
                        <a:cubicBezTo>
                          <a:pt x="2168171" y="317376"/>
                          <a:pt x="2152893" y="586460"/>
                          <a:pt x="2180791" y="764928"/>
                        </a:cubicBezTo>
                        <a:cubicBezTo>
                          <a:pt x="2181801" y="858958"/>
                          <a:pt x="2098000" y="928440"/>
                          <a:pt x="2027802" y="917917"/>
                        </a:cubicBezTo>
                        <a:cubicBezTo>
                          <a:pt x="1900705" y="902518"/>
                          <a:pt x="1727398" y="914600"/>
                          <a:pt x="1459109" y="917917"/>
                        </a:cubicBezTo>
                        <a:cubicBezTo>
                          <a:pt x="1190820" y="921234"/>
                          <a:pt x="992937" y="934152"/>
                          <a:pt x="834171" y="917917"/>
                        </a:cubicBezTo>
                        <a:cubicBezTo>
                          <a:pt x="675405" y="901682"/>
                          <a:pt x="444349" y="892761"/>
                          <a:pt x="152989" y="917917"/>
                        </a:cubicBezTo>
                        <a:cubicBezTo>
                          <a:pt x="70705" y="918329"/>
                          <a:pt x="2181" y="850927"/>
                          <a:pt x="0" y="764928"/>
                        </a:cubicBezTo>
                        <a:cubicBezTo>
                          <a:pt x="29110" y="594792"/>
                          <a:pt x="15811" y="309652"/>
                          <a:pt x="0" y="1529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bg1"/>
                </a:solidFill>
              </a:rPr>
              <a:t>a1_b1_c1.csv selected as best pre-processing method</a:t>
            </a:r>
            <a:endParaRPr lang="en-SG" sz="1400" b="1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735C8B-D16C-4EDF-BA45-31FAB19BFE16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1651487" y="4130143"/>
            <a:ext cx="477828" cy="82285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2369E2-55CD-4187-9913-80347283A28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651487" y="4678783"/>
            <a:ext cx="477828" cy="2742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99FDC0-CFDA-4DC7-9B9E-71E7D54E0814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1651487" y="4953000"/>
            <a:ext cx="477828" cy="27442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79FD30-4A74-43E8-A005-1B284A56346B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651487" y="4953000"/>
            <a:ext cx="477828" cy="82306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3B6118-19D9-473A-81E7-3A0923D840B4}"/>
              </a:ext>
            </a:extLst>
          </p:cNvPr>
          <p:cNvGrpSpPr/>
          <p:nvPr/>
        </p:nvGrpSpPr>
        <p:grpSpPr>
          <a:xfrm>
            <a:off x="170525" y="6877533"/>
            <a:ext cx="6501677" cy="1805936"/>
            <a:chOff x="170525" y="6877533"/>
            <a:chExt cx="6501677" cy="180593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927E8F0-3FA0-4193-BC07-E5CD99D01AC3}"/>
                </a:ext>
              </a:extLst>
            </p:cNvPr>
            <p:cNvSpPr/>
            <p:nvPr/>
          </p:nvSpPr>
          <p:spPr>
            <a:xfrm>
              <a:off x="1698321" y="6877533"/>
              <a:ext cx="3429939" cy="1805936"/>
            </a:xfrm>
            <a:prstGeom prst="roundRect">
              <a:avLst>
                <a:gd name="adj" fmla="val 4961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071DA77-501E-46DF-9615-71B1D722B9A7}"/>
                </a:ext>
              </a:extLst>
            </p:cNvPr>
            <p:cNvSpPr/>
            <p:nvPr/>
          </p:nvSpPr>
          <p:spPr>
            <a:xfrm>
              <a:off x="170525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rgbClr val="62C2CA"/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Data File</a:t>
              </a:r>
            </a:p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a1_b1_c1.csv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C523226-1A47-41FF-9BC0-548F221B4D56}"/>
                </a:ext>
              </a:extLst>
            </p:cNvPr>
            <p:cNvSpPr/>
            <p:nvPr/>
          </p:nvSpPr>
          <p:spPr>
            <a:xfrm>
              <a:off x="1887277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Carry out </a:t>
              </a:r>
            </a:p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grid search for model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E1F16FE-A105-4650-B733-7C51B674412C}"/>
                </a:ext>
              </a:extLst>
            </p:cNvPr>
            <p:cNvSpPr/>
            <p:nvPr/>
          </p:nvSpPr>
          <p:spPr>
            <a:xfrm>
              <a:off x="3604029" y="8038605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Narrow range of parameters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7122BA3-A8F8-41A6-AE17-47E12B944264}"/>
                </a:ext>
              </a:extLst>
            </p:cNvPr>
            <p:cNvSpPr/>
            <p:nvPr/>
          </p:nvSpPr>
          <p:spPr>
            <a:xfrm>
              <a:off x="3604029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Evaluate search results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BD9A63-65B8-46B3-8278-8708DD062DB6}"/>
                </a:ext>
              </a:extLst>
            </p:cNvPr>
            <p:cNvSpPr/>
            <p:nvPr/>
          </p:nvSpPr>
          <p:spPr>
            <a:xfrm>
              <a:off x="5320781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rgbClr val="62C2CA"/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Use best parameters for model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459FE2-1D28-422E-81AD-E28357B4C42A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1521946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1CAFE4-E5B3-40F8-A276-98B0AE6D6359}"/>
                </a:ext>
              </a:extLst>
            </p:cNvPr>
            <p:cNvCxnSpPr>
              <a:stCxn id="38" idx="3"/>
              <a:endCxn id="43" idx="1"/>
            </p:cNvCxnSpPr>
            <p:nvPr/>
          </p:nvCxnSpPr>
          <p:spPr>
            <a:xfrm>
              <a:off x="3238698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652DA9-25AA-4AD5-89F0-4880598B60D0}"/>
                </a:ext>
              </a:extLst>
            </p:cNvPr>
            <p:cNvCxnSpPr>
              <a:stCxn id="43" idx="2"/>
              <a:endCxn id="39" idx="0"/>
            </p:cNvCxnSpPr>
            <p:nvPr/>
          </p:nvCxnSpPr>
          <p:spPr>
            <a:xfrm>
              <a:off x="4279740" y="7522398"/>
              <a:ext cx="0" cy="5162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C6F134F-1F83-42F6-9664-44CAA4657717}"/>
                </a:ext>
              </a:extLst>
            </p:cNvPr>
            <p:cNvCxnSpPr>
              <a:stCxn id="39" idx="1"/>
              <a:endCxn id="38" idx="2"/>
            </p:cNvCxnSpPr>
            <p:nvPr/>
          </p:nvCxnSpPr>
          <p:spPr>
            <a:xfrm rot="10800000">
              <a:off x="2562989" y="7522399"/>
              <a:ext cx="1041041" cy="741675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7131FE-7A5B-4680-AF39-FB4439CE9DBC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>
              <a:off x="4955450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88541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andard Theme" id="{C32D4EFD-B67D-4064-A3FC-9C8D159C08AF}" vid="{1856EB60-27A5-4F18-966E-F70C1A797C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220</TotalTime>
  <Words>307</Words>
  <Application>Microsoft Office PowerPoint</Application>
  <PresentationFormat>A4 Paper (210x297 mm)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Standard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18</cp:revision>
  <dcterms:created xsi:type="dcterms:W3CDTF">2020-09-19T17:10:47Z</dcterms:created>
  <dcterms:modified xsi:type="dcterms:W3CDTF">2020-09-20T12:40:38Z</dcterms:modified>
</cp:coreProperties>
</file>