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FC6"/>
    <a:srgbClr val="2A5288"/>
    <a:srgbClr val="308FAB"/>
    <a:srgbClr val="138963"/>
    <a:srgbClr val="D72C19"/>
    <a:srgbClr val="FF9E00"/>
    <a:srgbClr val="EC6565"/>
    <a:srgbClr val="60C5C5"/>
    <a:srgbClr val="ED8254"/>
    <a:srgbClr val="E03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532" y="-6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29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9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5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0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114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92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44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3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70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049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57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54E1-E0F8-4C38-A58B-4BC38F1B2E8B}" type="datetimeFigureOut">
              <a:rPr lang="en-SG" smtClean="0"/>
              <a:t>Tue, 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4F71-5275-4094-8D2E-D8A19E162D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8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56A8FAF-A7C8-4F3C-B71F-C89FDB3D25CC}"/>
              </a:ext>
            </a:extLst>
          </p:cNvPr>
          <p:cNvGrpSpPr/>
          <p:nvPr/>
        </p:nvGrpSpPr>
        <p:grpSpPr>
          <a:xfrm>
            <a:off x="96384" y="605556"/>
            <a:ext cx="6665231" cy="7830603"/>
            <a:chOff x="96384" y="605556"/>
            <a:chExt cx="6665231" cy="783060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C2E80F5-3AAA-4044-B4E5-45702F50D4EC}"/>
                </a:ext>
              </a:extLst>
            </p:cNvPr>
            <p:cNvSpPr/>
            <p:nvPr/>
          </p:nvSpPr>
          <p:spPr>
            <a:xfrm>
              <a:off x="2523217" y="605556"/>
              <a:ext cx="1811566" cy="383537"/>
            </a:xfrm>
            <a:prstGeom prst="roundRect">
              <a:avLst>
                <a:gd name="adj" fmla="val 50000"/>
              </a:avLst>
            </a:prstGeom>
            <a:solidFill>
              <a:srgbClr val="41AFC6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b="1" dirty="0">
                  <a:solidFill>
                    <a:schemeClr val="bg1"/>
                  </a:solidFill>
                </a:rPr>
                <a:t>Select Model</a:t>
              </a:r>
              <a:r>
                <a:rPr lang="en-SG" sz="788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F7B1FB8-63DA-4F89-8FDC-671DB812ADAD}"/>
                </a:ext>
              </a:extLst>
            </p:cNvPr>
            <p:cNvSpPr/>
            <p:nvPr/>
          </p:nvSpPr>
          <p:spPr>
            <a:xfrm>
              <a:off x="2296658" y="2327776"/>
              <a:ext cx="2264683" cy="383537"/>
            </a:xfrm>
            <a:prstGeom prst="roundRect">
              <a:avLst>
                <a:gd name="adj" fmla="val 50000"/>
              </a:avLst>
            </a:prstGeom>
            <a:solidFill>
              <a:srgbClr val="41AFC6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b="1" dirty="0">
                  <a:solidFill>
                    <a:schemeClr val="bg1"/>
                  </a:solidFill>
                </a:rPr>
                <a:t>Select Pre-processing Methods</a:t>
              </a:r>
              <a:endParaRPr lang="en-SG" sz="788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6FB4939-8EA7-4A85-ADEA-23A44389D67E}"/>
                </a:ext>
              </a:extLst>
            </p:cNvPr>
            <p:cNvSpPr/>
            <p:nvPr/>
          </p:nvSpPr>
          <p:spPr>
            <a:xfrm>
              <a:off x="96384" y="1549400"/>
              <a:ext cx="1102633" cy="303978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41AFC6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>
                  <a:solidFill>
                    <a:srgbClr val="41AFC6"/>
                  </a:solidFill>
                </a:rPr>
                <a:t>Gradient Boosting</a:t>
              </a:r>
              <a:endParaRPr lang="en-SG" sz="400" dirty="0">
                <a:solidFill>
                  <a:srgbClr val="41AFC6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00F9ADB-78D9-4234-9518-B65D6504F960}"/>
                </a:ext>
              </a:extLst>
            </p:cNvPr>
            <p:cNvSpPr/>
            <p:nvPr/>
          </p:nvSpPr>
          <p:spPr>
            <a:xfrm>
              <a:off x="1487034" y="1549400"/>
              <a:ext cx="1102633" cy="303978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41AFC6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>
                  <a:solidFill>
                    <a:srgbClr val="41AFC6"/>
                  </a:solidFill>
                </a:rPr>
                <a:t>Support Vector Regression</a:t>
              </a:r>
              <a:endParaRPr lang="en-SG" sz="400" dirty="0">
                <a:solidFill>
                  <a:srgbClr val="41AFC6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746F8BA-8E8F-467A-B817-47524C25684C}"/>
                </a:ext>
              </a:extLst>
            </p:cNvPr>
            <p:cNvSpPr/>
            <p:nvPr/>
          </p:nvSpPr>
          <p:spPr>
            <a:xfrm>
              <a:off x="2877684" y="1549400"/>
              <a:ext cx="1102633" cy="303978"/>
            </a:xfrm>
            <a:prstGeom prst="roundRect">
              <a:avLst>
                <a:gd name="adj" fmla="val 50000"/>
              </a:avLst>
            </a:prstGeom>
            <a:solidFill>
              <a:srgbClr val="41AFC6"/>
            </a:solidFill>
            <a:ln w="3175">
              <a:solidFill>
                <a:srgbClr val="41AFC6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>
                  <a:solidFill>
                    <a:schemeClr val="bg1"/>
                  </a:solidFill>
                </a:rPr>
                <a:t>Random Forests</a:t>
              </a:r>
              <a:endParaRPr lang="en-SG" sz="4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96A61E3-B06F-42DF-ABCC-0A48EFB28769}"/>
                </a:ext>
              </a:extLst>
            </p:cNvPr>
            <p:cNvSpPr/>
            <p:nvPr/>
          </p:nvSpPr>
          <p:spPr>
            <a:xfrm>
              <a:off x="5658982" y="1549400"/>
              <a:ext cx="1102633" cy="303978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41AFC6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>
                  <a:solidFill>
                    <a:srgbClr val="41AFC6"/>
                  </a:solidFill>
                </a:rPr>
                <a:t>Extra Trees</a:t>
              </a:r>
              <a:endParaRPr lang="en-SG" sz="400" dirty="0">
                <a:solidFill>
                  <a:srgbClr val="41AFC6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943B8EE-1651-4F5E-AB91-99C986F6B11E}"/>
                </a:ext>
              </a:extLst>
            </p:cNvPr>
            <p:cNvSpPr/>
            <p:nvPr/>
          </p:nvSpPr>
          <p:spPr>
            <a:xfrm>
              <a:off x="4268333" y="1549400"/>
              <a:ext cx="1102633" cy="3039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rgbClr val="41AFC6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>
                  <a:solidFill>
                    <a:srgbClr val="41AFC6"/>
                  </a:solidFill>
                </a:rPr>
                <a:t>Generalized Linear Model (</a:t>
              </a:r>
              <a:r>
                <a:rPr lang="en-SG" sz="800" dirty="0" err="1">
                  <a:solidFill>
                    <a:srgbClr val="41AFC6"/>
                  </a:solidFill>
                </a:rPr>
                <a:t>Twd</a:t>
              </a:r>
              <a:r>
                <a:rPr lang="en-SG" sz="800" dirty="0">
                  <a:solidFill>
                    <a:srgbClr val="41AFC6"/>
                  </a:solidFill>
                </a:rPr>
                <a:t>/Poisson)</a:t>
              </a:r>
              <a:endParaRPr lang="en-SG" sz="400" dirty="0">
                <a:solidFill>
                  <a:srgbClr val="41AFC6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64551E-B71A-4F6C-B7E3-E90822414016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flipH="1">
              <a:off x="647701" y="989093"/>
              <a:ext cx="2781299" cy="560307"/>
            </a:xfrm>
            <a:prstGeom prst="line">
              <a:avLst/>
            </a:prstGeom>
            <a:ln w="3175">
              <a:solidFill>
                <a:srgbClr val="41A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E52F98-252D-47A2-98CA-310B5D6A1FC9}"/>
                </a:ext>
              </a:extLst>
            </p:cNvPr>
            <p:cNvCxnSpPr>
              <a:stCxn id="19" idx="2"/>
              <a:endCxn id="24" idx="0"/>
            </p:cNvCxnSpPr>
            <p:nvPr/>
          </p:nvCxnSpPr>
          <p:spPr>
            <a:xfrm flipH="1">
              <a:off x="2038351" y="989093"/>
              <a:ext cx="1390649" cy="560307"/>
            </a:xfrm>
            <a:prstGeom prst="line">
              <a:avLst/>
            </a:prstGeom>
            <a:ln w="3175">
              <a:solidFill>
                <a:srgbClr val="41A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ECE3E9-13FD-4852-8CA8-B441FD6ACCC7}"/>
                </a:ext>
              </a:extLst>
            </p:cNvPr>
            <p:cNvCxnSpPr>
              <a:stCxn id="19" idx="2"/>
              <a:endCxn id="25" idx="0"/>
            </p:cNvCxnSpPr>
            <p:nvPr/>
          </p:nvCxnSpPr>
          <p:spPr>
            <a:xfrm>
              <a:off x="3429000" y="989093"/>
              <a:ext cx="1" cy="560307"/>
            </a:xfrm>
            <a:prstGeom prst="line">
              <a:avLst/>
            </a:prstGeom>
            <a:ln w="3175">
              <a:solidFill>
                <a:srgbClr val="41A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3F8A87F-78BB-4317-9277-724F1766AE4E}"/>
                </a:ext>
              </a:extLst>
            </p:cNvPr>
            <p:cNvCxnSpPr>
              <a:stCxn id="19" idx="2"/>
              <a:endCxn id="27" idx="0"/>
            </p:cNvCxnSpPr>
            <p:nvPr/>
          </p:nvCxnSpPr>
          <p:spPr>
            <a:xfrm>
              <a:off x="3429000" y="989093"/>
              <a:ext cx="1390650" cy="560307"/>
            </a:xfrm>
            <a:prstGeom prst="line">
              <a:avLst/>
            </a:prstGeom>
            <a:ln w="3175">
              <a:solidFill>
                <a:srgbClr val="41A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3AD085-7D81-459A-8BF2-5A7B5C6BE3D7}"/>
                </a:ext>
              </a:extLst>
            </p:cNvPr>
            <p:cNvCxnSpPr>
              <a:stCxn id="19" idx="2"/>
              <a:endCxn id="26" idx="0"/>
            </p:cNvCxnSpPr>
            <p:nvPr/>
          </p:nvCxnSpPr>
          <p:spPr>
            <a:xfrm>
              <a:off x="3429000" y="989093"/>
              <a:ext cx="2781299" cy="560307"/>
            </a:xfrm>
            <a:prstGeom prst="line">
              <a:avLst/>
            </a:prstGeom>
            <a:ln w="3175">
              <a:solidFill>
                <a:srgbClr val="41A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12AEBF5-E34A-4C8A-AD03-20ADA48BA102}"/>
                </a:ext>
              </a:extLst>
            </p:cNvPr>
            <p:cNvCxnSpPr>
              <a:cxnSpLocks/>
              <a:stCxn id="25" idx="2"/>
              <a:endCxn id="21" idx="0"/>
            </p:cNvCxnSpPr>
            <p:nvPr/>
          </p:nvCxnSpPr>
          <p:spPr>
            <a:xfrm flipH="1">
              <a:off x="3429000" y="1853378"/>
              <a:ext cx="1" cy="474398"/>
            </a:xfrm>
            <a:prstGeom prst="line">
              <a:avLst/>
            </a:prstGeom>
            <a:ln w="3175">
              <a:solidFill>
                <a:srgbClr val="41A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F02F406-649A-4A8E-A4A2-3A9A5592446A}"/>
                </a:ext>
              </a:extLst>
            </p:cNvPr>
            <p:cNvSpPr/>
            <p:nvPr/>
          </p:nvSpPr>
          <p:spPr>
            <a:xfrm>
              <a:off x="1487033" y="3108689"/>
              <a:ext cx="1102633" cy="303978"/>
            </a:xfrm>
            <a:prstGeom prst="roundRect">
              <a:avLst>
                <a:gd name="adj" fmla="val 50000"/>
              </a:avLst>
            </a:prstGeom>
            <a:solidFill>
              <a:srgbClr val="41AFC6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>
                  <a:solidFill>
                    <a:schemeClr val="bg1"/>
                  </a:solidFill>
                </a:rPr>
                <a:t>Decrease in RMSE</a:t>
              </a:r>
              <a:endParaRPr lang="en-SG" sz="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51DEC50-890A-4AD0-B211-FFD75843C896}"/>
                </a:ext>
              </a:extLst>
            </p:cNvPr>
            <p:cNvSpPr/>
            <p:nvPr/>
          </p:nvSpPr>
          <p:spPr>
            <a:xfrm>
              <a:off x="4268333" y="3108689"/>
              <a:ext cx="1102633" cy="303978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41AFC6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>
                  <a:solidFill>
                    <a:srgbClr val="41AFC6"/>
                  </a:solidFill>
                </a:rPr>
                <a:t>Increase in RMSE</a:t>
              </a:r>
              <a:endParaRPr lang="en-SG" sz="400" dirty="0">
                <a:solidFill>
                  <a:srgbClr val="41AFC6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D370579-8947-40AB-B29A-07CF94C64B40}"/>
                </a:ext>
              </a:extLst>
            </p:cNvPr>
            <p:cNvSpPr/>
            <p:nvPr/>
          </p:nvSpPr>
          <p:spPr>
            <a:xfrm>
              <a:off x="1181666" y="3489689"/>
              <a:ext cx="1713366" cy="1768111"/>
            </a:xfrm>
            <a:prstGeom prst="roundRect">
              <a:avLst>
                <a:gd name="adj" fmla="val 8639"/>
              </a:avLst>
            </a:prstGeom>
            <a:solidFill>
              <a:srgbClr val="41AFC6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chemeClr val="bg1"/>
                  </a:solidFill>
                </a:rPr>
                <a:t>Binary encoding for neighbourhood attribute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chemeClr val="bg1"/>
                  </a:solidFill>
                </a:rPr>
                <a:t>Transform last date reviewed to no. of days since last review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chemeClr val="bg1"/>
                  </a:solidFill>
                </a:rPr>
                <a:t>Remove outliers outside IQR for numerical columns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chemeClr val="bg1"/>
                  </a:solidFill>
                </a:rPr>
                <a:t>Perform standard scaling</a:t>
              </a:r>
              <a:endParaRPr lang="en-SG" sz="4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01D7EBA-D94D-4CA4-800E-3274D6F9EB95}"/>
                </a:ext>
              </a:extLst>
            </p:cNvPr>
            <p:cNvSpPr/>
            <p:nvPr/>
          </p:nvSpPr>
          <p:spPr>
            <a:xfrm>
              <a:off x="3962966" y="3489689"/>
              <a:ext cx="1713366" cy="1768111"/>
            </a:xfrm>
            <a:prstGeom prst="roundRect">
              <a:avLst>
                <a:gd name="adj" fmla="val 8639"/>
              </a:avLst>
            </a:prstGeom>
            <a:noFill/>
            <a:ln w="3175">
              <a:solidFill>
                <a:srgbClr val="41AFC6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rgbClr val="41AFC6"/>
                  </a:solidFill>
                </a:rPr>
                <a:t>One-hot encoding of neighbourhood attribute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rgbClr val="41AFC6"/>
                  </a:solidFill>
                </a:rPr>
                <a:t>Remove listings with 0 reviews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rgbClr val="41AFC6"/>
                  </a:solidFill>
                </a:rPr>
                <a:t>Use sentiment rating attribute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rgbClr val="41AFC6"/>
                  </a:solidFill>
                </a:rPr>
                <a:t>Remove latitude and longitude outliers, 3 std dev away from mean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rgbClr val="41AFC6"/>
                  </a:solidFill>
                </a:rPr>
                <a:t>Remove all outliers outside of IQR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rgbClr val="41AFC6"/>
                  </a:solidFill>
                </a:rPr>
                <a:t>Perform robust scaling</a:t>
              </a:r>
              <a:endParaRPr lang="en-SG" sz="400" dirty="0">
                <a:solidFill>
                  <a:srgbClr val="41AFC6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390F411-A771-4114-B23D-2E179502E5E4}"/>
                </a:ext>
              </a:extLst>
            </p:cNvPr>
            <p:cNvCxnSpPr>
              <a:cxnSpLocks/>
              <a:stCxn id="21" idx="2"/>
              <a:endCxn id="41" idx="0"/>
            </p:cNvCxnSpPr>
            <p:nvPr/>
          </p:nvCxnSpPr>
          <p:spPr>
            <a:xfrm flipH="1">
              <a:off x="2038350" y="2711313"/>
              <a:ext cx="1390650" cy="397376"/>
            </a:xfrm>
            <a:prstGeom prst="line">
              <a:avLst/>
            </a:prstGeom>
            <a:ln w="3175">
              <a:solidFill>
                <a:srgbClr val="41A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B0ADF59-69FE-48DF-8868-C6F54236ED54}"/>
                </a:ext>
              </a:extLst>
            </p:cNvPr>
            <p:cNvSpPr/>
            <p:nvPr/>
          </p:nvSpPr>
          <p:spPr>
            <a:xfrm>
              <a:off x="2443162" y="5652639"/>
              <a:ext cx="1971675" cy="383537"/>
            </a:xfrm>
            <a:prstGeom prst="roundRect">
              <a:avLst>
                <a:gd name="adj" fmla="val 50000"/>
              </a:avLst>
            </a:prstGeom>
            <a:solidFill>
              <a:srgbClr val="41AFC6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b="1" dirty="0">
                  <a:solidFill>
                    <a:schemeClr val="bg1"/>
                  </a:solidFill>
                </a:rPr>
                <a:t>Tune Hyperparameters</a:t>
              </a:r>
              <a:endParaRPr lang="en-SG" sz="788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D793A3C-6E64-46FC-9FD4-5CA07EFD448D}"/>
                </a:ext>
              </a:extLst>
            </p:cNvPr>
            <p:cNvCxnSpPr>
              <a:cxnSpLocks/>
              <a:stCxn id="50" idx="0"/>
              <a:endCxn id="43" idx="2"/>
            </p:cNvCxnSpPr>
            <p:nvPr/>
          </p:nvCxnSpPr>
          <p:spPr>
            <a:xfrm flipH="1" flipV="1">
              <a:off x="2038349" y="5257800"/>
              <a:ext cx="1390651" cy="394839"/>
            </a:xfrm>
            <a:prstGeom prst="line">
              <a:avLst/>
            </a:prstGeom>
            <a:ln w="3175">
              <a:solidFill>
                <a:srgbClr val="41AF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30B43FF-417B-4039-B405-09F88949267D}"/>
                </a:ext>
              </a:extLst>
            </p:cNvPr>
            <p:cNvSpPr/>
            <p:nvPr/>
          </p:nvSpPr>
          <p:spPr>
            <a:xfrm>
              <a:off x="2296658" y="8052622"/>
              <a:ext cx="2264683" cy="383537"/>
            </a:xfrm>
            <a:prstGeom prst="roundRect">
              <a:avLst>
                <a:gd name="adj" fmla="val 50000"/>
              </a:avLst>
            </a:prstGeom>
            <a:solidFill>
              <a:srgbClr val="2A5288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b="1" dirty="0">
                  <a:solidFill>
                    <a:schemeClr val="bg1"/>
                  </a:solidFill>
                </a:rPr>
                <a:t>Predict on Test Set</a:t>
              </a:r>
              <a:endParaRPr lang="en-SG" sz="788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84BBBD3-B621-4738-A9EB-5DC5DD0EA76E}"/>
                </a:ext>
              </a:extLst>
            </p:cNvPr>
            <p:cNvSpPr/>
            <p:nvPr/>
          </p:nvSpPr>
          <p:spPr>
            <a:xfrm>
              <a:off x="2296658" y="6119417"/>
              <a:ext cx="2264683" cy="875291"/>
            </a:xfrm>
            <a:prstGeom prst="roundRect">
              <a:avLst>
                <a:gd name="adj" fmla="val 8639"/>
              </a:avLst>
            </a:prstGeom>
            <a:solidFill>
              <a:srgbClr val="41AFC6"/>
            </a:solidFill>
            <a:ln w="3175">
              <a:solidFill>
                <a:srgbClr val="41AFC6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chemeClr val="bg1"/>
                  </a:solidFill>
                </a:rPr>
                <a:t>Train test split and use train set to tune hyperparameters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SG" sz="800" dirty="0">
                  <a:solidFill>
                    <a:schemeClr val="bg1"/>
                  </a:solidFill>
                </a:rPr>
                <a:t>Use </a:t>
              </a:r>
              <a:r>
                <a:rPr lang="en-SG" sz="800" dirty="0" err="1">
                  <a:solidFill>
                    <a:schemeClr val="bg1"/>
                  </a:solidFill>
                </a:rPr>
                <a:t>GridsearchCV</a:t>
              </a:r>
              <a:r>
                <a:rPr lang="en-SG" sz="800" dirty="0">
                  <a:solidFill>
                    <a:schemeClr val="bg1"/>
                  </a:solidFill>
                </a:rPr>
                <a:t> to find best parameters for Random Forest Model</a:t>
              </a:r>
              <a:endParaRPr lang="en-SG" sz="400" dirty="0">
                <a:solidFill>
                  <a:schemeClr val="bg1"/>
                </a:solidFill>
              </a:endParaRPr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56A72C87-6F20-4894-A813-4E73B6BAC578}"/>
                </a:ext>
              </a:extLst>
            </p:cNvPr>
            <p:cNvSpPr/>
            <p:nvPr/>
          </p:nvSpPr>
          <p:spPr>
            <a:xfrm>
              <a:off x="3154900" y="7086899"/>
              <a:ext cx="548200" cy="794572"/>
            </a:xfrm>
            <a:prstGeom prst="downArrow">
              <a:avLst/>
            </a:prstGeom>
            <a:gradFill flip="none" rotWithShape="1">
              <a:gsLst>
                <a:gs pos="100000">
                  <a:srgbClr val="2A5288"/>
                </a:gs>
                <a:gs pos="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37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EDFE05D-D335-4915-A40F-715EF8BAE8E9}"/>
              </a:ext>
            </a:extLst>
          </p:cNvPr>
          <p:cNvGrpSpPr/>
          <p:nvPr/>
        </p:nvGrpSpPr>
        <p:grpSpPr>
          <a:xfrm>
            <a:off x="1342107" y="3024188"/>
            <a:ext cx="4173787" cy="3661133"/>
            <a:chOff x="2385967" y="0"/>
            <a:chExt cx="7420065" cy="65086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F29DBD1-C75D-4498-9DAB-7C869D7E3E5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0022" y="4528751"/>
              <a:ext cx="3636010" cy="1979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22A4B9-0239-4EEF-9E50-F28748990C8E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5967" y="4528751"/>
              <a:ext cx="3636010" cy="1979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0A790D-3B6A-4DA9-AD8F-960C4930FCDF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5967" y="396597"/>
              <a:ext cx="7344000" cy="4040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D618EE-FB9D-4A03-9141-D416C0E1FC3A}"/>
                </a:ext>
              </a:extLst>
            </p:cNvPr>
            <p:cNvSpPr/>
            <p:nvPr/>
          </p:nvSpPr>
          <p:spPr>
            <a:xfrm>
              <a:off x="2385967" y="0"/>
              <a:ext cx="904875" cy="304800"/>
            </a:xfrm>
            <a:custGeom>
              <a:avLst/>
              <a:gdLst>
                <a:gd name="connsiteX0" fmla="*/ 0 w 904875"/>
                <a:gd name="connsiteY0" fmla="*/ 0 h 304800"/>
                <a:gd name="connsiteX1" fmla="*/ 461486 w 904875"/>
                <a:gd name="connsiteY1" fmla="*/ 0 h 304800"/>
                <a:gd name="connsiteX2" fmla="*/ 904875 w 904875"/>
                <a:gd name="connsiteY2" fmla="*/ 0 h 304800"/>
                <a:gd name="connsiteX3" fmla="*/ 904875 w 904875"/>
                <a:gd name="connsiteY3" fmla="*/ 304800 h 304800"/>
                <a:gd name="connsiteX4" fmla="*/ 434340 w 904875"/>
                <a:gd name="connsiteY4" fmla="*/ 304800 h 304800"/>
                <a:gd name="connsiteX5" fmla="*/ 0 w 904875"/>
                <a:gd name="connsiteY5" fmla="*/ 304800 h 304800"/>
                <a:gd name="connsiteX6" fmla="*/ 0 w 904875"/>
                <a:gd name="connsiteY6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304800" extrusionOk="0">
                  <a:moveTo>
                    <a:pt x="0" y="0"/>
                  </a:moveTo>
                  <a:cubicBezTo>
                    <a:pt x="173538" y="-14929"/>
                    <a:pt x="362249" y="-999"/>
                    <a:pt x="461486" y="0"/>
                  </a:cubicBezTo>
                  <a:cubicBezTo>
                    <a:pt x="560723" y="999"/>
                    <a:pt x="712638" y="-20516"/>
                    <a:pt x="904875" y="0"/>
                  </a:cubicBezTo>
                  <a:cubicBezTo>
                    <a:pt x="915243" y="116697"/>
                    <a:pt x="916821" y="232307"/>
                    <a:pt x="904875" y="304800"/>
                  </a:cubicBezTo>
                  <a:cubicBezTo>
                    <a:pt x="700239" y="298120"/>
                    <a:pt x="646572" y="303122"/>
                    <a:pt x="434340" y="304800"/>
                  </a:cubicBezTo>
                  <a:cubicBezTo>
                    <a:pt x="222109" y="306478"/>
                    <a:pt x="119213" y="322953"/>
                    <a:pt x="0" y="304800"/>
                  </a:cubicBezTo>
                  <a:cubicBezTo>
                    <a:pt x="-2236" y="160969"/>
                    <a:pt x="-4597" y="150827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64074589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88" i="1" dirty="0">
                  <a:solidFill>
                    <a:schemeClr val="tx1"/>
                  </a:solidFill>
                </a:rPr>
                <a:t>Legend: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F848C0-B84B-44E7-B243-1A5EFF39496C}"/>
                </a:ext>
              </a:extLst>
            </p:cNvPr>
            <p:cNvGrpSpPr/>
            <p:nvPr/>
          </p:nvGrpSpPr>
          <p:grpSpPr>
            <a:xfrm>
              <a:off x="5455500" y="0"/>
              <a:ext cx="1108390" cy="304800"/>
              <a:chOff x="4513164" y="5397317"/>
              <a:chExt cx="1108390" cy="30480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BCB8EF63-85DE-4DFF-ACBC-92B7275C478F}"/>
                  </a:ext>
                </a:extLst>
              </p:cNvPr>
              <p:cNvSpPr/>
              <p:nvPr/>
            </p:nvSpPr>
            <p:spPr>
              <a:xfrm>
                <a:off x="4716679" y="5397317"/>
                <a:ext cx="904875" cy="304800"/>
              </a:xfrm>
              <a:prstGeom prst="round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2640745896">
                      <a:custGeom>
                        <a:avLst/>
                        <a:gdLst>
                          <a:gd name="connsiteX0" fmla="*/ 0 w 904875"/>
                          <a:gd name="connsiteY0" fmla="*/ 50801 h 304800"/>
                          <a:gd name="connsiteX1" fmla="*/ 50801 w 904875"/>
                          <a:gd name="connsiteY1" fmla="*/ 0 h 304800"/>
                          <a:gd name="connsiteX2" fmla="*/ 428339 w 904875"/>
                          <a:gd name="connsiteY2" fmla="*/ 0 h 304800"/>
                          <a:gd name="connsiteX3" fmla="*/ 854074 w 904875"/>
                          <a:gd name="connsiteY3" fmla="*/ 0 h 304800"/>
                          <a:gd name="connsiteX4" fmla="*/ 904875 w 904875"/>
                          <a:gd name="connsiteY4" fmla="*/ 50801 h 304800"/>
                          <a:gd name="connsiteX5" fmla="*/ 904875 w 904875"/>
                          <a:gd name="connsiteY5" fmla="*/ 253999 h 304800"/>
                          <a:gd name="connsiteX6" fmla="*/ 854074 w 904875"/>
                          <a:gd name="connsiteY6" fmla="*/ 304800 h 304800"/>
                          <a:gd name="connsiteX7" fmla="*/ 468503 w 904875"/>
                          <a:gd name="connsiteY7" fmla="*/ 304800 h 304800"/>
                          <a:gd name="connsiteX8" fmla="*/ 50801 w 904875"/>
                          <a:gd name="connsiteY8" fmla="*/ 304800 h 304800"/>
                          <a:gd name="connsiteX9" fmla="*/ 0 w 904875"/>
                          <a:gd name="connsiteY9" fmla="*/ 253999 h 304800"/>
                          <a:gd name="connsiteX10" fmla="*/ 0 w 904875"/>
                          <a:gd name="connsiteY10" fmla="*/ 50801 h 30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04875" h="304800" fill="none" extrusionOk="0">
                            <a:moveTo>
                              <a:pt x="0" y="50801"/>
                            </a:moveTo>
                            <a:cubicBezTo>
                              <a:pt x="-2135" y="19214"/>
                              <a:pt x="20556" y="-5756"/>
                              <a:pt x="50801" y="0"/>
                            </a:cubicBezTo>
                            <a:cubicBezTo>
                              <a:pt x="222125" y="-13080"/>
                              <a:pt x="286866" y="-11939"/>
                              <a:pt x="428339" y="0"/>
                            </a:cubicBezTo>
                            <a:cubicBezTo>
                              <a:pt x="569812" y="11939"/>
                              <a:pt x="727315" y="-7540"/>
                              <a:pt x="854074" y="0"/>
                            </a:cubicBezTo>
                            <a:cubicBezTo>
                              <a:pt x="885796" y="4800"/>
                              <a:pt x="905568" y="25543"/>
                              <a:pt x="904875" y="50801"/>
                            </a:cubicBezTo>
                            <a:cubicBezTo>
                              <a:pt x="912833" y="151835"/>
                              <a:pt x="900093" y="193269"/>
                              <a:pt x="904875" y="253999"/>
                            </a:cubicBezTo>
                            <a:cubicBezTo>
                              <a:pt x="908843" y="280916"/>
                              <a:pt x="878551" y="305570"/>
                              <a:pt x="854074" y="304800"/>
                            </a:cubicBezTo>
                            <a:cubicBezTo>
                              <a:pt x="759156" y="296276"/>
                              <a:pt x="567991" y="298799"/>
                              <a:pt x="468503" y="304800"/>
                            </a:cubicBezTo>
                            <a:cubicBezTo>
                              <a:pt x="369015" y="310801"/>
                              <a:pt x="249579" y="306492"/>
                              <a:pt x="50801" y="304800"/>
                            </a:cubicBezTo>
                            <a:cubicBezTo>
                              <a:pt x="16849" y="307168"/>
                              <a:pt x="4001" y="280564"/>
                              <a:pt x="0" y="253999"/>
                            </a:cubicBezTo>
                            <a:cubicBezTo>
                              <a:pt x="622" y="193749"/>
                              <a:pt x="-1136" y="92208"/>
                              <a:pt x="0" y="50801"/>
                            </a:cubicBezTo>
                            <a:close/>
                          </a:path>
                          <a:path w="904875" h="304800" stroke="0" extrusionOk="0">
                            <a:moveTo>
                              <a:pt x="0" y="50801"/>
                            </a:moveTo>
                            <a:cubicBezTo>
                              <a:pt x="-4233" y="24569"/>
                              <a:pt x="21787" y="-2283"/>
                              <a:pt x="50801" y="0"/>
                            </a:cubicBezTo>
                            <a:cubicBezTo>
                              <a:pt x="197402" y="11133"/>
                              <a:pt x="322957" y="-4900"/>
                              <a:pt x="444405" y="0"/>
                            </a:cubicBezTo>
                            <a:cubicBezTo>
                              <a:pt x="565853" y="4900"/>
                              <a:pt x="693430" y="14490"/>
                              <a:pt x="854074" y="0"/>
                            </a:cubicBezTo>
                            <a:cubicBezTo>
                              <a:pt x="880464" y="5758"/>
                              <a:pt x="907484" y="18155"/>
                              <a:pt x="904875" y="50801"/>
                            </a:cubicBezTo>
                            <a:cubicBezTo>
                              <a:pt x="904416" y="137860"/>
                              <a:pt x="910661" y="186713"/>
                              <a:pt x="904875" y="253999"/>
                            </a:cubicBezTo>
                            <a:cubicBezTo>
                              <a:pt x="906066" y="279983"/>
                              <a:pt x="887950" y="303502"/>
                              <a:pt x="854074" y="304800"/>
                            </a:cubicBezTo>
                            <a:cubicBezTo>
                              <a:pt x="731477" y="304303"/>
                              <a:pt x="636727" y="311153"/>
                              <a:pt x="436372" y="304800"/>
                            </a:cubicBezTo>
                            <a:cubicBezTo>
                              <a:pt x="236017" y="298447"/>
                              <a:pt x="190996" y="289316"/>
                              <a:pt x="50801" y="304800"/>
                            </a:cubicBezTo>
                            <a:cubicBezTo>
                              <a:pt x="26371" y="306185"/>
                              <a:pt x="1159" y="283608"/>
                              <a:pt x="0" y="253999"/>
                            </a:cubicBezTo>
                            <a:cubicBezTo>
                              <a:pt x="-2607" y="186666"/>
                              <a:pt x="-7536" y="142187"/>
                              <a:pt x="0" y="5080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88" dirty="0">
                    <a:solidFill>
                      <a:srgbClr val="D72C19"/>
                    </a:solidFill>
                  </a:rPr>
                  <a:t>Negative</a:t>
                </a:r>
              </a:p>
            </p:txBody>
          </p:sp>
          <p:pic>
            <p:nvPicPr>
              <p:cNvPr id="35" name="Graphic 34" descr="Close">
                <a:extLst>
                  <a:ext uri="{FF2B5EF4-FFF2-40B4-BE49-F238E27FC236}">
                    <a16:creationId xmlns:a16="http://schemas.microsoft.com/office/drawing/2014/main" id="{685F3248-459F-45FB-92CC-FCD1350F5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13164" y="5421446"/>
                <a:ext cx="265611" cy="265611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36A5836-5F88-4426-8040-9175E894847A}"/>
                </a:ext>
              </a:extLst>
            </p:cNvPr>
            <p:cNvGrpSpPr/>
            <p:nvPr/>
          </p:nvGrpSpPr>
          <p:grpSpPr>
            <a:xfrm>
              <a:off x="3290842" y="0"/>
              <a:ext cx="1069557" cy="304800"/>
              <a:chOff x="1636850" y="5397317"/>
              <a:chExt cx="1069557" cy="30480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5F865E9-D18B-441D-912E-9F076051B885}"/>
                  </a:ext>
                </a:extLst>
              </p:cNvPr>
              <p:cNvSpPr/>
              <p:nvPr/>
            </p:nvSpPr>
            <p:spPr>
              <a:xfrm>
                <a:off x="1801532" y="5397317"/>
                <a:ext cx="904875" cy="304800"/>
              </a:xfrm>
              <a:prstGeom prst="round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2640745896">
                      <a:custGeom>
                        <a:avLst/>
                        <a:gdLst>
                          <a:gd name="connsiteX0" fmla="*/ 0 w 904875"/>
                          <a:gd name="connsiteY0" fmla="*/ 50801 h 304800"/>
                          <a:gd name="connsiteX1" fmla="*/ 50801 w 904875"/>
                          <a:gd name="connsiteY1" fmla="*/ 0 h 304800"/>
                          <a:gd name="connsiteX2" fmla="*/ 428339 w 904875"/>
                          <a:gd name="connsiteY2" fmla="*/ 0 h 304800"/>
                          <a:gd name="connsiteX3" fmla="*/ 854074 w 904875"/>
                          <a:gd name="connsiteY3" fmla="*/ 0 h 304800"/>
                          <a:gd name="connsiteX4" fmla="*/ 904875 w 904875"/>
                          <a:gd name="connsiteY4" fmla="*/ 50801 h 304800"/>
                          <a:gd name="connsiteX5" fmla="*/ 904875 w 904875"/>
                          <a:gd name="connsiteY5" fmla="*/ 253999 h 304800"/>
                          <a:gd name="connsiteX6" fmla="*/ 854074 w 904875"/>
                          <a:gd name="connsiteY6" fmla="*/ 304800 h 304800"/>
                          <a:gd name="connsiteX7" fmla="*/ 468503 w 904875"/>
                          <a:gd name="connsiteY7" fmla="*/ 304800 h 304800"/>
                          <a:gd name="connsiteX8" fmla="*/ 50801 w 904875"/>
                          <a:gd name="connsiteY8" fmla="*/ 304800 h 304800"/>
                          <a:gd name="connsiteX9" fmla="*/ 0 w 904875"/>
                          <a:gd name="connsiteY9" fmla="*/ 253999 h 304800"/>
                          <a:gd name="connsiteX10" fmla="*/ 0 w 904875"/>
                          <a:gd name="connsiteY10" fmla="*/ 50801 h 30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04875" h="304800" fill="none" extrusionOk="0">
                            <a:moveTo>
                              <a:pt x="0" y="50801"/>
                            </a:moveTo>
                            <a:cubicBezTo>
                              <a:pt x="-2135" y="19214"/>
                              <a:pt x="20556" y="-5756"/>
                              <a:pt x="50801" y="0"/>
                            </a:cubicBezTo>
                            <a:cubicBezTo>
                              <a:pt x="222125" y="-13080"/>
                              <a:pt x="286866" y="-11939"/>
                              <a:pt x="428339" y="0"/>
                            </a:cubicBezTo>
                            <a:cubicBezTo>
                              <a:pt x="569812" y="11939"/>
                              <a:pt x="727315" y="-7540"/>
                              <a:pt x="854074" y="0"/>
                            </a:cubicBezTo>
                            <a:cubicBezTo>
                              <a:pt x="885796" y="4800"/>
                              <a:pt x="905568" y="25543"/>
                              <a:pt x="904875" y="50801"/>
                            </a:cubicBezTo>
                            <a:cubicBezTo>
                              <a:pt x="912833" y="151835"/>
                              <a:pt x="900093" y="193269"/>
                              <a:pt x="904875" y="253999"/>
                            </a:cubicBezTo>
                            <a:cubicBezTo>
                              <a:pt x="908843" y="280916"/>
                              <a:pt x="878551" y="305570"/>
                              <a:pt x="854074" y="304800"/>
                            </a:cubicBezTo>
                            <a:cubicBezTo>
                              <a:pt x="759156" y="296276"/>
                              <a:pt x="567991" y="298799"/>
                              <a:pt x="468503" y="304800"/>
                            </a:cubicBezTo>
                            <a:cubicBezTo>
                              <a:pt x="369015" y="310801"/>
                              <a:pt x="249579" y="306492"/>
                              <a:pt x="50801" y="304800"/>
                            </a:cubicBezTo>
                            <a:cubicBezTo>
                              <a:pt x="16849" y="307168"/>
                              <a:pt x="4001" y="280564"/>
                              <a:pt x="0" y="253999"/>
                            </a:cubicBezTo>
                            <a:cubicBezTo>
                              <a:pt x="622" y="193749"/>
                              <a:pt x="-1136" y="92208"/>
                              <a:pt x="0" y="50801"/>
                            </a:cubicBezTo>
                            <a:close/>
                          </a:path>
                          <a:path w="904875" h="304800" stroke="0" extrusionOk="0">
                            <a:moveTo>
                              <a:pt x="0" y="50801"/>
                            </a:moveTo>
                            <a:cubicBezTo>
                              <a:pt x="-4233" y="24569"/>
                              <a:pt x="21787" y="-2283"/>
                              <a:pt x="50801" y="0"/>
                            </a:cubicBezTo>
                            <a:cubicBezTo>
                              <a:pt x="197402" y="11133"/>
                              <a:pt x="322957" y="-4900"/>
                              <a:pt x="444405" y="0"/>
                            </a:cubicBezTo>
                            <a:cubicBezTo>
                              <a:pt x="565853" y="4900"/>
                              <a:pt x="693430" y="14490"/>
                              <a:pt x="854074" y="0"/>
                            </a:cubicBezTo>
                            <a:cubicBezTo>
                              <a:pt x="880464" y="5758"/>
                              <a:pt x="907484" y="18155"/>
                              <a:pt x="904875" y="50801"/>
                            </a:cubicBezTo>
                            <a:cubicBezTo>
                              <a:pt x="904416" y="137860"/>
                              <a:pt x="910661" y="186713"/>
                              <a:pt x="904875" y="253999"/>
                            </a:cubicBezTo>
                            <a:cubicBezTo>
                              <a:pt x="906066" y="279983"/>
                              <a:pt x="887950" y="303502"/>
                              <a:pt x="854074" y="304800"/>
                            </a:cubicBezTo>
                            <a:cubicBezTo>
                              <a:pt x="731477" y="304303"/>
                              <a:pt x="636727" y="311153"/>
                              <a:pt x="436372" y="304800"/>
                            </a:cubicBezTo>
                            <a:cubicBezTo>
                              <a:pt x="236017" y="298447"/>
                              <a:pt x="190996" y="289316"/>
                              <a:pt x="50801" y="304800"/>
                            </a:cubicBezTo>
                            <a:cubicBezTo>
                              <a:pt x="26371" y="306185"/>
                              <a:pt x="1159" y="283608"/>
                              <a:pt x="0" y="253999"/>
                            </a:cubicBezTo>
                            <a:cubicBezTo>
                              <a:pt x="-2607" y="186666"/>
                              <a:pt x="-7536" y="142187"/>
                              <a:pt x="0" y="5080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88" dirty="0">
                    <a:solidFill>
                      <a:srgbClr val="138963"/>
                    </a:solidFill>
                  </a:rPr>
                  <a:t>Positive</a:t>
                </a:r>
              </a:p>
            </p:txBody>
          </p:sp>
          <p:pic>
            <p:nvPicPr>
              <p:cNvPr id="38" name="Graphic 37" descr="Checkmark">
                <a:extLst>
                  <a:ext uri="{FF2B5EF4-FFF2-40B4-BE49-F238E27FC236}">
                    <a16:creationId xmlns:a16="http://schemas.microsoft.com/office/drawing/2014/main" id="{A607FCA9-3A92-429A-9C2C-382944183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36850" y="5421446"/>
                <a:ext cx="265611" cy="265611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8BF8305-B376-4E3E-A715-EBA8E844CED0}"/>
                </a:ext>
              </a:extLst>
            </p:cNvPr>
            <p:cNvGrpSpPr/>
            <p:nvPr/>
          </p:nvGrpSpPr>
          <p:grpSpPr>
            <a:xfrm>
              <a:off x="4360399" y="0"/>
              <a:ext cx="1095101" cy="304800"/>
              <a:chOff x="3068880" y="5397317"/>
              <a:chExt cx="1095101" cy="30480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3BFD4B6-E0B9-4367-9DED-8BEF617B772D}"/>
                  </a:ext>
                </a:extLst>
              </p:cNvPr>
              <p:cNvSpPr/>
              <p:nvPr/>
            </p:nvSpPr>
            <p:spPr>
              <a:xfrm>
                <a:off x="3259106" y="5397317"/>
                <a:ext cx="904875" cy="304800"/>
              </a:xfrm>
              <a:prstGeom prst="round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2640745896">
                      <a:custGeom>
                        <a:avLst/>
                        <a:gdLst>
                          <a:gd name="connsiteX0" fmla="*/ 0 w 904875"/>
                          <a:gd name="connsiteY0" fmla="*/ 50801 h 304800"/>
                          <a:gd name="connsiteX1" fmla="*/ 50801 w 904875"/>
                          <a:gd name="connsiteY1" fmla="*/ 0 h 304800"/>
                          <a:gd name="connsiteX2" fmla="*/ 428339 w 904875"/>
                          <a:gd name="connsiteY2" fmla="*/ 0 h 304800"/>
                          <a:gd name="connsiteX3" fmla="*/ 854074 w 904875"/>
                          <a:gd name="connsiteY3" fmla="*/ 0 h 304800"/>
                          <a:gd name="connsiteX4" fmla="*/ 904875 w 904875"/>
                          <a:gd name="connsiteY4" fmla="*/ 50801 h 304800"/>
                          <a:gd name="connsiteX5" fmla="*/ 904875 w 904875"/>
                          <a:gd name="connsiteY5" fmla="*/ 253999 h 304800"/>
                          <a:gd name="connsiteX6" fmla="*/ 854074 w 904875"/>
                          <a:gd name="connsiteY6" fmla="*/ 304800 h 304800"/>
                          <a:gd name="connsiteX7" fmla="*/ 468503 w 904875"/>
                          <a:gd name="connsiteY7" fmla="*/ 304800 h 304800"/>
                          <a:gd name="connsiteX8" fmla="*/ 50801 w 904875"/>
                          <a:gd name="connsiteY8" fmla="*/ 304800 h 304800"/>
                          <a:gd name="connsiteX9" fmla="*/ 0 w 904875"/>
                          <a:gd name="connsiteY9" fmla="*/ 253999 h 304800"/>
                          <a:gd name="connsiteX10" fmla="*/ 0 w 904875"/>
                          <a:gd name="connsiteY10" fmla="*/ 50801 h 304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04875" h="304800" fill="none" extrusionOk="0">
                            <a:moveTo>
                              <a:pt x="0" y="50801"/>
                            </a:moveTo>
                            <a:cubicBezTo>
                              <a:pt x="-2135" y="19214"/>
                              <a:pt x="20556" y="-5756"/>
                              <a:pt x="50801" y="0"/>
                            </a:cubicBezTo>
                            <a:cubicBezTo>
                              <a:pt x="222125" y="-13080"/>
                              <a:pt x="286866" y="-11939"/>
                              <a:pt x="428339" y="0"/>
                            </a:cubicBezTo>
                            <a:cubicBezTo>
                              <a:pt x="569812" y="11939"/>
                              <a:pt x="727315" y="-7540"/>
                              <a:pt x="854074" y="0"/>
                            </a:cubicBezTo>
                            <a:cubicBezTo>
                              <a:pt x="885796" y="4800"/>
                              <a:pt x="905568" y="25543"/>
                              <a:pt x="904875" y="50801"/>
                            </a:cubicBezTo>
                            <a:cubicBezTo>
                              <a:pt x="912833" y="151835"/>
                              <a:pt x="900093" y="193269"/>
                              <a:pt x="904875" y="253999"/>
                            </a:cubicBezTo>
                            <a:cubicBezTo>
                              <a:pt x="908843" y="280916"/>
                              <a:pt x="878551" y="305570"/>
                              <a:pt x="854074" y="304800"/>
                            </a:cubicBezTo>
                            <a:cubicBezTo>
                              <a:pt x="759156" y="296276"/>
                              <a:pt x="567991" y="298799"/>
                              <a:pt x="468503" y="304800"/>
                            </a:cubicBezTo>
                            <a:cubicBezTo>
                              <a:pt x="369015" y="310801"/>
                              <a:pt x="249579" y="306492"/>
                              <a:pt x="50801" y="304800"/>
                            </a:cubicBezTo>
                            <a:cubicBezTo>
                              <a:pt x="16849" y="307168"/>
                              <a:pt x="4001" y="280564"/>
                              <a:pt x="0" y="253999"/>
                            </a:cubicBezTo>
                            <a:cubicBezTo>
                              <a:pt x="622" y="193749"/>
                              <a:pt x="-1136" y="92208"/>
                              <a:pt x="0" y="50801"/>
                            </a:cubicBezTo>
                            <a:close/>
                          </a:path>
                          <a:path w="904875" h="304800" stroke="0" extrusionOk="0">
                            <a:moveTo>
                              <a:pt x="0" y="50801"/>
                            </a:moveTo>
                            <a:cubicBezTo>
                              <a:pt x="-4233" y="24569"/>
                              <a:pt x="21787" y="-2283"/>
                              <a:pt x="50801" y="0"/>
                            </a:cubicBezTo>
                            <a:cubicBezTo>
                              <a:pt x="197402" y="11133"/>
                              <a:pt x="322957" y="-4900"/>
                              <a:pt x="444405" y="0"/>
                            </a:cubicBezTo>
                            <a:cubicBezTo>
                              <a:pt x="565853" y="4900"/>
                              <a:pt x="693430" y="14490"/>
                              <a:pt x="854074" y="0"/>
                            </a:cubicBezTo>
                            <a:cubicBezTo>
                              <a:pt x="880464" y="5758"/>
                              <a:pt x="907484" y="18155"/>
                              <a:pt x="904875" y="50801"/>
                            </a:cubicBezTo>
                            <a:cubicBezTo>
                              <a:pt x="904416" y="137860"/>
                              <a:pt x="910661" y="186713"/>
                              <a:pt x="904875" y="253999"/>
                            </a:cubicBezTo>
                            <a:cubicBezTo>
                              <a:pt x="906066" y="279983"/>
                              <a:pt x="887950" y="303502"/>
                              <a:pt x="854074" y="304800"/>
                            </a:cubicBezTo>
                            <a:cubicBezTo>
                              <a:pt x="731477" y="304303"/>
                              <a:pt x="636727" y="311153"/>
                              <a:pt x="436372" y="304800"/>
                            </a:cubicBezTo>
                            <a:cubicBezTo>
                              <a:pt x="236017" y="298447"/>
                              <a:pt x="190996" y="289316"/>
                              <a:pt x="50801" y="304800"/>
                            </a:cubicBezTo>
                            <a:cubicBezTo>
                              <a:pt x="26371" y="306185"/>
                              <a:pt x="1159" y="283608"/>
                              <a:pt x="0" y="253999"/>
                            </a:cubicBezTo>
                            <a:cubicBezTo>
                              <a:pt x="-2607" y="186666"/>
                              <a:pt x="-7536" y="142187"/>
                              <a:pt x="0" y="5080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88" dirty="0">
                    <a:solidFill>
                      <a:srgbClr val="FF9E00"/>
                    </a:solidFill>
                  </a:rPr>
                  <a:t>Neutral</a:t>
                </a:r>
              </a:p>
            </p:txBody>
          </p:sp>
          <p:sp>
            <p:nvSpPr>
              <p:cNvPr id="41" name="Minus Sign 40">
                <a:extLst>
                  <a:ext uri="{FF2B5EF4-FFF2-40B4-BE49-F238E27FC236}">
                    <a16:creationId xmlns:a16="http://schemas.microsoft.com/office/drawing/2014/main" id="{94AB43AD-3751-4B43-84F7-DE44A75DFDE2}"/>
                  </a:ext>
                </a:extLst>
              </p:cNvPr>
              <p:cNvSpPr/>
              <p:nvPr/>
            </p:nvSpPr>
            <p:spPr>
              <a:xfrm>
                <a:off x="3068880" y="5482808"/>
                <a:ext cx="266533" cy="171921"/>
              </a:xfrm>
              <a:prstGeom prst="mathMinus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013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845085-EBF1-4C13-98F3-304B6AFD713E}"/>
              </a:ext>
            </a:extLst>
          </p:cNvPr>
          <p:cNvGrpSpPr/>
          <p:nvPr/>
        </p:nvGrpSpPr>
        <p:grpSpPr>
          <a:xfrm>
            <a:off x="543014" y="474293"/>
            <a:ext cx="5836646" cy="1431476"/>
            <a:chOff x="543014" y="2528562"/>
            <a:chExt cx="5836646" cy="143147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7063038-92EB-4111-B997-FCEE21A0CB40}"/>
                </a:ext>
              </a:extLst>
            </p:cNvPr>
            <p:cNvSpPr/>
            <p:nvPr/>
          </p:nvSpPr>
          <p:spPr>
            <a:xfrm>
              <a:off x="543014" y="2661917"/>
              <a:ext cx="1811566" cy="1298121"/>
            </a:xfrm>
            <a:prstGeom prst="roundRect">
              <a:avLst>
                <a:gd name="adj" fmla="val 6101"/>
              </a:avLst>
            </a:prstGeom>
            <a:solidFill>
              <a:schemeClr val="bg1"/>
            </a:solidFill>
            <a:ln w="6350">
              <a:solidFill>
                <a:srgbClr val="D72C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rgbClr val="D72C19"/>
                  </a:solidFill>
                </a:rPr>
                <a:t>Place is difficult to find because of late instructions So disappointed</a:t>
              </a:r>
              <a:endParaRPr lang="en-SG" sz="1000" dirty="0">
                <a:solidFill>
                  <a:srgbClr val="D72C19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AC9796-8F9D-4F8D-B8CD-0EEDF09A0A22}"/>
                </a:ext>
              </a:extLst>
            </p:cNvPr>
            <p:cNvSpPr/>
            <p:nvPr/>
          </p:nvSpPr>
          <p:spPr>
            <a:xfrm>
              <a:off x="4568094" y="2661917"/>
              <a:ext cx="1811566" cy="1298121"/>
            </a:xfrm>
            <a:prstGeom prst="roundRect">
              <a:avLst>
                <a:gd name="adj" fmla="val 4340"/>
              </a:avLst>
            </a:prstGeom>
            <a:solidFill>
              <a:schemeClr val="bg1"/>
            </a:solidFill>
            <a:ln w="6350">
              <a:solidFill>
                <a:srgbClr val="1389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16000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rgbClr val="138963"/>
                  </a:solidFill>
                </a:rPr>
                <a:t>Rosy is a great host and the room is lovely Big and clean with a lovely seating area to relax Bathroom is nice with a good shower</a:t>
              </a:r>
              <a:endParaRPr lang="en-SG" sz="1000" dirty="0">
                <a:solidFill>
                  <a:srgbClr val="138963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487F957-05C9-4B0C-886C-8794583F50B7}"/>
                </a:ext>
              </a:extLst>
            </p:cNvPr>
            <p:cNvSpPr/>
            <p:nvPr/>
          </p:nvSpPr>
          <p:spPr>
            <a:xfrm>
              <a:off x="2555554" y="2661917"/>
              <a:ext cx="1811566" cy="1298121"/>
            </a:xfrm>
            <a:prstGeom prst="roundRect">
              <a:avLst>
                <a:gd name="adj" fmla="val 5514"/>
              </a:avLst>
            </a:prstGeom>
            <a:solidFill>
              <a:schemeClr val="bg1"/>
            </a:solidFill>
            <a:ln w="63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dirty="0">
                  <a:solidFill>
                    <a:srgbClr val="FF9E00"/>
                  </a:solidFill>
                </a:rPr>
                <a:t>The host </a:t>
              </a:r>
              <a:r>
                <a:rPr lang="en-GB" sz="1000" dirty="0" err="1">
                  <a:solidFill>
                    <a:srgbClr val="FF9E00"/>
                  </a:solidFill>
                </a:rPr>
                <a:t>canceled</a:t>
              </a:r>
              <a:r>
                <a:rPr lang="en-GB" sz="1000" dirty="0">
                  <a:solidFill>
                    <a:srgbClr val="FF9E00"/>
                  </a:solidFill>
                </a:rPr>
                <a:t> this reservation 145 days before arrival This is an automated posting </a:t>
              </a:r>
              <a:endParaRPr lang="en-SG" sz="1000" dirty="0">
                <a:solidFill>
                  <a:srgbClr val="FF9E00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19B6C64-E274-421B-93EA-632F805496CE}"/>
                </a:ext>
              </a:extLst>
            </p:cNvPr>
            <p:cNvSpPr/>
            <p:nvPr/>
          </p:nvSpPr>
          <p:spPr>
            <a:xfrm>
              <a:off x="543014" y="2541265"/>
              <a:ext cx="1811566" cy="383537"/>
            </a:xfrm>
            <a:prstGeom prst="roundRect">
              <a:avLst/>
            </a:prstGeom>
            <a:solidFill>
              <a:srgbClr val="D72C19"/>
            </a:solidFill>
            <a:ln>
              <a:solidFill>
                <a:srgbClr val="D72C19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b="1" dirty="0">
                  <a:solidFill>
                    <a:schemeClr val="bg1"/>
                  </a:solidFill>
                </a:rPr>
                <a:t>Negative</a:t>
              </a:r>
            </a:p>
            <a:p>
              <a:pPr algn="ctr"/>
              <a:r>
                <a:rPr lang="en-SG" sz="900" dirty="0">
                  <a:solidFill>
                    <a:schemeClr val="bg1"/>
                  </a:solidFill>
                </a:rPr>
                <a:t>&lt;= -0.05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BD6F5AE-ABB7-446F-BF4D-4270C9641C62}"/>
                </a:ext>
              </a:extLst>
            </p:cNvPr>
            <p:cNvSpPr/>
            <p:nvPr/>
          </p:nvSpPr>
          <p:spPr>
            <a:xfrm>
              <a:off x="4568094" y="2528562"/>
              <a:ext cx="1811566" cy="383537"/>
            </a:xfrm>
            <a:prstGeom prst="roundRect">
              <a:avLst/>
            </a:prstGeom>
            <a:solidFill>
              <a:srgbClr val="138963"/>
            </a:solidFill>
            <a:ln>
              <a:solidFill>
                <a:srgbClr val="138963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b="1" dirty="0">
                  <a:solidFill>
                    <a:schemeClr val="bg1"/>
                  </a:solidFill>
                </a:rPr>
                <a:t>Positive</a:t>
              </a:r>
              <a:r>
                <a:rPr lang="en-SG" sz="788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SG" sz="788" dirty="0">
                  <a:solidFill>
                    <a:schemeClr val="bg1"/>
                  </a:solidFill>
                </a:rPr>
                <a:t>&gt;= 0.05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6728417-E7DF-4DA3-B4C7-4EE5E19FE1F9}"/>
                </a:ext>
              </a:extLst>
            </p:cNvPr>
            <p:cNvSpPr/>
            <p:nvPr/>
          </p:nvSpPr>
          <p:spPr>
            <a:xfrm>
              <a:off x="2555554" y="2528562"/>
              <a:ext cx="1811566" cy="383537"/>
            </a:xfrm>
            <a:prstGeom prst="roundRect">
              <a:avLst/>
            </a:prstGeom>
            <a:solidFill>
              <a:srgbClr val="FF9E00"/>
            </a:solidFill>
            <a:ln>
              <a:solidFill>
                <a:srgbClr val="FF9E00"/>
              </a:solidFill>
              <a:extLst>
                <a:ext uri="{C807C97D-BFC1-408E-A445-0C87EB9F89A2}">
                  <ask:lineSketchStyleProps xmlns:ask="http://schemas.microsoft.com/office/drawing/2018/sketchyshapes" sd="2640745896">
                    <a:custGeom>
                      <a:avLst/>
                      <a:gdLst>
                        <a:gd name="connsiteX0" fmla="*/ 0 w 904875"/>
                        <a:gd name="connsiteY0" fmla="*/ 50801 h 304800"/>
                        <a:gd name="connsiteX1" fmla="*/ 50801 w 904875"/>
                        <a:gd name="connsiteY1" fmla="*/ 0 h 304800"/>
                        <a:gd name="connsiteX2" fmla="*/ 428339 w 904875"/>
                        <a:gd name="connsiteY2" fmla="*/ 0 h 304800"/>
                        <a:gd name="connsiteX3" fmla="*/ 854074 w 904875"/>
                        <a:gd name="connsiteY3" fmla="*/ 0 h 304800"/>
                        <a:gd name="connsiteX4" fmla="*/ 904875 w 904875"/>
                        <a:gd name="connsiteY4" fmla="*/ 50801 h 304800"/>
                        <a:gd name="connsiteX5" fmla="*/ 904875 w 904875"/>
                        <a:gd name="connsiteY5" fmla="*/ 253999 h 304800"/>
                        <a:gd name="connsiteX6" fmla="*/ 854074 w 904875"/>
                        <a:gd name="connsiteY6" fmla="*/ 304800 h 304800"/>
                        <a:gd name="connsiteX7" fmla="*/ 468503 w 904875"/>
                        <a:gd name="connsiteY7" fmla="*/ 304800 h 304800"/>
                        <a:gd name="connsiteX8" fmla="*/ 50801 w 904875"/>
                        <a:gd name="connsiteY8" fmla="*/ 304800 h 304800"/>
                        <a:gd name="connsiteX9" fmla="*/ 0 w 904875"/>
                        <a:gd name="connsiteY9" fmla="*/ 253999 h 304800"/>
                        <a:gd name="connsiteX10" fmla="*/ 0 w 904875"/>
                        <a:gd name="connsiteY10" fmla="*/ 50801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904875" h="304800" fill="none" extrusionOk="0">
                          <a:moveTo>
                            <a:pt x="0" y="50801"/>
                          </a:moveTo>
                          <a:cubicBezTo>
                            <a:pt x="-2135" y="19214"/>
                            <a:pt x="20556" y="-5756"/>
                            <a:pt x="50801" y="0"/>
                          </a:cubicBezTo>
                          <a:cubicBezTo>
                            <a:pt x="222125" y="-13080"/>
                            <a:pt x="286866" y="-11939"/>
                            <a:pt x="428339" y="0"/>
                          </a:cubicBezTo>
                          <a:cubicBezTo>
                            <a:pt x="569812" y="11939"/>
                            <a:pt x="727315" y="-7540"/>
                            <a:pt x="854074" y="0"/>
                          </a:cubicBezTo>
                          <a:cubicBezTo>
                            <a:pt x="885796" y="4800"/>
                            <a:pt x="905568" y="25543"/>
                            <a:pt x="904875" y="50801"/>
                          </a:cubicBezTo>
                          <a:cubicBezTo>
                            <a:pt x="912833" y="151835"/>
                            <a:pt x="900093" y="193269"/>
                            <a:pt x="904875" y="253999"/>
                          </a:cubicBezTo>
                          <a:cubicBezTo>
                            <a:pt x="908843" y="280916"/>
                            <a:pt x="878551" y="305570"/>
                            <a:pt x="854074" y="304800"/>
                          </a:cubicBezTo>
                          <a:cubicBezTo>
                            <a:pt x="759156" y="296276"/>
                            <a:pt x="567991" y="298799"/>
                            <a:pt x="468503" y="304800"/>
                          </a:cubicBezTo>
                          <a:cubicBezTo>
                            <a:pt x="369015" y="310801"/>
                            <a:pt x="249579" y="306492"/>
                            <a:pt x="50801" y="304800"/>
                          </a:cubicBezTo>
                          <a:cubicBezTo>
                            <a:pt x="16849" y="307168"/>
                            <a:pt x="4001" y="280564"/>
                            <a:pt x="0" y="253999"/>
                          </a:cubicBezTo>
                          <a:cubicBezTo>
                            <a:pt x="622" y="193749"/>
                            <a:pt x="-1136" y="92208"/>
                            <a:pt x="0" y="50801"/>
                          </a:cubicBezTo>
                          <a:close/>
                        </a:path>
                        <a:path w="904875" h="304800" stroke="0" extrusionOk="0">
                          <a:moveTo>
                            <a:pt x="0" y="50801"/>
                          </a:moveTo>
                          <a:cubicBezTo>
                            <a:pt x="-4233" y="24569"/>
                            <a:pt x="21787" y="-2283"/>
                            <a:pt x="50801" y="0"/>
                          </a:cubicBezTo>
                          <a:cubicBezTo>
                            <a:pt x="197402" y="11133"/>
                            <a:pt x="322957" y="-4900"/>
                            <a:pt x="444405" y="0"/>
                          </a:cubicBezTo>
                          <a:cubicBezTo>
                            <a:pt x="565853" y="4900"/>
                            <a:pt x="693430" y="14490"/>
                            <a:pt x="854074" y="0"/>
                          </a:cubicBezTo>
                          <a:cubicBezTo>
                            <a:pt x="880464" y="5758"/>
                            <a:pt x="907484" y="18155"/>
                            <a:pt x="904875" y="50801"/>
                          </a:cubicBezTo>
                          <a:cubicBezTo>
                            <a:pt x="904416" y="137860"/>
                            <a:pt x="910661" y="186713"/>
                            <a:pt x="904875" y="253999"/>
                          </a:cubicBezTo>
                          <a:cubicBezTo>
                            <a:pt x="906066" y="279983"/>
                            <a:pt x="887950" y="303502"/>
                            <a:pt x="854074" y="304800"/>
                          </a:cubicBezTo>
                          <a:cubicBezTo>
                            <a:pt x="731477" y="304303"/>
                            <a:pt x="636727" y="311153"/>
                            <a:pt x="436372" y="304800"/>
                          </a:cubicBezTo>
                          <a:cubicBezTo>
                            <a:pt x="236017" y="298447"/>
                            <a:pt x="190996" y="289316"/>
                            <a:pt x="50801" y="304800"/>
                          </a:cubicBezTo>
                          <a:cubicBezTo>
                            <a:pt x="26371" y="306185"/>
                            <a:pt x="1159" y="283608"/>
                            <a:pt x="0" y="253999"/>
                          </a:cubicBezTo>
                          <a:cubicBezTo>
                            <a:pt x="-2607" y="186666"/>
                            <a:pt x="-7536" y="142187"/>
                            <a:pt x="0" y="5080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100" b="1" dirty="0">
                  <a:solidFill>
                    <a:schemeClr val="bg1"/>
                  </a:solidFill>
                </a:rPr>
                <a:t>Neutral</a:t>
              </a:r>
            </a:p>
            <a:p>
              <a:pPr algn="ctr"/>
              <a:r>
                <a:rPr lang="en-SG" sz="788" dirty="0">
                  <a:solidFill>
                    <a:schemeClr val="bg1"/>
                  </a:solidFill>
                </a:rPr>
                <a:t>-0.05 to 0.05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FC1066-82BE-4E9E-9689-7F89CB587707}"/>
              </a:ext>
            </a:extLst>
          </p:cNvPr>
          <p:cNvGrpSpPr/>
          <p:nvPr/>
        </p:nvGrpSpPr>
        <p:grpSpPr>
          <a:xfrm>
            <a:off x="170525" y="7335036"/>
            <a:ext cx="6501677" cy="1805936"/>
            <a:chOff x="170525" y="6877533"/>
            <a:chExt cx="6501677" cy="18059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4A0731-151C-4517-A16B-7B4B7EB31123}"/>
                </a:ext>
              </a:extLst>
            </p:cNvPr>
            <p:cNvSpPr/>
            <p:nvPr/>
          </p:nvSpPr>
          <p:spPr>
            <a:xfrm>
              <a:off x="1698321" y="6877533"/>
              <a:ext cx="3429939" cy="1805936"/>
            </a:xfrm>
            <a:prstGeom prst="roundRect">
              <a:avLst>
                <a:gd name="adj" fmla="val 4961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24215E1-13E7-4B20-9790-F5B1AB369A61}"/>
                </a:ext>
              </a:extLst>
            </p:cNvPr>
            <p:cNvSpPr/>
            <p:nvPr/>
          </p:nvSpPr>
          <p:spPr>
            <a:xfrm>
              <a:off x="170525" y="7071462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rgbClr val="62C2CA"/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Data File</a:t>
              </a:r>
            </a:p>
            <a:p>
              <a:pPr algn="ctr"/>
              <a:r>
                <a:rPr lang="en-SG" sz="1400" b="1" dirty="0">
                  <a:solidFill>
                    <a:schemeClr val="bg1"/>
                  </a:solidFill>
                </a:rPr>
                <a:t>dataset_8.csv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AC674DF-2E6C-48A7-878E-CAF8CD084F7B}"/>
                </a:ext>
              </a:extLst>
            </p:cNvPr>
            <p:cNvSpPr/>
            <p:nvPr/>
          </p:nvSpPr>
          <p:spPr>
            <a:xfrm>
              <a:off x="1887277" y="7071462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chemeClr val="bg2">
                <a:lumMod val="90000"/>
              </a:schemeClr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Carry out </a:t>
              </a:r>
            </a:p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grid search for model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CC2814C-8DF2-4572-852B-2A6869521135}"/>
                </a:ext>
              </a:extLst>
            </p:cNvPr>
            <p:cNvSpPr/>
            <p:nvPr/>
          </p:nvSpPr>
          <p:spPr>
            <a:xfrm>
              <a:off x="3604029" y="8038605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chemeClr val="bg2">
                <a:lumMod val="90000"/>
              </a:schemeClr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Narrow range of parameters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0B83306-4D41-45C1-9C07-807A9ECBC67F}"/>
                </a:ext>
              </a:extLst>
            </p:cNvPr>
            <p:cNvSpPr/>
            <p:nvPr/>
          </p:nvSpPr>
          <p:spPr>
            <a:xfrm>
              <a:off x="3604029" y="7071462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chemeClr val="bg2">
                <a:lumMod val="90000"/>
              </a:schemeClr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Evaluate search results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063CB2B-2328-418A-A45A-34A9DE27F8D3}"/>
                </a:ext>
              </a:extLst>
            </p:cNvPr>
            <p:cNvSpPr/>
            <p:nvPr/>
          </p:nvSpPr>
          <p:spPr>
            <a:xfrm>
              <a:off x="5320781" y="7071462"/>
              <a:ext cx="1351421" cy="450936"/>
            </a:xfrm>
            <a:prstGeom prst="roundRect">
              <a:avLst>
                <a:gd name="adj" fmla="val 6939"/>
              </a:avLst>
            </a:prstGeom>
            <a:solidFill>
              <a:srgbClr val="62C2CA"/>
            </a:solidFill>
            <a:ln w="19050">
              <a:noFill/>
              <a:prstDash val="lgDash"/>
              <a:extLst>
                <a:ext uri="{C807C97D-BFC1-408E-A445-0C87EB9F89A2}">
                  <ask:lineSketchStyleProps xmlns:ask="http://schemas.microsoft.com/office/drawing/2018/sketchyshapes" sd="1032670799">
                    <a:custGeom>
                      <a:avLst/>
                      <a:gdLst>
                        <a:gd name="connsiteX0" fmla="*/ 0 w 2180791"/>
                        <a:gd name="connsiteY0" fmla="*/ 152989 h 917917"/>
                        <a:gd name="connsiteX1" fmla="*/ 152989 w 2180791"/>
                        <a:gd name="connsiteY1" fmla="*/ 0 h 917917"/>
                        <a:gd name="connsiteX2" fmla="*/ 759179 w 2180791"/>
                        <a:gd name="connsiteY2" fmla="*/ 0 h 917917"/>
                        <a:gd name="connsiteX3" fmla="*/ 1402864 w 2180791"/>
                        <a:gd name="connsiteY3" fmla="*/ 0 h 917917"/>
                        <a:gd name="connsiteX4" fmla="*/ 2027802 w 2180791"/>
                        <a:gd name="connsiteY4" fmla="*/ 0 h 917917"/>
                        <a:gd name="connsiteX5" fmla="*/ 2180791 w 2180791"/>
                        <a:gd name="connsiteY5" fmla="*/ 152989 h 917917"/>
                        <a:gd name="connsiteX6" fmla="*/ 2180791 w 2180791"/>
                        <a:gd name="connsiteY6" fmla="*/ 764928 h 917917"/>
                        <a:gd name="connsiteX7" fmla="*/ 2027802 w 2180791"/>
                        <a:gd name="connsiteY7" fmla="*/ 917917 h 917917"/>
                        <a:gd name="connsiteX8" fmla="*/ 1365368 w 2180791"/>
                        <a:gd name="connsiteY8" fmla="*/ 917917 h 917917"/>
                        <a:gd name="connsiteX9" fmla="*/ 721682 w 2180791"/>
                        <a:gd name="connsiteY9" fmla="*/ 917917 h 917917"/>
                        <a:gd name="connsiteX10" fmla="*/ 152989 w 2180791"/>
                        <a:gd name="connsiteY10" fmla="*/ 917917 h 917917"/>
                        <a:gd name="connsiteX11" fmla="*/ 0 w 2180791"/>
                        <a:gd name="connsiteY11" fmla="*/ 764928 h 917917"/>
                        <a:gd name="connsiteX12" fmla="*/ 0 w 2180791"/>
                        <a:gd name="connsiteY12" fmla="*/ 152989 h 917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80791" h="917917" fill="none" extrusionOk="0">
                          <a:moveTo>
                            <a:pt x="0" y="152989"/>
                          </a:moveTo>
                          <a:cubicBezTo>
                            <a:pt x="3021" y="61185"/>
                            <a:pt x="67733" y="17711"/>
                            <a:pt x="152989" y="0"/>
                          </a:cubicBezTo>
                          <a:cubicBezTo>
                            <a:pt x="451288" y="-26661"/>
                            <a:pt x="570597" y="-7872"/>
                            <a:pt x="759179" y="0"/>
                          </a:cubicBezTo>
                          <a:cubicBezTo>
                            <a:pt x="947761" y="7872"/>
                            <a:pt x="1095972" y="-8922"/>
                            <a:pt x="1402864" y="0"/>
                          </a:cubicBezTo>
                          <a:cubicBezTo>
                            <a:pt x="1709756" y="8922"/>
                            <a:pt x="1869365" y="-11629"/>
                            <a:pt x="2027802" y="0"/>
                          </a:cubicBezTo>
                          <a:cubicBezTo>
                            <a:pt x="2125004" y="-4532"/>
                            <a:pt x="2173566" y="68786"/>
                            <a:pt x="2180791" y="152989"/>
                          </a:cubicBezTo>
                          <a:cubicBezTo>
                            <a:pt x="2156946" y="282676"/>
                            <a:pt x="2161670" y="588686"/>
                            <a:pt x="2180791" y="764928"/>
                          </a:cubicBezTo>
                          <a:cubicBezTo>
                            <a:pt x="2173495" y="866546"/>
                            <a:pt x="2109658" y="929659"/>
                            <a:pt x="2027802" y="917917"/>
                          </a:cubicBezTo>
                          <a:cubicBezTo>
                            <a:pt x="1883097" y="900917"/>
                            <a:pt x="1624841" y="894026"/>
                            <a:pt x="1365368" y="917917"/>
                          </a:cubicBezTo>
                          <a:cubicBezTo>
                            <a:pt x="1105895" y="941808"/>
                            <a:pt x="1004155" y="933341"/>
                            <a:pt x="721682" y="917917"/>
                          </a:cubicBezTo>
                          <a:cubicBezTo>
                            <a:pt x="439209" y="902493"/>
                            <a:pt x="385199" y="896528"/>
                            <a:pt x="152989" y="917917"/>
                          </a:cubicBezTo>
                          <a:cubicBezTo>
                            <a:pt x="73624" y="922082"/>
                            <a:pt x="-11346" y="844395"/>
                            <a:pt x="0" y="764928"/>
                          </a:cubicBezTo>
                          <a:cubicBezTo>
                            <a:pt x="-16023" y="541517"/>
                            <a:pt x="-6874" y="404128"/>
                            <a:pt x="0" y="152989"/>
                          </a:cubicBezTo>
                          <a:close/>
                        </a:path>
                        <a:path w="2180791" h="917917" stroke="0" extrusionOk="0">
                          <a:moveTo>
                            <a:pt x="0" y="152989"/>
                          </a:moveTo>
                          <a:cubicBezTo>
                            <a:pt x="-2573" y="63812"/>
                            <a:pt x="82551" y="-6886"/>
                            <a:pt x="152989" y="0"/>
                          </a:cubicBezTo>
                          <a:cubicBezTo>
                            <a:pt x="411026" y="10832"/>
                            <a:pt x="523452" y="-8999"/>
                            <a:pt x="759179" y="0"/>
                          </a:cubicBezTo>
                          <a:cubicBezTo>
                            <a:pt x="994906" y="8999"/>
                            <a:pt x="1160273" y="-15466"/>
                            <a:pt x="1346620" y="0"/>
                          </a:cubicBezTo>
                          <a:cubicBezTo>
                            <a:pt x="1532967" y="15466"/>
                            <a:pt x="1721547" y="-18795"/>
                            <a:pt x="2027802" y="0"/>
                          </a:cubicBezTo>
                          <a:cubicBezTo>
                            <a:pt x="2115958" y="-6333"/>
                            <a:pt x="2182948" y="67715"/>
                            <a:pt x="2180791" y="152989"/>
                          </a:cubicBezTo>
                          <a:cubicBezTo>
                            <a:pt x="2168171" y="317376"/>
                            <a:pt x="2152893" y="586460"/>
                            <a:pt x="2180791" y="764928"/>
                          </a:cubicBezTo>
                          <a:cubicBezTo>
                            <a:pt x="2181801" y="858958"/>
                            <a:pt x="2098000" y="928440"/>
                            <a:pt x="2027802" y="917917"/>
                          </a:cubicBezTo>
                          <a:cubicBezTo>
                            <a:pt x="1900705" y="902518"/>
                            <a:pt x="1727398" y="914600"/>
                            <a:pt x="1459109" y="917917"/>
                          </a:cubicBezTo>
                          <a:cubicBezTo>
                            <a:pt x="1190820" y="921234"/>
                            <a:pt x="992937" y="934152"/>
                            <a:pt x="834171" y="917917"/>
                          </a:cubicBezTo>
                          <a:cubicBezTo>
                            <a:pt x="675405" y="901682"/>
                            <a:pt x="444349" y="892761"/>
                            <a:pt x="152989" y="917917"/>
                          </a:cubicBezTo>
                          <a:cubicBezTo>
                            <a:pt x="70705" y="918329"/>
                            <a:pt x="2181" y="850927"/>
                            <a:pt x="0" y="764928"/>
                          </a:cubicBezTo>
                          <a:cubicBezTo>
                            <a:pt x="29110" y="594792"/>
                            <a:pt x="15811" y="309652"/>
                            <a:pt x="0" y="15298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 b="1" dirty="0">
                  <a:solidFill>
                    <a:schemeClr val="bg1"/>
                  </a:solidFill>
                </a:rPr>
                <a:t>Use best parameters for model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C91113-DA11-4BFF-B66A-AFF5BAB30F6D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1521946" y="7296930"/>
              <a:ext cx="36533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882E898-7F0C-4C46-B567-A177C04AF998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3238698" y="7296930"/>
              <a:ext cx="36533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56738A-8EEB-44EE-B5A0-B1BE8212D37C}"/>
                </a:ext>
              </a:extLst>
            </p:cNvPr>
            <p:cNvCxnSpPr>
              <a:stCxn id="28" idx="2"/>
              <a:endCxn id="27" idx="0"/>
            </p:cNvCxnSpPr>
            <p:nvPr/>
          </p:nvCxnSpPr>
          <p:spPr>
            <a:xfrm>
              <a:off x="4279740" y="7522398"/>
              <a:ext cx="0" cy="5162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DA85DB65-E4E3-48B8-8411-6C4D24660BFA}"/>
                </a:ext>
              </a:extLst>
            </p:cNvPr>
            <p:cNvCxnSpPr>
              <a:stCxn id="27" idx="1"/>
              <a:endCxn id="26" idx="2"/>
            </p:cNvCxnSpPr>
            <p:nvPr/>
          </p:nvCxnSpPr>
          <p:spPr>
            <a:xfrm rot="10800000">
              <a:off x="2562989" y="7522399"/>
              <a:ext cx="1041041" cy="741675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F9B407A-2C8E-4EB1-8E50-83299AC3F30C}"/>
                </a:ext>
              </a:extLst>
            </p:cNvPr>
            <p:cNvCxnSpPr>
              <a:stCxn id="28" idx="3"/>
              <a:endCxn id="29" idx="1"/>
            </p:cNvCxnSpPr>
            <p:nvPr/>
          </p:nvCxnSpPr>
          <p:spPr>
            <a:xfrm>
              <a:off x="4955450" y="7296930"/>
              <a:ext cx="36533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2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525F4D-CAE8-474C-9962-88CC94F86F17}"/>
              </a:ext>
            </a:extLst>
          </p:cNvPr>
          <p:cNvGrpSpPr/>
          <p:nvPr/>
        </p:nvGrpSpPr>
        <p:grpSpPr>
          <a:xfrm>
            <a:off x="528942" y="5425205"/>
            <a:ext cx="6100458" cy="2979657"/>
            <a:chOff x="528942" y="5425205"/>
            <a:chExt cx="6100458" cy="29796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716311-C913-49DE-B6C2-67A32774C41D}"/>
                </a:ext>
              </a:extLst>
            </p:cNvPr>
            <p:cNvSpPr/>
            <p:nvPr/>
          </p:nvSpPr>
          <p:spPr>
            <a:xfrm>
              <a:off x="536096" y="5814060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15CF83-FBB0-4B5B-8268-082A58754734}"/>
                </a:ext>
              </a:extLst>
            </p:cNvPr>
            <p:cNvSpPr/>
            <p:nvPr/>
          </p:nvSpPr>
          <p:spPr>
            <a:xfrm>
              <a:off x="1459230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4AEE1F-9422-40C7-9BFC-E4248FCC0CB0}"/>
                </a:ext>
              </a:extLst>
            </p:cNvPr>
            <p:cNvSpPr/>
            <p:nvPr/>
          </p:nvSpPr>
          <p:spPr>
            <a:xfrm>
              <a:off x="2382364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6104D3-189E-4D9A-892C-3236FF3ADD08}"/>
                </a:ext>
              </a:extLst>
            </p:cNvPr>
            <p:cNvSpPr/>
            <p:nvPr/>
          </p:nvSpPr>
          <p:spPr>
            <a:xfrm>
              <a:off x="3305498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758130-04E2-47A8-B29E-824D1A5C2FA4}"/>
                </a:ext>
              </a:extLst>
            </p:cNvPr>
            <p:cNvSpPr/>
            <p:nvPr/>
          </p:nvSpPr>
          <p:spPr>
            <a:xfrm>
              <a:off x="4228632" y="5814060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DBC38F-7751-4FED-96D5-C5C9A377D8A0}"/>
                </a:ext>
              </a:extLst>
            </p:cNvPr>
            <p:cNvSpPr/>
            <p:nvPr/>
          </p:nvSpPr>
          <p:spPr>
            <a:xfrm>
              <a:off x="536096" y="616950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141FC6-1FD2-47BA-976E-34BFCD7E4C95}"/>
                </a:ext>
              </a:extLst>
            </p:cNvPr>
            <p:cNvSpPr/>
            <p:nvPr/>
          </p:nvSpPr>
          <p:spPr>
            <a:xfrm>
              <a:off x="1459230" y="6169504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A3A0C-1E98-44DD-9A6B-0FC298956C00}"/>
                </a:ext>
              </a:extLst>
            </p:cNvPr>
            <p:cNvSpPr/>
            <p:nvPr/>
          </p:nvSpPr>
          <p:spPr>
            <a:xfrm>
              <a:off x="2382364" y="616950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BBD8D5-A316-44CC-A270-CA3FC6C463F0}"/>
                </a:ext>
              </a:extLst>
            </p:cNvPr>
            <p:cNvSpPr/>
            <p:nvPr/>
          </p:nvSpPr>
          <p:spPr>
            <a:xfrm>
              <a:off x="3305498" y="616950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CAA0EA-66A5-4B10-AD83-8750078EA0E2}"/>
                </a:ext>
              </a:extLst>
            </p:cNvPr>
            <p:cNvSpPr/>
            <p:nvPr/>
          </p:nvSpPr>
          <p:spPr>
            <a:xfrm>
              <a:off x="4228632" y="6169504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CD102D-0925-4893-8D9B-37A005B162AD}"/>
                </a:ext>
              </a:extLst>
            </p:cNvPr>
            <p:cNvSpPr/>
            <p:nvPr/>
          </p:nvSpPr>
          <p:spPr>
            <a:xfrm>
              <a:off x="536096" y="6524948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DB961C-09D0-4FE4-A58A-263C38EA77CE}"/>
                </a:ext>
              </a:extLst>
            </p:cNvPr>
            <p:cNvSpPr/>
            <p:nvPr/>
          </p:nvSpPr>
          <p:spPr>
            <a:xfrm>
              <a:off x="1459230" y="6524948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362326-2F08-4C4A-B4BC-C67E67AF2B06}"/>
                </a:ext>
              </a:extLst>
            </p:cNvPr>
            <p:cNvSpPr/>
            <p:nvPr/>
          </p:nvSpPr>
          <p:spPr>
            <a:xfrm>
              <a:off x="2382364" y="6524948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C6BE74-5BDD-437E-AB44-59751D8EF762}"/>
                </a:ext>
              </a:extLst>
            </p:cNvPr>
            <p:cNvSpPr/>
            <p:nvPr/>
          </p:nvSpPr>
          <p:spPr>
            <a:xfrm>
              <a:off x="3305498" y="6524948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42F76-C0EC-435A-8F76-0B67DB362127}"/>
                </a:ext>
              </a:extLst>
            </p:cNvPr>
            <p:cNvSpPr/>
            <p:nvPr/>
          </p:nvSpPr>
          <p:spPr>
            <a:xfrm>
              <a:off x="4228632" y="6524948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E58F72-D00E-4D11-9D53-490D531E68D1}"/>
                </a:ext>
              </a:extLst>
            </p:cNvPr>
            <p:cNvSpPr/>
            <p:nvPr/>
          </p:nvSpPr>
          <p:spPr>
            <a:xfrm>
              <a:off x="536096" y="688039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1DB017-AD5C-46FB-BAE5-51BE618DD8DB}"/>
                </a:ext>
              </a:extLst>
            </p:cNvPr>
            <p:cNvSpPr/>
            <p:nvPr/>
          </p:nvSpPr>
          <p:spPr>
            <a:xfrm>
              <a:off x="1459230" y="688039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46EBEC-6617-44AE-AB1A-246A23097231}"/>
                </a:ext>
              </a:extLst>
            </p:cNvPr>
            <p:cNvSpPr/>
            <p:nvPr/>
          </p:nvSpPr>
          <p:spPr>
            <a:xfrm>
              <a:off x="2382364" y="688039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0E6FAD-E2FB-4537-A9B2-0B25C46CB3EE}"/>
                </a:ext>
              </a:extLst>
            </p:cNvPr>
            <p:cNvSpPr/>
            <p:nvPr/>
          </p:nvSpPr>
          <p:spPr>
            <a:xfrm>
              <a:off x="3305498" y="6880392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D93F6F-3F5B-47AB-8D33-305047938320}"/>
                </a:ext>
              </a:extLst>
            </p:cNvPr>
            <p:cNvSpPr/>
            <p:nvPr/>
          </p:nvSpPr>
          <p:spPr>
            <a:xfrm>
              <a:off x="4228632" y="6880392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9D1BBF-5E83-4677-8F03-7F9B32462045}"/>
                </a:ext>
              </a:extLst>
            </p:cNvPr>
            <p:cNvSpPr/>
            <p:nvPr/>
          </p:nvSpPr>
          <p:spPr>
            <a:xfrm>
              <a:off x="536096" y="723583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566999-F41C-40F9-A75C-728A475B4908}"/>
                </a:ext>
              </a:extLst>
            </p:cNvPr>
            <p:cNvSpPr/>
            <p:nvPr/>
          </p:nvSpPr>
          <p:spPr>
            <a:xfrm>
              <a:off x="1459230" y="723583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FE97C1-24CC-4D16-B585-CD9F17984E07}"/>
                </a:ext>
              </a:extLst>
            </p:cNvPr>
            <p:cNvSpPr/>
            <p:nvPr/>
          </p:nvSpPr>
          <p:spPr>
            <a:xfrm>
              <a:off x="2382364" y="723583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545C83-43DB-4218-8BE9-DD99BDBA02F1}"/>
                </a:ext>
              </a:extLst>
            </p:cNvPr>
            <p:cNvSpPr/>
            <p:nvPr/>
          </p:nvSpPr>
          <p:spPr>
            <a:xfrm>
              <a:off x="3305498" y="7235836"/>
              <a:ext cx="797871" cy="2780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2A3231-1427-4F84-AB70-E9CE5A93C1F3}"/>
                </a:ext>
              </a:extLst>
            </p:cNvPr>
            <p:cNvSpPr/>
            <p:nvPr/>
          </p:nvSpPr>
          <p:spPr>
            <a:xfrm>
              <a:off x="4228632" y="7235836"/>
              <a:ext cx="797871" cy="278037"/>
            </a:xfrm>
            <a:prstGeom prst="rect">
              <a:avLst/>
            </a:prstGeom>
            <a:solidFill>
              <a:srgbClr val="3DA2BD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100" dirty="0">
                  <a:solidFill>
                    <a:schemeClr val="bg1"/>
                  </a:solidFill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277AE1-4C70-4F35-A57B-550C6E9B15C9}"/>
                </a:ext>
              </a:extLst>
            </p:cNvPr>
            <p:cNvSpPr/>
            <p:nvPr/>
          </p:nvSpPr>
          <p:spPr>
            <a:xfrm>
              <a:off x="536096" y="7994589"/>
              <a:ext cx="4490407" cy="4102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DA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2000" b="1" dirty="0">
                  <a:solidFill>
                    <a:srgbClr val="3DA2BD"/>
                  </a:solidFill>
                </a:rPr>
                <a:t>Train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C40157-DA73-48A6-9FD7-4A15F9AA3868}"/>
                </a:ext>
              </a:extLst>
            </p:cNvPr>
            <p:cNvSpPr/>
            <p:nvPr/>
          </p:nvSpPr>
          <p:spPr>
            <a:xfrm>
              <a:off x="5190980" y="7994589"/>
              <a:ext cx="1438420" cy="410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2000" b="1" dirty="0">
                  <a:solidFill>
                    <a:schemeClr val="accent2"/>
                  </a:solidFill>
                </a:rPr>
                <a:t>Test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D7E253CA-3B7A-41AB-A342-7A0B69E17F6E}"/>
                </a:ext>
              </a:extLst>
            </p:cNvPr>
            <p:cNvSpPr/>
            <p:nvPr/>
          </p:nvSpPr>
          <p:spPr>
            <a:xfrm rot="5400000">
              <a:off x="2694136" y="5492909"/>
              <a:ext cx="160020" cy="4490407"/>
            </a:xfrm>
            <a:prstGeom prst="rightBrace">
              <a:avLst>
                <a:gd name="adj1" fmla="val 140426"/>
                <a:gd name="adj2" fmla="val 50134"/>
              </a:avLst>
            </a:prstGeom>
            <a:ln w="12700">
              <a:solidFill>
                <a:srgbClr val="3D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EDF2F5-2524-4BC0-A992-048806F09B2B}"/>
                </a:ext>
              </a:extLst>
            </p:cNvPr>
            <p:cNvSpPr/>
            <p:nvPr/>
          </p:nvSpPr>
          <p:spPr>
            <a:xfrm>
              <a:off x="1829589" y="5425205"/>
              <a:ext cx="1889113" cy="27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SG" sz="1600" i="1" dirty="0">
                  <a:solidFill>
                    <a:srgbClr val="3DA2BD"/>
                  </a:solidFill>
                </a:rPr>
                <a:t>Cross Validation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C09EA3DC-A511-48E9-A4CD-F0D7DD429D57}"/>
              </a:ext>
            </a:extLst>
          </p:cNvPr>
          <p:cNvSpPr/>
          <p:nvPr/>
        </p:nvSpPr>
        <p:spPr>
          <a:xfrm>
            <a:off x="1708117" y="1520464"/>
            <a:ext cx="663677" cy="663677"/>
          </a:xfrm>
          <a:prstGeom prst="ellipse">
            <a:avLst/>
          </a:prstGeom>
          <a:solidFill>
            <a:srgbClr val="60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23581E-7E5C-44A8-B5F6-349D2DB0E3AD}"/>
              </a:ext>
            </a:extLst>
          </p:cNvPr>
          <p:cNvSpPr/>
          <p:nvPr/>
        </p:nvSpPr>
        <p:spPr>
          <a:xfrm>
            <a:off x="2593019" y="1520464"/>
            <a:ext cx="663677" cy="663677"/>
          </a:xfrm>
          <a:prstGeom prst="ellipse">
            <a:avLst/>
          </a:prstGeom>
          <a:solidFill>
            <a:srgbClr val="41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7423D4-3385-4E25-B3FD-F95756C4BA43}"/>
              </a:ext>
            </a:extLst>
          </p:cNvPr>
          <p:cNvSpPr/>
          <p:nvPr/>
        </p:nvSpPr>
        <p:spPr>
          <a:xfrm>
            <a:off x="3477921" y="1520464"/>
            <a:ext cx="663677" cy="663677"/>
          </a:xfrm>
          <a:prstGeom prst="ellipse">
            <a:avLst/>
          </a:prstGeom>
          <a:solidFill>
            <a:srgbClr val="308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540B01-696B-41FD-A169-36115DF9D496}"/>
              </a:ext>
            </a:extLst>
          </p:cNvPr>
          <p:cNvSpPr/>
          <p:nvPr/>
        </p:nvSpPr>
        <p:spPr>
          <a:xfrm>
            <a:off x="4362826" y="1520463"/>
            <a:ext cx="663677" cy="663677"/>
          </a:xfrm>
          <a:prstGeom prst="ellipse">
            <a:avLst/>
          </a:prstGeom>
          <a:solidFill>
            <a:srgbClr val="2A5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731E92-03E9-4E7A-9B45-CF1B46CD1AE8}"/>
              </a:ext>
            </a:extLst>
          </p:cNvPr>
          <p:cNvSpPr/>
          <p:nvPr/>
        </p:nvSpPr>
        <p:spPr>
          <a:xfrm>
            <a:off x="1708117" y="2560225"/>
            <a:ext cx="663677" cy="663677"/>
          </a:xfrm>
          <a:prstGeom prst="ellipse">
            <a:avLst/>
          </a:prstGeom>
          <a:solidFill>
            <a:srgbClr val="F5A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27FAC8-2831-41C1-B23B-08391D7808CD}"/>
              </a:ext>
            </a:extLst>
          </p:cNvPr>
          <p:cNvSpPr/>
          <p:nvPr/>
        </p:nvSpPr>
        <p:spPr>
          <a:xfrm>
            <a:off x="2593019" y="2560225"/>
            <a:ext cx="663677" cy="663677"/>
          </a:xfrm>
          <a:prstGeom prst="ellipse">
            <a:avLst/>
          </a:prstGeom>
          <a:solidFill>
            <a:srgbClr val="ED8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E8CEBE-1E3E-411F-9CFD-119C7939D4C2}"/>
              </a:ext>
            </a:extLst>
          </p:cNvPr>
          <p:cNvSpPr/>
          <p:nvPr/>
        </p:nvSpPr>
        <p:spPr>
          <a:xfrm>
            <a:off x="3477921" y="2560225"/>
            <a:ext cx="663677" cy="663677"/>
          </a:xfrm>
          <a:prstGeom prst="ellipse">
            <a:avLst/>
          </a:prstGeom>
          <a:solidFill>
            <a:srgbClr val="EC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1E6464-E6CC-4CB5-870C-94D3E63E66E1}"/>
              </a:ext>
            </a:extLst>
          </p:cNvPr>
          <p:cNvSpPr/>
          <p:nvPr/>
        </p:nvSpPr>
        <p:spPr>
          <a:xfrm>
            <a:off x="4362826" y="2560224"/>
            <a:ext cx="663677" cy="663677"/>
          </a:xfrm>
          <a:prstGeom prst="ellipse">
            <a:avLst/>
          </a:prstGeom>
          <a:solidFill>
            <a:srgbClr val="E03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08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5293D729-E43C-451B-B791-0071DC1699C7}"/>
              </a:ext>
            </a:extLst>
          </p:cNvPr>
          <p:cNvGrpSpPr/>
          <p:nvPr/>
        </p:nvGrpSpPr>
        <p:grpSpPr>
          <a:xfrm>
            <a:off x="474657" y="687614"/>
            <a:ext cx="5908687" cy="8988066"/>
            <a:chOff x="474657" y="687614"/>
            <a:chExt cx="5908687" cy="898806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9CC02F4-D5CF-4960-9C0E-48D51F12290F}"/>
                </a:ext>
              </a:extLst>
            </p:cNvPr>
            <p:cNvGrpSpPr/>
            <p:nvPr/>
          </p:nvGrpSpPr>
          <p:grpSpPr>
            <a:xfrm>
              <a:off x="474657" y="687614"/>
              <a:ext cx="5908687" cy="8988066"/>
              <a:chOff x="474657" y="687614"/>
              <a:chExt cx="5908687" cy="8988066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E1DCFFB-427F-4535-B5AD-5C7A667F2D84}"/>
                  </a:ext>
                </a:extLst>
              </p:cNvPr>
              <p:cNvCxnSpPr>
                <a:cxnSpLocks/>
                <a:stCxn id="8" idx="2"/>
                <a:endCxn id="19" idx="0"/>
              </p:cNvCxnSpPr>
              <p:nvPr/>
            </p:nvCxnSpPr>
            <p:spPr>
              <a:xfrm flipH="1">
                <a:off x="5123343" y="5231947"/>
                <a:ext cx="1" cy="203876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9F5EC61-8935-418E-B9E6-59047C8104C7}"/>
                  </a:ext>
                </a:extLst>
              </p:cNvPr>
              <p:cNvCxnSpPr>
                <a:cxnSpLocks/>
                <a:stCxn id="6" idx="2"/>
                <a:endCxn id="24" idx="0"/>
              </p:cNvCxnSpPr>
              <p:nvPr/>
            </p:nvCxnSpPr>
            <p:spPr>
              <a:xfrm flipH="1">
                <a:off x="1734657" y="5231947"/>
                <a:ext cx="2" cy="203876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3423459-786B-44AC-9E0A-934F4FB1185C}"/>
                  </a:ext>
                </a:extLst>
              </p:cNvPr>
              <p:cNvSpPr/>
              <p:nvPr/>
            </p:nvSpPr>
            <p:spPr>
              <a:xfrm>
                <a:off x="1814380" y="895513"/>
                <a:ext cx="3229240" cy="811574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Explore the distribution of the data for listings and reviews dataset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Find out the meaning of each attribute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Take note of missing values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7301288-40D5-4EE4-975C-BC5F3D69A9A3}"/>
                  </a:ext>
                </a:extLst>
              </p:cNvPr>
              <p:cNvSpPr/>
              <p:nvPr/>
            </p:nvSpPr>
            <p:spPr>
              <a:xfrm>
                <a:off x="1814380" y="687614"/>
                <a:ext cx="3229240" cy="288000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Data Exploration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688235D-A399-4138-B4BA-D270FD6D624D}"/>
                  </a:ext>
                </a:extLst>
              </p:cNvPr>
              <p:cNvSpPr/>
              <p:nvPr/>
            </p:nvSpPr>
            <p:spPr>
              <a:xfrm>
                <a:off x="474659" y="3647947"/>
                <a:ext cx="2520000" cy="1584000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Transform categorical attributes to numerical attributes using one-hot encoding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Fill missing values for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reviews_per_month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 with 0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Transform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last_review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 to days since last review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Drop irrelevant columns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Set price as last column 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Remove outliers 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Perform standard scaling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517049E-44EE-4B52-8DC0-F4AFDC23F664}"/>
                  </a:ext>
                </a:extLst>
              </p:cNvPr>
              <p:cNvSpPr/>
              <p:nvPr/>
            </p:nvSpPr>
            <p:spPr>
              <a:xfrm>
                <a:off x="474658" y="3465411"/>
                <a:ext cx="2520000" cy="288000"/>
              </a:xfrm>
              <a:prstGeom prst="roundRect">
                <a:avLst/>
              </a:prstGeom>
              <a:solidFill>
                <a:srgbClr val="41AFC6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Preprocess Listings 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0BD93F1-D85A-4889-84C4-12204D8B0815}"/>
                  </a:ext>
                </a:extLst>
              </p:cNvPr>
              <p:cNvSpPr/>
              <p:nvPr/>
            </p:nvSpPr>
            <p:spPr>
              <a:xfrm>
                <a:off x="3863344" y="3647947"/>
                <a:ext cx="2520000" cy="1584000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Remove reviews below 5 characters long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Remove reviews that are not alphanumeric (e.g. Korean or Chinese)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Strip whitespaces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Determine language of review by using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langdetect</a:t>
                </a: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Remove non-English reviews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Extract sample size of 10% to test if language is accurately determined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DCFDD77-A761-43D3-9CBA-D5FBF4F278FC}"/>
                  </a:ext>
                </a:extLst>
              </p:cNvPr>
              <p:cNvSpPr/>
              <p:nvPr/>
            </p:nvSpPr>
            <p:spPr>
              <a:xfrm>
                <a:off x="3863343" y="3465411"/>
                <a:ext cx="2520000" cy="288000"/>
              </a:xfrm>
              <a:prstGeom prst="roundRect">
                <a:avLst/>
              </a:prstGeom>
              <a:solidFill>
                <a:srgbClr val="EC6565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Preprocess Reviews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B59236B-8F7B-47FC-B13B-23FD156934F4}"/>
                  </a:ext>
                </a:extLst>
              </p:cNvPr>
              <p:cNvSpPr/>
              <p:nvPr/>
            </p:nvSpPr>
            <p:spPr>
              <a:xfrm>
                <a:off x="3960179" y="5910002"/>
                <a:ext cx="2326328" cy="602555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2400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800" dirty="0">
                    <a:solidFill>
                      <a:sysClr val="windowText" lastClr="000000"/>
                    </a:solidFill>
                  </a:rPr>
                  <a:t>Use VADER library to detect polarity of reviews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13807E8-44D6-4E57-B3D3-95AA7BF34983}"/>
                  </a:ext>
                </a:extLst>
              </p:cNvPr>
              <p:cNvSpPr/>
              <p:nvPr/>
            </p:nvSpPr>
            <p:spPr>
              <a:xfrm>
                <a:off x="3960179" y="5702103"/>
                <a:ext cx="2326328" cy="288000"/>
              </a:xfrm>
              <a:prstGeom prst="roundRect">
                <a:avLst/>
              </a:prstGeom>
              <a:solidFill>
                <a:srgbClr val="EC6565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Sentiment Analysis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9B96605-4077-49C9-AFC6-C900D2D3101D}"/>
                  </a:ext>
                </a:extLst>
              </p:cNvPr>
              <p:cNvSpPr/>
              <p:nvPr/>
            </p:nvSpPr>
            <p:spPr>
              <a:xfrm>
                <a:off x="2050190" y="2097522"/>
                <a:ext cx="2757620" cy="811574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Explore correlation of attributes in listings dataset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Create visualizations in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SandDance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 relating price, type of room, no. of listings and map locations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1F31F60-8209-433B-82DB-BE3B26BD91E2}"/>
                  </a:ext>
                </a:extLst>
              </p:cNvPr>
              <p:cNvSpPr/>
              <p:nvPr/>
            </p:nvSpPr>
            <p:spPr>
              <a:xfrm>
                <a:off x="2050190" y="1889623"/>
                <a:ext cx="2757620" cy="288000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Data Visualization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5455C95-0525-4EF9-9959-E4DDC939F5CB}"/>
                  </a:ext>
                </a:extLst>
              </p:cNvPr>
              <p:cNvSpPr/>
              <p:nvPr/>
            </p:nvSpPr>
            <p:spPr>
              <a:xfrm>
                <a:off x="4186553" y="7478612"/>
                <a:ext cx="1873580" cy="719565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28800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Visualize text data using a </a:t>
                </a:r>
                <a:r>
                  <a:rPr lang="en-SG" sz="800" dirty="0" err="1">
                    <a:solidFill>
                      <a:sysClr val="windowText" lastClr="000000"/>
                    </a:solidFill>
                  </a:rPr>
                  <a:t>wordcloud</a:t>
                </a:r>
                <a:r>
                  <a:rPr lang="en-SG" sz="800" dirty="0">
                    <a:solidFill>
                      <a:sysClr val="windowText" lastClr="000000"/>
                    </a:solidFill>
                  </a:rPr>
                  <a:t> based on their sentiment (positive, neutral, negative) 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BB3ACC2-BA99-4375-9588-F33E7F9C096A}"/>
                  </a:ext>
                </a:extLst>
              </p:cNvPr>
              <p:cNvSpPr/>
              <p:nvPr/>
            </p:nvSpPr>
            <p:spPr>
              <a:xfrm>
                <a:off x="4186553" y="7270713"/>
                <a:ext cx="1873580" cy="288000"/>
              </a:xfrm>
              <a:prstGeom prst="roundRect">
                <a:avLst/>
              </a:prstGeom>
              <a:solidFill>
                <a:srgbClr val="EC6565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Visualize Text Data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CEE919F-9D99-46CF-B6C5-028B360412DD}"/>
                  </a:ext>
                </a:extLst>
              </p:cNvPr>
              <p:cNvSpPr/>
              <p:nvPr/>
            </p:nvSpPr>
            <p:spPr>
              <a:xfrm>
                <a:off x="474658" y="5648124"/>
                <a:ext cx="2520000" cy="1388949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25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Experiment with different regression models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Select best model with lowest RMSE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Experiment with different pre-processing methods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Select best pre-processing methods 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Form baseline model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Tune hyperparameters using GridSearchCV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17A7911-AFCF-4AB6-AA99-8D4AE09ACF0C}"/>
                  </a:ext>
                </a:extLst>
              </p:cNvPr>
              <p:cNvSpPr/>
              <p:nvPr/>
            </p:nvSpPr>
            <p:spPr>
              <a:xfrm>
                <a:off x="474657" y="5465588"/>
                <a:ext cx="2520000" cy="288000"/>
              </a:xfrm>
              <a:prstGeom prst="roundRect">
                <a:avLst/>
              </a:prstGeom>
              <a:solidFill>
                <a:srgbClr val="41AFC6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Perform Experiments 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C76AF7B-9BD3-4E85-9F51-F9EFAB15AF96}"/>
                  </a:ext>
                </a:extLst>
              </p:cNvPr>
              <p:cNvSpPr/>
              <p:nvPr/>
            </p:nvSpPr>
            <p:spPr>
              <a:xfrm>
                <a:off x="698455" y="7478612"/>
                <a:ext cx="2072403" cy="719565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28800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Compare results between baseline model and tuned RF model</a:t>
                </a:r>
              </a:p>
              <a:p>
                <a:pPr marL="228600" indent="-2286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SG" sz="800" dirty="0">
                    <a:solidFill>
                      <a:sysClr val="windowText" lastClr="000000"/>
                    </a:solidFill>
                  </a:rPr>
                  <a:t>Plot predicted vs actual values 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SG" sz="800" dirty="0">
                  <a:solidFill>
                    <a:sysClr val="windowText" lastClr="000000"/>
                  </a:solidFill>
                </a:endParaRPr>
              </a:p>
              <a:p>
                <a:endParaRPr lang="en-SG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726AA7F-47AD-46C4-B4E9-1A85A2D56BCF}"/>
                  </a:ext>
                </a:extLst>
              </p:cNvPr>
              <p:cNvSpPr/>
              <p:nvPr/>
            </p:nvSpPr>
            <p:spPr>
              <a:xfrm>
                <a:off x="698455" y="7270713"/>
                <a:ext cx="2072403" cy="288000"/>
              </a:xfrm>
              <a:prstGeom prst="roundRect">
                <a:avLst/>
              </a:prstGeom>
              <a:solidFill>
                <a:srgbClr val="41AFC6"/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Evaluate Test Results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3B94ABE-9397-4858-B2AF-1BFC4C22B703}"/>
                  </a:ext>
                </a:extLst>
              </p:cNvPr>
              <p:cNvSpPr/>
              <p:nvPr/>
            </p:nvSpPr>
            <p:spPr>
              <a:xfrm>
                <a:off x="2392798" y="8956115"/>
                <a:ext cx="2072403" cy="719565"/>
              </a:xfrm>
              <a:prstGeom prst="roundRect">
                <a:avLst>
                  <a:gd name="adj" fmla="val 866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800" dirty="0">
                    <a:solidFill>
                      <a:sysClr val="windowText" lastClr="000000"/>
                    </a:solidFill>
                  </a:rPr>
                  <a:t>Provide sound recommendations </a:t>
                </a:r>
              </a:p>
              <a:p>
                <a:pPr algn="ctr"/>
                <a:r>
                  <a:rPr lang="en-SG" sz="800" dirty="0">
                    <a:solidFill>
                      <a:sysClr val="windowText" lastClr="000000"/>
                    </a:solidFill>
                  </a:rPr>
                  <a:t>based on results obtained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222D241-EABE-43AC-868E-0775C16E8C67}"/>
                  </a:ext>
                </a:extLst>
              </p:cNvPr>
              <p:cNvSpPr/>
              <p:nvPr/>
            </p:nvSpPr>
            <p:spPr>
              <a:xfrm>
                <a:off x="2392798" y="8748216"/>
                <a:ext cx="2072403" cy="288000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  <a:prstDash val="lgDash"/>
                <a:extLst>
                  <a:ext uri="{C807C97D-BFC1-408E-A445-0C87EB9F89A2}">
                    <ask:lineSketchStyleProps xmlns:ask="http://schemas.microsoft.com/office/drawing/2018/sketchyshapes" sd="1032670799">
                      <a:custGeom>
                        <a:avLst/>
                        <a:gdLst>
                          <a:gd name="connsiteX0" fmla="*/ 0 w 2180791"/>
                          <a:gd name="connsiteY0" fmla="*/ 152989 h 917917"/>
                          <a:gd name="connsiteX1" fmla="*/ 152989 w 2180791"/>
                          <a:gd name="connsiteY1" fmla="*/ 0 h 917917"/>
                          <a:gd name="connsiteX2" fmla="*/ 759179 w 2180791"/>
                          <a:gd name="connsiteY2" fmla="*/ 0 h 917917"/>
                          <a:gd name="connsiteX3" fmla="*/ 1402864 w 2180791"/>
                          <a:gd name="connsiteY3" fmla="*/ 0 h 917917"/>
                          <a:gd name="connsiteX4" fmla="*/ 2027802 w 2180791"/>
                          <a:gd name="connsiteY4" fmla="*/ 0 h 917917"/>
                          <a:gd name="connsiteX5" fmla="*/ 2180791 w 2180791"/>
                          <a:gd name="connsiteY5" fmla="*/ 152989 h 917917"/>
                          <a:gd name="connsiteX6" fmla="*/ 2180791 w 2180791"/>
                          <a:gd name="connsiteY6" fmla="*/ 764928 h 917917"/>
                          <a:gd name="connsiteX7" fmla="*/ 2027802 w 2180791"/>
                          <a:gd name="connsiteY7" fmla="*/ 917917 h 917917"/>
                          <a:gd name="connsiteX8" fmla="*/ 1365368 w 2180791"/>
                          <a:gd name="connsiteY8" fmla="*/ 917917 h 917917"/>
                          <a:gd name="connsiteX9" fmla="*/ 721682 w 2180791"/>
                          <a:gd name="connsiteY9" fmla="*/ 917917 h 917917"/>
                          <a:gd name="connsiteX10" fmla="*/ 152989 w 2180791"/>
                          <a:gd name="connsiteY10" fmla="*/ 917917 h 917917"/>
                          <a:gd name="connsiteX11" fmla="*/ 0 w 2180791"/>
                          <a:gd name="connsiteY11" fmla="*/ 764928 h 917917"/>
                          <a:gd name="connsiteX12" fmla="*/ 0 w 2180791"/>
                          <a:gd name="connsiteY12" fmla="*/ 152989 h 91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180791" h="917917" fill="none" extrusionOk="0">
                            <a:moveTo>
                              <a:pt x="0" y="152989"/>
                            </a:moveTo>
                            <a:cubicBezTo>
                              <a:pt x="3021" y="61185"/>
                              <a:pt x="67733" y="17711"/>
                              <a:pt x="152989" y="0"/>
                            </a:cubicBezTo>
                            <a:cubicBezTo>
                              <a:pt x="451288" y="-26661"/>
                              <a:pt x="570597" y="-7872"/>
                              <a:pt x="759179" y="0"/>
                            </a:cubicBezTo>
                            <a:cubicBezTo>
                              <a:pt x="947761" y="7872"/>
                              <a:pt x="1095972" y="-8922"/>
                              <a:pt x="1402864" y="0"/>
                            </a:cubicBezTo>
                            <a:cubicBezTo>
                              <a:pt x="1709756" y="8922"/>
                              <a:pt x="1869365" y="-11629"/>
                              <a:pt x="2027802" y="0"/>
                            </a:cubicBezTo>
                            <a:cubicBezTo>
                              <a:pt x="2125004" y="-4532"/>
                              <a:pt x="2173566" y="68786"/>
                              <a:pt x="2180791" y="152989"/>
                            </a:cubicBezTo>
                            <a:cubicBezTo>
                              <a:pt x="2156946" y="282676"/>
                              <a:pt x="2161670" y="588686"/>
                              <a:pt x="2180791" y="764928"/>
                            </a:cubicBezTo>
                            <a:cubicBezTo>
                              <a:pt x="2173495" y="866546"/>
                              <a:pt x="2109658" y="929659"/>
                              <a:pt x="2027802" y="917917"/>
                            </a:cubicBezTo>
                            <a:cubicBezTo>
                              <a:pt x="1883097" y="900917"/>
                              <a:pt x="1624841" y="894026"/>
                              <a:pt x="1365368" y="917917"/>
                            </a:cubicBezTo>
                            <a:cubicBezTo>
                              <a:pt x="1105895" y="941808"/>
                              <a:pt x="1004155" y="933341"/>
                              <a:pt x="721682" y="917917"/>
                            </a:cubicBezTo>
                            <a:cubicBezTo>
                              <a:pt x="439209" y="902493"/>
                              <a:pt x="385199" y="896528"/>
                              <a:pt x="152989" y="917917"/>
                            </a:cubicBezTo>
                            <a:cubicBezTo>
                              <a:pt x="73624" y="922082"/>
                              <a:pt x="-11346" y="844395"/>
                              <a:pt x="0" y="764928"/>
                            </a:cubicBezTo>
                            <a:cubicBezTo>
                              <a:pt x="-16023" y="541517"/>
                              <a:pt x="-6874" y="404128"/>
                              <a:pt x="0" y="152989"/>
                            </a:cubicBezTo>
                            <a:close/>
                          </a:path>
                          <a:path w="2180791" h="917917" stroke="0" extrusionOk="0">
                            <a:moveTo>
                              <a:pt x="0" y="152989"/>
                            </a:moveTo>
                            <a:cubicBezTo>
                              <a:pt x="-2573" y="63812"/>
                              <a:pt x="82551" y="-6886"/>
                              <a:pt x="152989" y="0"/>
                            </a:cubicBezTo>
                            <a:cubicBezTo>
                              <a:pt x="411026" y="10832"/>
                              <a:pt x="523452" y="-8999"/>
                              <a:pt x="759179" y="0"/>
                            </a:cubicBezTo>
                            <a:cubicBezTo>
                              <a:pt x="994906" y="8999"/>
                              <a:pt x="1160273" y="-15466"/>
                              <a:pt x="1346620" y="0"/>
                            </a:cubicBezTo>
                            <a:cubicBezTo>
                              <a:pt x="1532967" y="15466"/>
                              <a:pt x="1721547" y="-18795"/>
                              <a:pt x="2027802" y="0"/>
                            </a:cubicBezTo>
                            <a:cubicBezTo>
                              <a:pt x="2115958" y="-6333"/>
                              <a:pt x="2182948" y="67715"/>
                              <a:pt x="2180791" y="152989"/>
                            </a:cubicBezTo>
                            <a:cubicBezTo>
                              <a:pt x="2168171" y="317376"/>
                              <a:pt x="2152893" y="586460"/>
                              <a:pt x="2180791" y="764928"/>
                            </a:cubicBezTo>
                            <a:cubicBezTo>
                              <a:pt x="2181801" y="858958"/>
                              <a:pt x="2098000" y="928440"/>
                              <a:pt x="2027802" y="917917"/>
                            </a:cubicBezTo>
                            <a:cubicBezTo>
                              <a:pt x="1900705" y="902518"/>
                              <a:pt x="1727398" y="914600"/>
                              <a:pt x="1459109" y="917917"/>
                            </a:cubicBezTo>
                            <a:cubicBezTo>
                              <a:pt x="1190820" y="921234"/>
                              <a:pt x="992937" y="934152"/>
                              <a:pt x="834171" y="917917"/>
                            </a:cubicBezTo>
                            <a:cubicBezTo>
                              <a:pt x="675405" y="901682"/>
                              <a:pt x="444349" y="892761"/>
                              <a:pt x="152989" y="917917"/>
                            </a:cubicBezTo>
                            <a:cubicBezTo>
                              <a:pt x="70705" y="918329"/>
                              <a:pt x="2181" y="850927"/>
                              <a:pt x="0" y="764928"/>
                            </a:cubicBezTo>
                            <a:cubicBezTo>
                              <a:pt x="29110" y="594792"/>
                              <a:pt x="15811" y="309652"/>
                              <a:pt x="0" y="15298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00" b="1" dirty="0">
                    <a:solidFill>
                      <a:schemeClr val="bg1"/>
                    </a:solidFill>
                  </a:rPr>
                  <a:t>Recommendations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C09ABD-E95A-44D7-A8BC-0CDE3B1E9D20}"/>
                  </a:ext>
                </a:extLst>
              </p:cNvPr>
              <p:cNvCxnSpPr>
                <a:stCxn id="3" idx="2"/>
                <a:endCxn id="15" idx="0"/>
              </p:cNvCxnSpPr>
              <p:nvPr/>
            </p:nvCxnSpPr>
            <p:spPr>
              <a:xfrm>
                <a:off x="3429000" y="1707087"/>
                <a:ext cx="0" cy="1825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72CF5B-9A7A-421F-8418-65CEB392BA6E}"/>
                  </a:ext>
                </a:extLst>
              </p:cNvPr>
              <p:cNvCxnSpPr>
                <a:cxnSpLocks/>
                <a:stCxn id="14" idx="2"/>
                <a:endCxn id="9" idx="0"/>
              </p:cNvCxnSpPr>
              <p:nvPr/>
            </p:nvCxnSpPr>
            <p:spPr>
              <a:xfrm>
                <a:off x="3429000" y="2909096"/>
                <a:ext cx="1694343" cy="55631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B28F48B-8161-4FE7-AF66-921F599540D2}"/>
                  </a:ext>
                </a:extLst>
              </p:cNvPr>
              <p:cNvCxnSpPr>
                <a:cxnSpLocks/>
                <a:stCxn id="14" idx="2"/>
                <a:endCxn id="7" idx="0"/>
              </p:cNvCxnSpPr>
              <p:nvPr/>
            </p:nvCxnSpPr>
            <p:spPr>
              <a:xfrm flipH="1">
                <a:off x="1734658" y="2909096"/>
                <a:ext cx="1694342" cy="556315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CD413C0-066F-4BC7-9A00-2F4180E0B270}"/>
                  </a:ext>
                </a:extLst>
              </p:cNvPr>
              <p:cNvCxnSpPr>
                <a:cxnSpLocks/>
                <a:stCxn id="23" idx="2"/>
                <a:endCxn id="34" idx="0"/>
              </p:cNvCxnSpPr>
              <p:nvPr/>
            </p:nvCxnSpPr>
            <p:spPr>
              <a:xfrm>
                <a:off x="1734657" y="8198177"/>
                <a:ext cx="1694343" cy="55003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0A1A356-357F-4276-93E0-FC67CB2DADD9}"/>
                  </a:ext>
                </a:extLst>
              </p:cNvPr>
              <p:cNvCxnSpPr>
                <a:cxnSpLocks/>
                <a:stCxn id="18" idx="2"/>
                <a:endCxn id="34" idx="0"/>
              </p:cNvCxnSpPr>
              <p:nvPr/>
            </p:nvCxnSpPr>
            <p:spPr>
              <a:xfrm flipH="1">
                <a:off x="3429000" y="8198177"/>
                <a:ext cx="1694343" cy="55003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69E7C14-3651-485C-885D-C44FE94C0662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2994657" y="6211280"/>
                <a:ext cx="965522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9B1C98-1D7B-4789-9568-F71857743B9C}"/>
                  </a:ext>
                </a:extLst>
              </p:cNvPr>
              <p:cNvSpPr txBox="1"/>
              <p:nvPr/>
            </p:nvSpPr>
            <p:spPr>
              <a:xfrm>
                <a:off x="2994658" y="5890225"/>
                <a:ext cx="965522" cy="307777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pPr algn="ctr"/>
                <a:r>
                  <a:rPr lang="en-SG" sz="700" dirty="0"/>
                  <a:t>Use review sentiment </a:t>
                </a:r>
              </a:p>
              <a:p>
                <a:pPr algn="ctr"/>
                <a:r>
                  <a:rPr lang="en-SG" sz="700" dirty="0"/>
                  <a:t>as an attribute</a:t>
                </a:r>
              </a:p>
            </p:txBody>
          </p:sp>
        </p:grpSp>
        <p:pic>
          <p:nvPicPr>
            <p:cNvPr id="71" name="Graphic 70" descr="Telescope">
              <a:extLst>
                <a:ext uri="{FF2B5EF4-FFF2-40B4-BE49-F238E27FC236}">
                  <a16:creationId xmlns:a16="http://schemas.microsoft.com/office/drawing/2014/main" id="{63398DEC-C77C-432E-87D5-06DC9BE9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66129" y="726383"/>
              <a:ext cx="203113" cy="203113"/>
            </a:xfrm>
            <a:prstGeom prst="rect">
              <a:avLst/>
            </a:prstGeom>
          </p:spPr>
        </p:pic>
        <p:pic>
          <p:nvPicPr>
            <p:cNvPr id="73" name="Graphic 72" descr="Filter">
              <a:extLst>
                <a:ext uri="{FF2B5EF4-FFF2-40B4-BE49-F238E27FC236}">
                  <a16:creationId xmlns:a16="http://schemas.microsoft.com/office/drawing/2014/main" id="{585D0E9F-D6E9-4F39-A159-CCFFEE35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406" y="3512751"/>
              <a:ext cx="216000" cy="216000"/>
            </a:xfrm>
            <a:prstGeom prst="rect">
              <a:avLst/>
            </a:prstGeom>
          </p:spPr>
        </p:pic>
        <p:pic>
          <p:nvPicPr>
            <p:cNvPr id="74" name="Graphic 73" descr="Filter">
              <a:extLst>
                <a:ext uri="{FF2B5EF4-FFF2-40B4-BE49-F238E27FC236}">
                  <a16:creationId xmlns:a16="http://schemas.microsoft.com/office/drawing/2014/main" id="{270FBBC4-8244-4244-A2DC-196B1DDFD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03085" y="3512751"/>
              <a:ext cx="216000" cy="216000"/>
            </a:xfrm>
            <a:prstGeom prst="rect">
              <a:avLst/>
            </a:prstGeom>
          </p:spPr>
        </p:pic>
        <p:pic>
          <p:nvPicPr>
            <p:cNvPr id="75" name="Graphic 74" descr="Bullseye">
              <a:extLst>
                <a:ext uri="{FF2B5EF4-FFF2-40B4-BE49-F238E27FC236}">
                  <a16:creationId xmlns:a16="http://schemas.microsoft.com/office/drawing/2014/main" id="{4C757741-C321-46B6-9A9B-6E4A3CCF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3065" y="7322278"/>
              <a:ext cx="189230" cy="189230"/>
            </a:xfrm>
            <a:prstGeom prst="rect">
              <a:avLst/>
            </a:prstGeom>
          </p:spPr>
        </p:pic>
        <p:pic>
          <p:nvPicPr>
            <p:cNvPr id="77" name="Graphic 76" descr="Beaker">
              <a:extLst>
                <a:ext uri="{FF2B5EF4-FFF2-40B4-BE49-F238E27FC236}">
                  <a16:creationId xmlns:a16="http://schemas.microsoft.com/office/drawing/2014/main" id="{67B837F1-FA00-42ED-A5E3-A41D904A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5886" y="5501480"/>
              <a:ext cx="200623" cy="200623"/>
            </a:xfrm>
            <a:prstGeom prst="rect">
              <a:avLst/>
            </a:prstGeom>
          </p:spPr>
        </p:pic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7F4178B5-A6AF-4993-9D5F-E8D5B867A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b="18424"/>
            <a:stretch/>
          </p:blipFill>
          <p:spPr>
            <a:xfrm>
              <a:off x="2116227" y="1968704"/>
              <a:ext cx="135999" cy="138678"/>
            </a:xfrm>
            <a:prstGeom prst="rect">
              <a:avLst/>
            </a:prstGeom>
          </p:spPr>
        </p:pic>
        <p:pic>
          <p:nvPicPr>
            <p:cNvPr id="86" name="Graphic 85" descr="Grinning face with solid fill">
              <a:extLst>
                <a:ext uri="{FF2B5EF4-FFF2-40B4-BE49-F238E27FC236}">
                  <a16:creationId xmlns:a16="http://schemas.microsoft.com/office/drawing/2014/main" id="{0ABE1D35-61D4-4D4A-B757-9F2EC458B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11085" y="5738103"/>
              <a:ext cx="216000" cy="216000"/>
            </a:xfrm>
            <a:prstGeom prst="rect">
              <a:avLst/>
            </a:prstGeom>
          </p:spPr>
        </p:pic>
        <p:pic>
          <p:nvPicPr>
            <p:cNvPr id="88" name="Graphic 87" descr="Cloud">
              <a:extLst>
                <a:ext uri="{FF2B5EF4-FFF2-40B4-BE49-F238E27FC236}">
                  <a16:creationId xmlns:a16="http://schemas.microsoft.com/office/drawing/2014/main" id="{7706B6E9-BE5D-4B65-A42D-23AA06EF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42960" y="7306713"/>
              <a:ext cx="216000" cy="216000"/>
            </a:xfrm>
            <a:prstGeom prst="rect">
              <a:avLst/>
            </a:prstGeom>
          </p:spPr>
        </p:pic>
        <p:pic>
          <p:nvPicPr>
            <p:cNvPr id="90" name="Graphic 89" descr="Head with gears">
              <a:extLst>
                <a:ext uri="{FF2B5EF4-FFF2-40B4-BE49-F238E27FC236}">
                  <a16:creationId xmlns:a16="http://schemas.microsoft.com/office/drawing/2014/main" id="{FFD8C76C-5495-4580-9832-B97EA9288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40491" y="8784216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18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473</Words>
  <Application>Microsoft Office PowerPoint</Application>
  <PresentationFormat>A4 Paper (210x297 mm)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Ng</dc:creator>
  <cp:lastModifiedBy>Kenneth Ng</cp:lastModifiedBy>
  <cp:revision>30</cp:revision>
  <dcterms:created xsi:type="dcterms:W3CDTF">2020-11-01T06:54:19Z</dcterms:created>
  <dcterms:modified xsi:type="dcterms:W3CDTF">2020-11-03T06:48:33Z</dcterms:modified>
</cp:coreProperties>
</file>