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Ng" initials="KN" lastIdx="1" clrIdx="0">
    <p:extLst>
      <p:ext uri="{19B8F6BF-5375-455C-9EA6-DF929625EA0E}">
        <p15:presenceInfo xmlns:p15="http://schemas.microsoft.com/office/powerpoint/2012/main" userId="e5129bbdaa7bee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2BD"/>
    <a:srgbClr val="E03B71"/>
    <a:srgbClr val="EC6565"/>
    <a:srgbClr val="ED8254"/>
    <a:srgbClr val="F5A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 showGuides="1">
      <p:cViewPr>
        <p:scale>
          <a:sx n="75" d="100"/>
          <a:sy n="75" d="100"/>
        </p:scale>
        <p:origin x="2406" y="42"/>
      </p:cViewPr>
      <p:guideLst>
        <p:guide orient="horz" pos="3120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2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431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5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7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97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9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8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872C-B387-4869-B893-397854E12855}" type="datetimeFigureOut">
              <a:rPr lang="en-SG" smtClean="0"/>
              <a:t>Wed, 14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7E2-78BA-4FB1-9E6C-37F72517E5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53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CF6F7F-96F6-42EF-B5AC-764D4E880B72}"/>
              </a:ext>
            </a:extLst>
          </p:cNvPr>
          <p:cNvGrpSpPr/>
          <p:nvPr/>
        </p:nvGrpSpPr>
        <p:grpSpPr>
          <a:xfrm>
            <a:off x="278337" y="145814"/>
            <a:ext cx="6300663" cy="9282801"/>
            <a:chOff x="278337" y="145814"/>
            <a:chExt cx="6300663" cy="92828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5316F1-864A-4037-A19E-1CF05FDEB689}"/>
                </a:ext>
              </a:extLst>
            </p:cNvPr>
            <p:cNvCxnSpPr>
              <a:cxnSpLocks/>
              <a:stCxn id="37" idx="2"/>
              <a:endCxn id="26" idx="0"/>
            </p:cNvCxnSpPr>
            <p:nvPr/>
          </p:nvCxnSpPr>
          <p:spPr>
            <a:xfrm flipH="1">
              <a:off x="4792672" y="1397194"/>
              <a:ext cx="1007" cy="7179188"/>
            </a:xfrm>
            <a:prstGeom prst="line">
              <a:avLst/>
            </a:prstGeom>
            <a:ln w="28575">
              <a:solidFill>
                <a:srgbClr val="62C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AFA038-1C24-4697-B00D-A7019F6E680E}"/>
                </a:ext>
              </a:extLst>
            </p:cNvPr>
            <p:cNvGrpSpPr/>
            <p:nvPr/>
          </p:nvGrpSpPr>
          <p:grpSpPr>
            <a:xfrm>
              <a:off x="3788780" y="377721"/>
              <a:ext cx="2009797" cy="1019473"/>
              <a:chOff x="2149453" y="203210"/>
              <a:chExt cx="2559094" cy="101947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85BCA80-20B2-4EB6-8A91-FC4D7E24081F}"/>
                  </a:ext>
                </a:extLst>
              </p:cNvPr>
              <p:cNvSpPr/>
              <p:nvPr/>
            </p:nvSpPr>
            <p:spPr>
              <a:xfrm>
                <a:off x="2149453" y="411109"/>
                <a:ext cx="2559094" cy="811574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Explore the distribution of the data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What is NSP?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Which attribute is ignored?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How many labels are there in total? 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FBDFA49-3F53-4AF0-AC3A-B9C6160F61DE}"/>
                  </a:ext>
                </a:extLst>
              </p:cNvPr>
              <p:cNvSpPr/>
              <p:nvPr/>
            </p:nvSpPr>
            <p:spPr>
              <a:xfrm>
                <a:off x="2149453" y="203210"/>
                <a:ext cx="2559094" cy="324000"/>
              </a:xfrm>
              <a:prstGeom prst="roundRect">
                <a:avLst/>
              </a:prstGeom>
              <a:solidFill>
                <a:srgbClr val="62C2CA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Exploratory Data Analysis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2DB687-84D2-42B3-B5C6-5895C9FC93E0}"/>
                </a:ext>
              </a:extLst>
            </p:cNvPr>
            <p:cNvGrpSpPr/>
            <p:nvPr/>
          </p:nvGrpSpPr>
          <p:grpSpPr>
            <a:xfrm>
              <a:off x="3612990" y="1751205"/>
              <a:ext cx="2361376" cy="1315997"/>
              <a:chOff x="626301" y="1639019"/>
              <a:chExt cx="3444658" cy="1315997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7F0815C-A572-4326-8A0A-4B4FD6F80AB1}"/>
                  </a:ext>
                </a:extLst>
              </p:cNvPr>
              <p:cNvSpPr/>
              <p:nvPr/>
            </p:nvSpPr>
            <p:spPr>
              <a:xfrm>
                <a:off x="626301" y="1846918"/>
                <a:ext cx="3444658" cy="1108098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Eliminate attribute - Class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Fix random state for reproducibility 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Perform standard scaling for predictors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Split dataset into 70% train set, 30% test set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49604C-7710-4A52-A7D1-202ADA6F290F}"/>
                  </a:ext>
                </a:extLst>
              </p:cNvPr>
              <p:cNvSpPr/>
              <p:nvPr/>
            </p:nvSpPr>
            <p:spPr>
              <a:xfrm>
                <a:off x="626301" y="1639019"/>
                <a:ext cx="3444658" cy="324000"/>
              </a:xfrm>
              <a:prstGeom prst="roundRect">
                <a:avLst/>
              </a:prstGeom>
              <a:solidFill>
                <a:srgbClr val="51B0C3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619294367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65368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84116 w 2180791"/>
                          <a:gd name="connsiteY8" fmla="*/ 917917 h 917917"/>
                          <a:gd name="connsiteX9" fmla="*/ 796675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405" y="61514"/>
                              <a:pt x="62959" y="-9744"/>
                              <a:pt x="152989" y="0"/>
                            </a:cubicBezTo>
                            <a:cubicBezTo>
                              <a:pt x="461623" y="-28791"/>
                              <a:pt x="662027" y="-8097"/>
                              <a:pt x="796675" y="0"/>
                            </a:cubicBezTo>
                            <a:cubicBezTo>
                              <a:pt x="931323" y="8097"/>
                              <a:pt x="1150512" y="-10141"/>
                              <a:pt x="1365368" y="0"/>
                            </a:cubicBezTo>
                            <a:cubicBezTo>
                              <a:pt x="1580224" y="10141"/>
                              <a:pt x="1789658" y="-7490"/>
                              <a:pt x="2027802" y="0"/>
                            </a:cubicBezTo>
                            <a:cubicBezTo>
                              <a:pt x="2112577" y="17975"/>
                              <a:pt x="2200644" y="66003"/>
                              <a:pt x="2180791" y="152989"/>
                            </a:cubicBezTo>
                            <a:cubicBezTo>
                              <a:pt x="2172435" y="322263"/>
                              <a:pt x="2156629" y="502660"/>
                              <a:pt x="2180791" y="764928"/>
                            </a:cubicBezTo>
                            <a:cubicBezTo>
                              <a:pt x="2190902" y="849574"/>
                              <a:pt x="2111497" y="915544"/>
                              <a:pt x="2027802" y="917917"/>
                            </a:cubicBezTo>
                            <a:cubicBezTo>
                              <a:pt x="1883469" y="942927"/>
                              <a:pt x="1595146" y="930666"/>
                              <a:pt x="1384116" y="917917"/>
                            </a:cubicBezTo>
                            <a:cubicBezTo>
                              <a:pt x="1173086" y="905168"/>
                              <a:pt x="1057407" y="928244"/>
                              <a:pt x="796675" y="917917"/>
                            </a:cubicBezTo>
                            <a:cubicBezTo>
                              <a:pt x="535943" y="907590"/>
                              <a:pt x="285860" y="938461"/>
                              <a:pt x="152989" y="917917"/>
                            </a:cubicBezTo>
                            <a:cubicBezTo>
                              <a:pt x="80191" y="912421"/>
                              <a:pt x="9834" y="851099"/>
                              <a:pt x="0" y="764928"/>
                            </a:cubicBezTo>
                            <a:cubicBezTo>
                              <a:pt x="18420" y="631827"/>
                              <a:pt x="-20404" y="4064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431" y="65905"/>
                              <a:pt x="81660" y="15114"/>
                              <a:pt x="152989" y="0"/>
                            </a:cubicBezTo>
                            <a:cubicBezTo>
                              <a:pt x="341265" y="-2083"/>
                              <a:pt x="559392" y="-22425"/>
                              <a:pt x="815423" y="0"/>
                            </a:cubicBezTo>
                            <a:cubicBezTo>
                              <a:pt x="1071454" y="22425"/>
                              <a:pt x="1155999" y="-16669"/>
                              <a:pt x="1477857" y="0"/>
                            </a:cubicBezTo>
                            <a:cubicBezTo>
                              <a:pt x="1799715" y="16669"/>
                              <a:pt x="1864884" y="-19598"/>
                              <a:pt x="2027802" y="0"/>
                            </a:cubicBezTo>
                            <a:cubicBezTo>
                              <a:pt x="2124623" y="945"/>
                              <a:pt x="2176015" y="82895"/>
                              <a:pt x="2180791" y="152989"/>
                            </a:cubicBezTo>
                            <a:cubicBezTo>
                              <a:pt x="2152790" y="300575"/>
                              <a:pt x="2194711" y="548378"/>
                              <a:pt x="2180791" y="764928"/>
                            </a:cubicBezTo>
                            <a:cubicBezTo>
                              <a:pt x="2183115" y="848034"/>
                              <a:pt x="2115111" y="901691"/>
                              <a:pt x="2027802" y="917917"/>
                            </a:cubicBezTo>
                            <a:cubicBezTo>
                              <a:pt x="1763633" y="911707"/>
                              <a:pt x="1723327" y="913783"/>
                              <a:pt x="1440361" y="917917"/>
                            </a:cubicBezTo>
                            <a:cubicBezTo>
                              <a:pt x="1157395" y="922051"/>
                              <a:pt x="1112422" y="939392"/>
                              <a:pt x="796675" y="917917"/>
                            </a:cubicBezTo>
                            <a:cubicBezTo>
                              <a:pt x="480928" y="896442"/>
                              <a:pt x="433102" y="907283"/>
                              <a:pt x="152989" y="917917"/>
                            </a:cubicBezTo>
                            <a:cubicBezTo>
                              <a:pt x="74822" y="915714"/>
                              <a:pt x="10193" y="831248"/>
                              <a:pt x="0" y="764928"/>
                            </a:cubicBezTo>
                            <a:cubicBezTo>
                              <a:pt x="8178" y="593287"/>
                              <a:pt x="-15298" y="316111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Data Pre-processing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E38C62-DA31-4DFA-89D9-59725AC50A71}"/>
                </a:ext>
              </a:extLst>
            </p:cNvPr>
            <p:cNvGrpSpPr/>
            <p:nvPr/>
          </p:nvGrpSpPr>
          <p:grpSpPr>
            <a:xfrm>
              <a:off x="3071353" y="3610940"/>
              <a:ext cx="3444657" cy="1198709"/>
              <a:chOff x="2482368" y="3179106"/>
              <a:chExt cx="1893264" cy="119870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497FA30-5D59-444D-A99C-4E80F6A9E93C}"/>
                  </a:ext>
                </a:extLst>
              </p:cNvPr>
              <p:cNvSpPr/>
              <p:nvPr/>
            </p:nvSpPr>
            <p:spPr>
              <a:xfrm>
                <a:off x="2482369" y="3389207"/>
                <a:ext cx="1893263" cy="988608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108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Train model using training set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Use model.summary() to verify model inputs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Plot loss and accuracy against epochs for train and test sets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Observe for anomalies 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Debug errors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9E5CBBE-30D8-42FB-8A0E-61A242762D08}"/>
                  </a:ext>
                </a:extLst>
              </p:cNvPr>
              <p:cNvSpPr/>
              <p:nvPr/>
            </p:nvSpPr>
            <p:spPr>
              <a:xfrm>
                <a:off x="2482368" y="3179106"/>
                <a:ext cx="1893263" cy="324000"/>
              </a:xfrm>
              <a:prstGeom prst="roundRect">
                <a:avLst/>
              </a:prstGeom>
              <a:solidFill>
                <a:srgbClr val="3DA2BD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Train and debug model</a:t>
                </a:r>
              </a:p>
            </p:txBody>
          </p:sp>
        </p:grp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2F53E531-04E5-4FCD-917B-0B05636437BF}"/>
                </a:ext>
              </a:extLst>
            </p:cNvPr>
            <p:cNvSpPr txBox="1"/>
            <p:nvPr/>
          </p:nvSpPr>
          <p:spPr>
            <a:xfrm>
              <a:off x="1442012" y="2560259"/>
              <a:ext cx="16273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900" dirty="0">
                  <a:solidFill>
                    <a:sysClr val="windowText" lastClr="000000"/>
                  </a:solidFill>
                </a:rPr>
                <a:t>Experiment with scaling methods to get best baseline model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829B03-CFF9-41D1-96FB-3673108762A2}"/>
                </a:ext>
              </a:extLst>
            </p:cNvPr>
            <p:cNvGrpSpPr/>
            <p:nvPr/>
          </p:nvGrpSpPr>
          <p:grpSpPr>
            <a:xfrm>
              <a:off x="3071353" y="6292866"/>
              <a:ext cx="3444655" cy="1606727"/>
              <a:chOff x="717104" y="4528404"/>
              <a:chExt cx="3444655" cy="113720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62DCDC5-C1B2-4F5F-B6A1-03D0485C7AB0}"/>
                  </a:ext>
                </a:extLst>
              </p:cNvPr>
              <p:cNvSpPr/>
              <p:nvPr/>
            </p:nvSpPr>
            <p:spPr>
              <a:xfrm>
                <a:off x="717106" y="4738505"/>
                <a:ext cx="3444653" cy="927107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Perform 5-fold cross validation on training set (70:30 validation split) 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Run a hyperparameter sweep to find the best CV accuracy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Record the runtime of the sweeps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Find balance between speed and accuracy of runs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Eliminate non-optimal hyperparameters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Tune next hyperparameter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37C5584-5A7E-48EC-8E9B-C6825F9AE907}"/>
                  </a:ext>
                </a:extLst>
              </p:cNvPr>
              <p:cNvSpPr/>
              <p:nvPr/>
            </p:nvSpPr>
            <p:spPr>
              <a:xfrm>
                <a:off x="717104" y="4528404"/>
                <a:ext cx="3444653" cy="324000"/>
              </a:xfrm>
              <a:prstGeom prst="roundRect">
                <a:avLst/>
              </a:prstGeom>
              <a:solidFill>
                <a:srgbClr val="3DA2BD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Find optimal batch size/no. of neurons/decay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53BFEA-6B8C-4FB8-B652-ED2C4BF6E42C}"/>
                </a:ext>
              </a:extLst>
            </p:cNvPr>
            <p:cNvGrpSpPr/>
            <p:nvPr/>
          </p:nvGrpSpPr>
          <p:grpSpPr>
            <a:xfrm>
              <a:off x="3069339" y="8576382"/>
              <a:ext cx="3446668" cy="852233"/>
              <a:chOff x="2366581" y="8146790"/>
              <a:chExt cx="2123594" cy="85223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FF48757-4FB1-4FF2-9480-CE6B85659F71}"/>
                  </a:ext>
                </a:extLst>
              </p:cNvPr>
              <p:cNvSpPr/>
              <p:nvPr/>
            </p:nvSpPr>
            <p:spPr>
              <a:xfrm>
                <a:off x="2366583" y="8387049"/>
                <a:ext cx="2123592" cy="611974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9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Predict using tuned parameters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Plot accuracy and loss against epochs for training and test sets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60518B9-D7AE-4B76-B7A9-36C4EAA93F08}"/>
                  </a:ext>
                </a:extLst>
              </p:cNvPr>
              <p:cNvSpPr/>
              <p:nvPr/>
            </p:nvSpPr>
            <p:spPr>
              <a:xfrm>
                <a:off x="2366581" y="8146790"/>
                <a:ext cx="2123592" cy="324000"/>
              </a:xfrm>
              <a:prstGeom prst="roundRect">
                <a:avLst/>
              </a:prstGeom>
              <a:solidFill>
                <a:srgbClr val="3084AC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Evaluate Test Scores</a:t>
                </a:r>
              </a:p>
            </p:txBody>
          </p:sp>
        </p:grp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02C27C9F-4AA4-4A80-A6F5-F8C8882C81A8}"/>
                </a:ext>
              </a:extLst>
            </p:cNvPr>
            <p:cNvSpPr txBox="1"/>
            <p:nvPr/>
          </p:nvSpPr>
          <p:spPr>
            <a:xfrm>
              <a:off x="349840" y="1692098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C4BA38-5F88-4F6C-B6F9-2C6AF5C5CC57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1629468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71">
              <a:extLst>
                <a:ext uri="{FF2B5EF4-FFF2-40B4-BE49-F238E27FC236}">
                  <a16:creationId xmlns:a16="http://schemas.microsoft.com/office/drawing/2014/main" id="{14A6E5A6-4AB6-45AA-B526-A0A84423FF11}"/>
                </a:ext>
              </a:extLst>
            </p:cNvPr>
            <p:cNvSpPr txBox="1"/>
            <p:nvPr/>
          </p:nvSpPr>
          <p:spPr>
            <a:xfrm>
              <a:off x="352076" y="208444"/>
              <a:ext cx="2009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Understanding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380E3B-419F-4BDA-92A0-8D0AADD16C48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145814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73">
              <a:extLst>
                <a:ext uri="{FF2B5EF4-FFF2-40B4-BE49-F238E27FC236}">
                  <a16:creationId xmlns:a16="http://schemas.microsoft.com/office/drawing/2014/main" id="{A7CA9F7A-6530-4BFF-AA51-4F42C598BB07}"/>
                </a:ext>
              </a:extLst>
            </p:cNvPr>
            <p:cNvSpPr txBox="1"/>
            <p:nvPr/>
          </p:nvSpPr>
          <p:spPr>
            <a:xfrm>
              <a:off x="349840" y="3263904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Modelling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AB27591-170C-42FE-957D-B97B88DFDEB2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3201274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75">
              <a:extLst>
                <a:ext uri="{FF2B5EF4-FFF2-40B4-BE49-F238E27FC236}">
                  <a16:creationId xmlns:a16="http://schemas.microsoft.com/office/drawing/2014/main" id="{AFB6E119-9470-4B27-AE78-333B6F5CC9A2}"/>
                </a:ext>
              </a:extLst>
            </p:cNvPr>
            <p:cNvSpPr txBox="1"/>
            <p:nvPr/>
          </p:nvSpPr>
          <p:spPr>
            <a:xfrm>
              <a:off x="349840" y="8265608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Evaluation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8A4112-F628-42F2-B008-7E8E764492E0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8210300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5">
              <a:extLst>
                <a:ext uri="{FF2B5EF4-FFF2-40B4-BE49-F238E27FC236}">
                  <a16:creationId xmlns:a16="http://schemas.microsoft.com/office/drawing/2014/main" id="{4D93DB4E-2743-4AC4-8C49-70F2A5B9365D}"/>
                </a:ext>
              </a:extLst>
            </p:cNvPr>
            <p:cNvSpPr txBox="1"/>
            <p:nvPr/>
          </p:nvSpPr>
          <p:spPr>
            <a:xfrm>
              <a:off x="1301475" y="6819760"/>
              <a:ext cx="1627330" cy="374571"/>
            </a:xfrm>
            <a:prstGeom prst="roundRect">
              <a:avLst/>
            </a:prstGeom>
            <a:noFill/>
            <a:ln>
              <a:solidFill>
                <a:srgbClr val="3DA2BD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800" dirty="0">
                  <a:solidFill>
                    <a:sysClr val="windowText" lastClr="000000"/>
                  </a:solidFill>
                </a:rPr>
                <a:t>Rerun experiments to verify test results</a:t>
              </a:r>
            </a:p>
          </p:txBody>
        </p:sp>
        <p:sp>
          <p:nvSpPr>
            <p:cNvPr id="42" name="TextBox 15">
              <a:extLst>
                <a:ext uri="{FF2B5EF4-FFF2-40B4-BE49-F238E27FC236}">
                  <a16:creationId xmlns:a16="http://schemas.microsoft.com/office/drawing/2014/main" id="{07B6B0F0-CF99-430B-9611-467132AD70A0}"/>
                </a:ext>
              </a:extLst>
            </p:cNvPr>
            <p:cNvSpPr txBox="1"/>
            <p:nvPr/>
          </p:nvSpPr>
          <p:spPr>
            <a:xfrm>
              <a:off x="1301475" y="6306707"/>
              <a:ext cx="1627330" cy="374571"/>
            </a:xfrm>
            <a:prstGeom prst="roundRect">
              <a:avLst/>
            </a:prstGeom>
            <a:noFill/>
            <a:ln>
              <a:solidFill>
                <a:srgbClr val="3DA2BD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800" dirty="0">
                  <a:solidFill>
                    <a:sysClr val="windowText" lastClr="000000"/>
                  </a:solidFill>
                </a:rPr>
                <a:t>Verify Kfold evenly distributes labels across each fold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43FFF9-0105-4B32-A8B2-C9C82345805C}"/>
                </a:ext>
              </a:extLst>
            </p:cNvPr>
            <p:cNvGrpSpPr/>
            <p:nvPr/>
          </p:nvGrpSpPr>
          <p:grpSpPr>
            <a:xfrm>
              <a:off x="3071353" y="5027190"/>
              <a:ext cx="3444657" cy="1048136"/>
              <a:chOff x="2482368" y="3179106"/>
              <a:chExt cx="1893264" cy="1048136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74E806F-0C79-4C75-A69D-5A01D58DB57B}"/>
                  </a:ext>
                </a:extLst>
              </p:cNvPr>
              <p:cNvSpPr/>
              <p:nvPr/>
            </p:nvSpPr>
            <p:spPr>
              <a:xfrm>
                <a:off x="2482369" y="3389207"/>
                <a:ext cx="1893263" cy="838035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108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Set no. of epochs at a high number (i.e. 2000)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Note down no. of epochs where test loss is higher than train loss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Observe for anomalies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2AF4314-2CEC-447F-94CA-4A3C6E302CF2}"/>
                  </a:ext>
                </a:extLst>
              </p:cNvPr>
              <p:cNvSpPr/>
              <p:nvPr/>
            </p:nvSpPr>
            <p:spPr>
              <a:xfrm>
                <a:off x="2482368" y="3179106"/>
                <a:ext cx="1893263" cy="324000"/>
              </a:xfrm>
              <a:prstGeom prst="roundRect">
                <a:avLst/>
              </a:prstGeom>
              <a:solidFill>
                <a:srgbClr val="3DA2BD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Find optimal no. of epochs</a:t>
                </a:r>
              </a:p>
            </p:txBody>
          </p:sp>
        </p:grpSp>
        <p:sp>
          <p:nvSpPr>
            <p:cNvPr id="47" name="TextBox 15">
              <a:extLst>
                <a:ext uri="{FF2B5EF4-FFF2-40B4-BE49-F238E27FC236}">
                  <a16:creationId xmlns:a16="http://schemas.microsoft.com/office/drawing/2014/main" id="{C5BFAC73-E87E-4132-9BD5-444A200D995E}"/>
                </a:ext>
              </a:extLst>
            </p:cNvPr>
            <p:cNvSpPr txBox="1"/>
            <p:nvPr/>
          </p:nvSpPr>
          <p:spPr>
            <a:xfrm>
              <a:off x="1301475" y="7523836"/>
              <a:ext cx="1627330" cy="374571"/>
            </a:xfrm>
            <a:prstGeom prst="roundRect">
              <a:avLst/>
            </a:prstGeom>
            <a:noFill/>
            <a:ln>
              <a:solidFill>
                <a:srgbClr val="3DA2BD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800" dirty="0">
                  <a:solidFill>
                    <a:sysClr val="windowText" lastClr="000000"/>
                  </a:solidFill>
                </a:rPr>
                <a:t>Test other hyperparameters such as learning rate &amp; optimizers</a:t>
              </a:r>
            </a:p>
          </p:txBody>
        </p: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3796FE6A-D891-4D1E-BB48-610EF2B5FA83}"/>
                </a:ext>
              </a:extLst>
            </p:cNvPr>
            <p:cNvCxnSpPr>
              <a:cxnSpLocks/>
              <a:stCxn id="33" idx="1"/>
              <a:endCxn id="35" idx="1"/>
            </p:cNvCxnSpPr>
            <p:nvPr/>
          </p:nvCxnSpPr>
          <p:spPr>
            <a:xfrm rot="10800000" flipH="1">
              <a:off x="3071354" y="2513153"/>
              <a:ext cx="541635" cy="1802192"/>
            </a:xfrm>
            <a:prstGeom prst="curvedConnector3">
              <a:avLst>
                <a:gd name="adj1" fmla="val -4220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Graphic 83" descr="Telescope">
              <a:extLst>
                <a:ext uri="{FF2B5EF4-FFF2-40B4-BE49-F238E27FC236}">
                  <a16:creationId xmlns:a16="http://schemas.microsoft.com/office/drawing/2014/main" id="{D2B1F74D-551F-46FE-8D0C-FDF4B2401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497" y="518772"/>
              <a:ext cx="540000" cy="540000"/>
            </a:xfrm>
            <a:prstGeom prst="rect">
              <a:avLst/>
            </a:prstGeom>
          </p:spPr>
        </p:pic>
        <p:pic>
          <p:nvPicPr>
            <p:cNvPr id="86" name="Graphic 85" descr="Filter">
              <a:extLst>
                <a:ext uri="{FF2B5EF4-FFF2-40B4-BE49-F238E27FC236}">
                  <a16:creationId xmlns:a16="http://schemas.microsoft.com/office/drawing/2014/main" id="{71187637-2491-48CC-B6BC-21872BFFD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978" y="2016690"/>
              <a:ext cx="540000" cy="540000"/>
            </a:xfrm>
            <a:prstGeom prst="rect">
              <a:avLst/>
            </a:prstGeom>
          </p:spPr>
        </p:pic>
        <p:pic>
          <p:nvPicPr>
            <p:cNvPr id="88" name="Graphic 87" descr="Bullseye">
              <a:extLst>
                <a:ext uri="{FF2B5EF4-FFF2-40B4-BE49-F238E27FC236}">
                  <a16:creationId xmlns:a16="http://schemas.microsoft.com/office/drawing/2014/main" id="{0D985CF5-C106-475B-8C07-50ADB24E8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820" y="8659469"/>
              <a:ext cx="540000" cy="54000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DB272964-A3EE-462D-94E3-470AC3898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21734"/>
            <a:stretch/>
          </p:blipFill>
          <p:spPr>
            <a:xfrm>
              <a:off x="278337" y="3633639"/>
              <a:ext cx="652320" cy="540000"/>
            </a:xfrm>
            <a:prstGeom prst="rect">
              <a:avLst/>
            </a:prstGeom>
          </p:spPr>
        </p:pic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15B07045-7D37-43B9-A559-9F8C4B8F5660}"/>
                </a:ext>
              </a:extLst>
            </p:cNvPr>
            <p:cNvSpPr/>
            <p:nvPr/>
          </p:nvSpPr>
          <p:spPr>
            <a:xfrm>
              <a:off x="1068010" y="6303543"/>
              <a:ext cx="177845" cy="890786"/>
            </a:xfrm>
            <a:prstGeom prst="leftBrace">
              <a:avLst>
                <a:gd name="adj1" fmla="val 198836"/>
                <a:gd name="adj2" fmla="val 50000"/>
              </a:avLst>
            </a:prstGeom>
            <a:ln w="9525"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3DA2BD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7A214A-77F2-4A9B-AE2A-DAB4A77B103B}"/>
                </a:ext>
              </a:extLst>
            </p:cNvPr>
            <p:cNvSpPr txBox="1"/>
            <p:nvPr/>
          </p:nvSpPr>
          <p:spPr>
            <a:xfrm>
              <a:off x="336096" y="6648908"/>
              <a:ext cx="809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 dirty="0"/>
                <a:t>Sanity Checks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0845A8-1E40-4140-A67D-C661318D5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805" y="6493992"/>
              <a:ext cx="144000" cy="1"/>
            </a:xfrm>
            <a:prstGeom prst="line">
              <a:avLst/>
            </a:prstGeom>
            <a:ln w="9525"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EC566C-8E52-45EA-BA63-B9168C0238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805" y="7007600"/>
              <a:ext cx="144000" cy="1"/>
            </a:xfrm>
            <a:prstGeom prst="line">
              <a:avLst/>
            </a:prstGeom>
            <a:ln w="9525"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C4C38CA-D14F-4E5C-86A6-14E0F35D51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8805" y="7715996"/>
              <a:ext cx="144000" cy="1"/>
            </a:xfrm>
            <a:prstGeom prst="line">
              <a:avLst/>
            </a:prstGeom>
            <a:ln w="9525"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2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8FB28-3D4B-463B-8456-C16E2CA6C796}"/>
              </a:ext>
            </a:extLst>
          </p:cNvPr>
          <p:cNvGrpSpPr/>
          <p:nvPr/>
        </p:nvGrpSpPr>
        <p:grpSpPr>
          <a:xfrm>
            <a:off x="278337" y="145814"/>
            <a:ext cx="6300663" cy="8401213"/>
            <a:chOff x="278337" y="145814"/>
            <a:chExt cx="6300663" cy="84012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5316F1-864A-4037-A19E-1CF05FDEB689}"/>
                </a:ext>
              </a:extLst>
            </p:cNvPr>
            <p:cNvCxnSpPr>
              <a:cxnSpLocks/>
              <a:stCxn id="37" idx="2"/>
              <a:endCxn id="26" idx="0"/>
            </p:cNvCxnSpPr>
            <p:nvPr/>
          </p:nvCxnSpPr>
          <p:spPr>
            <a:xfrm flipH="1">
              <a:off x="4792672" y="1397194"/>
              <a:ext cx="1007" cy="6297600"/>
            </a:xfrm>
            <a:prstGeom prst="line">
              <a:avLst/>
            </a:prstGeom>
            <a:ln w="28575">
              <a:solidFill>
                <a:srgbClr val="EC65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AFA038-1C24-4697-B00D-A7019F6E680E}"/>
                </a:ext>
              </a:extLst>
            </p:cNvPr>
            <p:cNvGrpSpPr/>
            <p:nvPr/>
          </p:nvGrpSpPr>
          <p:grpSpPr>
            <a:xfrm>
              <a:off x="3788780" y="377721"/>
              <a:ext cx="2009797" cy="1019473"/>
              <a:chOff x="2149453" y="203210"/>
              <a:chExt cx="2559094" cy="101947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85BCA80-20B2-4EB6-8A91-FC4D7E24081F}"/>
                  </a:ext>
                </a:extLst>
              </p:cNvPr>
              <p:cNvSpPr/>
              <p:nvPr/>
            </p:nvSpPr>
            <p:spPr>
              <a:xfrm>
                <a:off x="2149453" y="411109"/>
                <a:ext cx="2559094" cy="811574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Explore the distribution of the data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Which attribute is ignored?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How many labels are there in total? 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FBDFA49-3F53-4AF0-AC3A-B9C6160F61DE}"/>
                  </a:ext>
                </a:extLst>
              </p:cNvPr>
              <p:cNvSpPr/>
              <p:nvPr/>
            </p:nvSpPr>
            <p:spPr>
              <a:xfrm>
                <a:off x="2149453" y="203210"/>
                <a:ext cx="2559094" cy="324000"/>
              </a:xfrm>
              <a:prstGeom prst="roundRect">
                <a:avLst/>
              </a:prstGeom>
              <a:solidFill>
                <a:srgbClr val="F5AD4F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Exploratory Data Analysis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2DB687-84D2-42B3-B5C6-5895C9FC93E0}"/>
                </a:ext>
              </a:extLst>
            </p:cNvPr>
            <p:cNvGrpSpPr/>
            <p:nvPr/>
          </p:nvGrpSpPr>
          <p:grpSpPr>
            <a:xfrm>
              <a:off x="3612990" y="1751205"/>
              <a:ext cx="2361376" cy="1315997"/>
              <a:chOff x="626301" y="1639019"/>
              <a:chExt cx="3444658" cy="1315997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7F0815C-A572-4326-8A0A-4B4FD6F80AB1}"/>
                  </a:ext>
                </a:extLst>
              </p:cNvPr>
              <p:cNvSpPr/>
              <p:nvPr/>
            </p:nvSpPr>
            <p:spPr>
              <a:xfrm>
                <a:off x="626301" y="1846918"/>
                <a:ext cx="3444658" cy="1108098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Eliminate attribute – Serial Number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Fix random state for reproducibility 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Perform standard scaling for predictors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Split dataset into 70% train set, 30% test set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49604C-7710-4A52-A7D1-202ADA6F290F}"/>
                  </a:ext>
                </a:extLst>
              </p:cNvPr>
              <p:cNvSpPr/>
              <p:nvPr/>
            </p:nvSpPr>
            <p:spPr>
              <a:xfrm>
                <a:off x="626301" y="1639019"/>
                <a:ext cx="3444658" cy="324000"/>
              </a:xfrm>
              <a:prstGeom prst="roundRect">
                <a:avLst/>
              </a:prstGeom>
              <a:solidFill>
                <a:srgbClr val="ED8254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619294367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65368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84116 w 2180791"/>
                          <a:gd name="connsiteY8" fmla="*/ 917917 h 917917"/>
                          <a:gd name="connsiteX9" fmla="*/ 796675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405" y="61514"/>
                              <a:pt x="62959" y="-9744"/>
                              <a:pt x="152989" y="0"/>
                            </a:cubicBezTo>
                            <a:cubicBezTo>
                              <a:pt x="461623" y="-28791"/>
                              <a:pt x="662027" y="-8097"/>
                              <a:pt x="796675" y="0"/>
                            </a:cubicBezTo>
                            <a:cubicBezTo>
                              <a:pt x="931323" y="8097"/>
                              <a:pt x="1150512" y="-10141"/>
                              <a:pt x="1365368" y="0"/>
                            </a:cubicBezTo>
                            <a:cubicBezTo>
                              <a:pt x="1580224" y="10141"/>
                              <a:pt x="1789658" y="-7490"/>
                              <a:pt x="2027802" y="0"/>
                            </a:cubicBezTo>
                            <a:cubicBezTo>
                              <a:pt x="2112577" y="17975"/>
                              <a:pt x="2200644" y="66003"/>
                              <a:pt x="2180791" y="152989"/>
                            </a:cubicBezTo>
                            <a:cubicBezTo>
                              <a:pt x="2172435" y="322263"/>
                              <a:pt x="2156629" y="502660"/>
                              <a:pt x="2180791" y="764928"/>
                            </a:cubicBezTo>
                            <a:cubicBezTo>
                              <a:pt x="2190902" y="849574"/>
                              <a:pt x="2111497" y="915544"/>
                              <a:pt x="2027802" y="917917"/>
                            </a:cubicBezTo>
                            <a:cubicBezTo>
                              <a:pt x="1883469" y="942927"/>
                              <a:pt x="1595146" y="930666"/>
                              <a:pt x="1384116" y="917917"/>
                            </a:cubicBezTo>
                            <a:cubicBezTo>
                              <a:pt x="1173086" y="905168"/>
                              <a:pt x="1057407" y="928244"/>
                              <a:pt x="796675" y="917917"/>
                            </a:cubicBezTo>
                            <a:cubicBezTo>
                              <a:pt x="535943" y="907590"/>
                              <a:pt x="285860" y="938461"/>
                              <a:pt x="152989" y="917917"/>
                            </a:cubicBezTo>
                            <a:cubicBezTo>
                              <a:pt x="80191" y="912421"/>
                              <a:pt x="9834" y="851099"/>
                              <a:pt x="0" y="764928"/>
                            </a:cubicBezTo>
                            <a:cubicBezTo>
                              <a:pt x="18420" y="631827"/>
                              <a:pt x="-20404" y="4064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431" y="65905"/>
                              <a:pt x="81660" y="15114"/>
                              <a:pt x="152989" y="0"/>
                            </a:cubicBezTo>
                            <a:cubicBezTo>
                              <a:pt x="341265" y="-2083"/>
                              <a:pt x="559392" y="-22425"/>
                              <a:pt x="815423" y="0"/>
                            </a:cubicBezTo>
                            <a:cubicBezTo>
                              <a:pt x="1071454" y="22425"/>
                              <a:pt x="1155999" y="-16669"/>
                              <a:pt x="1477857" y="0"/>
                            </a:cubicBezTo>
                            <a:cubicBezTo>
                              <a:pt x="1799715" y="16669"/>
                              <a:pt x="1864884" y="-19598"/>
                              <a:pt x="2027802" y="0"/>
                            </a:cubicBezTo>
                            <a:cubicBezTo>
                              <a:pt x="2124623" y="945"/>
                              <a:pt x="2176015" y="82895"/>
                              <a:pt x="2180791" y="152989"/>
                            </a:cubicBezTo>
                            <a:cubicBezTo>
                              <a:pt x="2152790" y="300575"/>
                              <a:pt x="2194711" y="548378"/>
                              <a:pt x="2180791" y="764928"/>
                            </a:cubicBezTo>
                            <a:cubicBezTo>
                              <a:pt x="2183115" y="848034"/>
                              <a:pt x="2115111" y="901691"/>
                              <a:pt x="2027802" y="917917"/>
                            </a:cubicBezTo>
                            <a:cubicBezTo>
                              <a:pt x="1763633" y="911707"/>
                              <a:pt x="1723327" y="913783"/>
                              <a:pt x="1440361" y="917917"/>
                            </a:cubicBezTo>
                            <a:cubicBezTo>
                              <a:pt x="1157395" y="922051"/>
                              <a:pt x="1112422" y="939392"/>
                              <a:pt x="796675" y="917917"/>
                            </a:cubicBezTo>
                            <a:cubicBezTo>
                              <a:pt x="480928" y="896442"/>
                              <a:pt x="433102" y="907283"/>
                              <a:pt x="152989" y="917917"/>
                            </a:cubicBezTo>
                            <a:cubicBezTo>
                              <a:pt x="74822" y="915714"/>
                              <a:pt x="10193" y="831248"/>
                              <a:pt x="0" y="764928"/>
                            </a:cubicBezTo>
                            <a:cubicBezTo>
                              <a:pt x="8178" y="593287"/>
                              <a:pt x="-15298" y="316111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Data Pre-processing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E38C62-DA31-4DFA-89D9-59725AC50A71}"/>
                </a:ext>
              </a:extLst>
            </p:cNvPr>
            <p:cNvGrpSpPr/>
            <p:nvPr/>
          </p:nvGrpSpPr>
          <p:grpSpPr>
            <a:xfrm>
              <a:off x="3071353" y="3447418"/>
              <a:ext cx="3444657" cy="1198709"/>
              <a:chOff x="2482368" y="3179106"/>
              <a:chExt cx="1893264" cy="119870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497FA30-5D59-444D-A99C-4E80F6A9E93C}"/>
                  </a:ext>
                </a:extLst>
              </p:cNvPr>
              <p:cNvSpPr/>
              <p:nvPr/>
            </p:nvSpPr>
            <p:spPr>
              <a:xfrm>
                <a:off x="2482369" y="3389207"/>
                <a:ext cx="1893263" cy="988608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108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Train model using training set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Use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model.summary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() to verify model inputs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Plot loss and accuracy against epochs for train and test sets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Observe for anomalies 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Debug errors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9E5CBBE-30D8-42FB-8A0E-61A242762D08}"/>
                  </a:ext>
                </a:extLst>
              </p:cNvPr>
              <p:cNvSpPr/>
              <p:nvPr/>
            </p:nvSpPr>
            <p:spPr>
              <a:xfrm>
                <a:off x="2482368" y="3179106"/>
                <a:ext cx="1893263" cy="324000"/>
              </a:xfrm>
              <a:prstGeom prst="roundRect">
                <a:avLst/>
              </a:prstGeom>
              <a:solidFill>
                <a:srgbClr val="EC6565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Train and debug model</a:t>
                </a:r>
              </a:p>
            </p:txBody>
          </p:sp>
        </p:grp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2F53E531-04E5-4FCD-917B-0B05636437BF}"/>
                </a:ext>
              </a:extLst>
            </p:cNvPr>
            <p:cNvSpPr txBox="1"/>
            <p:nvPr/>
          </p:nvSpPr>
          <p:spPr>
            <a:xfrm>
              <a:off x="1442012" y="2560259"/>
              <a:ext cx="16273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900" dirty="0">
                  <a:solidFill>
                    <a:sysClr val="windowText" lastClr="000000"/>
                  </a:solidFill>
                </a:rPr>
                <a:t>Experiment with scaling methods to get best baseline model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829B03-CFF9-41D1-96FB-3673108762A2}"/>
                </a:ext>
              </a:extLst>
            </p:cNvPr>
            <p:cNvGrpSpPr/>
            <p:nvPr/>
          </p:nvGrpSpPr>
          <p:grpSpPr>
            <a:xfrm>
              <a:off x="3071353" y="6421368"/>
              <a:ext cx="3444655" cy="858781"/>
              <a:chOff x="717104" y="4528404"/>
              <a:chExt cx="3444655" cy="60782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62DCDC5-C1B2-4F5F-B6A1-03D0485C7AB0}"/>
                  </a:ext>
                </a:extLst>
              </p:cNvPr>
              <p:cNvSpPr/>
              <p:nvPr/>
            </p:nvSpPr>
            <p:spPr>
              <a:xfrm>
                <a:off x="717106" y="4738505"/>
                <a:ext cx="3444653" cy="397726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Introduce dropouts to the layers for 3/4/5 layer networks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Link python files to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wandb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 dashboard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37C5584-5A7E-48EC-8E9B-C6825F9AE907}"/>
                  </a:ext>
                </a:extLst>
              </p:cNvPr>
              <p:cNvSpPr/>
              <p:nvPr/>
            </p:nvSpPr>
            <p:spPr>
              <a:xfrm>
                <a:off x="717104" y="4528404"/>
                <a:ext cx="3444653" cy="229125"/>
              </a:xfrm>
              <a:prstGeom prst="roundRect">
                <a:avLst/>
              </a:prstGeom>
              <a:solidFill>
                <a:srgbClr val="EC6565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Introduce dropout layers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53BFEA-6B8C-4FB8-B652-ED2C4BF6E42C}"/>
                </a:ext>
              </a:extLst>
            </p:cNvPr>
            <p:cNvGrpSpPr/>
            <p:nvPr/>
          </p:nvGrpSpPr>
          <p:grpSpPr>
            <a:xfrm>
              <a:off x="3069339" y="7694794"/>
              <a:ext cx="3446668" cy="852233"/>
              <a:chOff x="2366581" y="8146790"/>
              <a:chExt cx="2123594" cy="85223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FF48757-4FB1-4FF2-9480-CE6B85659F71}"/>
                  </a:ext>
                </a:extLst>
              </p:cNvPr>
              <p:cNvSpPr/>
              <p:nvPr/>
            </p:nvSpPr>
            <p:spPr>
              <a:xfrm>
                <a:off x="2366583" y="8387049"/>
                <a:ext cx="2123592" cy="611974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Predict test data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Plot accuracy and loss against epochs for training and test sets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60518B9-D7AE-4B76-B7A9-36C4EAA93F08}"/>
                  </a:ext>
                </a:extLst>
              </p:cNvPr>
              <p:cNvSpPr/>
              <p:nvPr/>
            </p:nvSpPr>
            <p:spPr>
              <a:xfrm>
                <a:off x="2366581" y="8146790"/>
                <a:ext cx="2123592" cy="324000"/>
              </a:xfrm>
              <a:prstGeom prst="roundRect">
                <a:avLst/>
              </a:prstGeom>
              <a:solidFill>
                <a:srgbClr val="E03B71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Evaluate Test Scores</a:t>
                </a:r>
              </a:p>
            </p:txBody>
          </p:sp>
        </p:grp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02C27C9F-4AA4-4A80-A6F5-F8C8882C81A8}"/>
                </a:ext>
              </a:extLst>
            </p:cNvPr>
            <p:cNvSpPr txBox="1"/>
            <p:nvPr/>
          </p:nvSpPr>
          <p:spPr>
            <a:xfrm>
              <a:off x="349840" y="1692098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Preparation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C4BA38-5F88-4F6C-B6F9-2C6AF5C5CC57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1629468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71">
              <a:extLst>
                <a:ext uri="{FF2B5EF4-FFF2-40B4-BE49-F238E27FC236}">
                  <a16:creationId xmlns:a16="http://schemas.microsoft.com/office/drawing/2014/main" id="{14A6E5A6-4AB6-45AA-B526-A0A84423FF11}"/>
                </a:ext>
              </a:extLst>
            </p:cNvPr>
            <p:cNvSpPr txBox="1"/>
            <p:nvPr/>
          </p:nvSpPr>
          <p:spPr>
            <a:xfrm>
              <a:off x="352076" y="208444"/>
              <a:ext cx="2009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Understanding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380E3B-419F-4BDA-92A0-8D0AADD16C48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145814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73">
              <a:extLst>
                <a:ext uri="{FF2B5EF4-FFF2-40B4-BE49-F238E27FC236}">
                  <a16:creationId xmlns:a16="http://schemas.microsoft.com/office/drawing/2014/main" id="{A7CA9F7A-6530-4BFF-AA51-4F42C598BB07}"/>
                </a:ext>
              </a:extLst>
            </p:cNvPr>
            <p:cNvSpPr txBox="1"/>
            <p:nvPr/>
          </p:nvSpPr>
          <p:spPr>
            <a:xfrm>
              <a:off x="349840" y="3263904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Modelling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AB27591-170C-42FE-957D-B97B88DFDEB2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3201274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75">
              <a:extLst>
                <a:ext uri="{FF2B5EF4-FFF2-40B4-BE49-F238E27FC236}">
                  <a16:creationId xmlns:a16="http://schemas.microsoft.com/office/drawing/2014/main" id="{AFB6E119-9470-4B27-AE78-333B6F5CC9A2}"/>
                </a:ext>
              </a:extLst>
            </p:cNvPr>
            <p:cNvSpPr txBox="1"/>
            <p:nvPr/>
          </p:nvSpPr>
          <p:spPr>
            <a:xfrm>
              <a:off x="349840" y="7550041"/>
              <a:ext cx="176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Evaluation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8A4112-F628-42F2-B008-7E8E764492E0}"/>
                </a:ext>
              </a:extLst>
            </p:cNvPr>
            <p:cNvCxnSpPr>
              <a:cxnSpLocks/>
            </p:cNvCxnSpPr>
            <p:nvPr/>
          </p:nvCxnSpPr>
          <p:spPr>
            <a:xfrm>
              <a:off x="279000" y="7485413"/>
              <a:ext cx="6300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43FFF9-0105-4B32-A8B2-C9C82345805C}"/>
                </a:ext>
              </a:extLst>
            </p:cNvPr>
            <p:cNvGrpSpPr/>
            <p:nvPr/>
          </p:nvGrpSpPr>
          <p:grpSpPr>
            <a:xfrm>
              <a:off x="3071353" y="4893637"/>
              <a:ext cx="3444657" cy="1280218"/>
              <a:chOff x="2482368" y="3179106"/>
              <a:chExt cx="1893264" cy="128021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74E806F-0C79-4C75-A69D-5A01D58DB57B}"/>
                  </a:ext>
                </a:extLst>
              </p:cNvPr>
              <p:cNvSpPr/>
              <p:nvPr/>
            </p:nvSpPr>
            <p:spPr>
              <a:xfrm>
                <a:off x="2482369" y="3389207"/>
                <a:ext cx="1893263" cy="1070117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108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Draw correlation heatmap to get most important predictors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Perform recursive feature elimination using multiple models (Decision Tree, Random Forest,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LightGBM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)  to get feature ranking and most important features</a:t>
                </a:r>
              </a:p>
              <a:p>
                <a:pPr marL="228600" indent="-2286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Select features to keep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2AF4314-2CEC-447F-94CA-4A3C6E302CF2}"/>
                  </a:ext>
                </a:extLst>
              </p:cNvPr>
              <p:cNvSpPr/>
              <p:nvPr/>
            </p:nvSpPr>
            <p:spPr>
              <a:xfrm>
                <a:off x="2482368" y="3179106"/>
                <a:ext cx="1893263" cy="324000"/>
              </a:xfrm>
              <a:prstGeom prst="roundRect">
                <a:avLst/>
              </a:prstGeom>
              <a:solidFill>
                <a:srgbClr val="EC6565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916138475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96675 w 2180791"/>
                          <a:gd name="connsiteY2" fmla="*/ 0 h 917917"/>
                          <a:gd name="connsiteX3" fmla="*/ 1384116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402864 w 2180791"/>
                          <a:gd name="connsiteY8" fmla="*/ 917917 h 917917"/>
                          <a:gd name="connsiteX9" fmla="*/ 834171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-13854" y="59629"/>
                              <a:pt x="66234" y="-3214"/>
                              <a:pt x="152989" y="0"/>
                            </a:cubicBezTo>
                            <a:cubicBezTo>
                              <a:pt x="389048" y="10711"/>
                              <a:pt x="582835" y="1031"/>
                              <a:pt x="796675" y="0"/>
                            </a:cubicBezTo>
                            <a:cubicBezTo>
                              <a:pt x="1010515" y="-1031"/>
                              <a:pt x="1156370" y="9046"/>
                              <a:pt x="1384116" y="0"/>
                            </a:cubicBezTo>
                            <a:cubicBezTo>
                              <a:pt x="1611862" y="-9046"/>
                              <a:pt x="1799465" y="10187"/>
                              <a:pt x="2027802" y="0"/>
                            </a:cubicBezTo>
                            <a:cubicBezTo>
                              <a:pt x="2121119" y="-16314"/>
                              <a:pt x="2189678" y="76598"/>
                              <a:pt x="2180791" y="152989"/>
                            </a:cubicBezTo>
                            <a:cubicBezTo>
                              <a:pt x="2171735" y="399326"/>
                              <a:pt x="2164996" y="604911"/>
                              <a:pt x="2180791" y="764928"/>
                            </a:cubicBezTo>
                            <a:cubicBezTo>
                              <a:pt x="2177375" y="867040"/>
                              <a:pt x="2115345" y="922074"/>
                              <a:pt x="2027802" y="917917"/>
                            </a:cubicBezTo>
                            <a:cubicBezTo>
                              <a:pt x="1750281" y="930621"/>
                              <a:pt x="1617654" y="932788"/>
                              <a:pt x="1402864" y="917917"/>
                            </a:cubicBezTo>
                            <a:cubicBezTo>
                              <a:pt x="1188074" y="903046"/>
                              <a:pt x="953703" y="905609"/>
                              <a:pt x="834171" y="917917"/>
                            </a:cubicBezTo>
                            <a:cubicBezTo>
                              <a:pt x="714639" y="930225"/>
                              <a:pt x="361797" y="901292"/>
                              <a:pt x="152989" y="917917"/>
                            </a:cubicBezTo>
                            <a:cubicBezTo>
                              <a:pt x="67980" y="911240"/>
                              <a:pt x="-784" y="847305"/>
                              <a:pt x="0" y="764928"/>
                            </a:cubicBezTo>
                            <a:cubicBezTo>
                              <a:pt x="-20628" y="492797"/>
                              <a:pt x="-2211" y="294965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16967" y="59084"/>
                              <a:pt x="53646" y="-14578"/>
                              <a:pt x="152989" y="0"/>
                            </a:cubicBezTo>
                            <a:cubicBezTo>
                              <a:pt x="379072" y="-12990"/>
                              <a:pt x="515940" y="-29669"/>
                              <a:pt x="759179" y="0"/>
                            </a:cubicBezTo>
                            <a:cubicBezTo>
                              <a:pt x="1002418" y="29669"/>
                              <a:pt x="1180645" y="-25607"/>
                              <a:pt x="1402864" y="0"/>
                            </a:cubicBezTo>
                            <a:cubicBezTo>
                              <a:pt x="1625083" y="25607"/>
                              <a:pt x="1717929" y="7404"/>
                              <a:pt x="2027802" y="0"/>
                            </a:cubicBezTo>
                            <a:cubicBezTo>
                              <a:pt x="2116500" y="17503"/>
                              <a:pt x="2178333" y="70015"/>
                              <a:pt x="2180791" y="152989"/>
                            </a:cubicBezTo>
                            <a:cubicBezTo>
                              <a:pt x="2209882" y="451512"/>
                              <a:pt x="2209237" y="499270"/>
                              <a:pt x="2180791" y="764928"/>
                            </a:cubicBezTo>
                            <a:cubicBezTo>
                              <a:pt x="2179739" y="866288"/>
                              <a:pt x="2107964" y="914275"/>
                              <a:pt x="2027802" y="917917"/>
                            </a:cubicBezTo>
                            <a:cubicBezTo>
                              <a:pt x="1880468" y="901999"/>
                              <a:pt x="1707981" y="944219"/>
                              <a:pt x="1440361" y="917917"/>
                            </a:cubicBezTo>
                            <a:cubicBezTo>
                              <a:pt x="1172741" y="891615"/>
                              <a:pt x="1019896" y="931883"/>
                              <a:pt x="834171" y="917917"/>
                            </a:cubicBezTo>
                            <a:cubicBezTo>
                              <a:pt x="648446" y="903952"/>
                              <a:pt x="432139" y="938678"/>
                              <a:pt x="152989" y="917917"/>
                            </a:cubicBezTo>
                            <a:cubicBezTo>
                              <a:pt x="68091" y="900541"/>
                              <a:pt x="412" y="830988"/>
                              <a:pt x="0" y="764928"/>
                            </a:cubicBezTo>
                            <a:cubicBezTo>
                              <a:pt x="25771" y="535283"/>
                              <a:pt x="20416" y="324556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Recursive Feature Elimination</a:t>
                </a:r>
              </a:p>
            </p:txBody>
          </p:sp>
        </p:grp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3796FE6A-D891-4D1E-BB48-610EF2B5FA83}"/>
                </a:ext>
              </a:extLst>
            </p:cNvPr>
            <p:cNvCxnSpPr>
              <a:cxnSpLocks/>
              <a:stCxn id="33" idx="1"/>
              <a:endCxn id="35" idx="1"/>
            </p:cNvCxnSpPr>
            <p:nvPr/>
          </p:nvCxnSpPr>
          <p:spPr>
            <a:xfrm rot="10800000" flipH="1">
              <a:off x="3071354" y="2513153"/>
              <a:ext cx="541635" cy="1638670"/>
            </a:xfrm>
            <a:prstGeom prst="curvedConnector3">
              <a:avLst>
                <a:gd name="adj1" fmla="val -4220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Graphic 83" descr="Telescope">
              <a:extLst>
                <a:ext uri="{FF2B5EF4-FFF2-40B4-BE49-F238E27FC236}">
                  <a16:creationId xmlns:a16="http://schemas.microsoft.com/office/drawing/2014/main" id="{D2B1F74D-551F-46FE-8D0C-FDF4B2401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497" y="518772"/>
              <a:ext cx="540000" cy="540000"/>
            </a:xfrm>
            <a:prstGeom prst="rect">
              <a:avLst/>
            </a:prstGeom>
          </p:spPr>
        </p:pic>
        <p:pic>
          <p:nvPicPr>
            <p:cNvPr id="86" name="Graphic 85" descr="Filter">
              <a:extLst>
                <a:ext uri="{FF2B5EF4-FFF2-40B4-BE49-F238E27FC236}">
                  <a16:creationId xmlns:a16="http://schemas.microsoft.com/office/drawing/2014/main" id="{71187637-2491-48CC-B6BC-21872BFFD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978" y="2016690"/>
              <a:ext cx="540000" cy="540000"/>
            </a:xfrm>
            <a:prstGeom prst="rect">
              <a:avLst/>
            </a:prstGeom>
          </p:spPr>
        </p:pic>
        <p:pic>
          <p:nvPicPr>
            <p:cNvPr id="88" name="Graphic 87" descr="Bullseye">
              <a:extLst>
                <a:ext uri="{FF2B5EF4-FFF2-40B4-BE49-F238E27FC236}">
                  <a16:creationId xmlns:a16="http://schemas.microsoft.com/office/drawing/2014/main" id="{0D985CF5-C106-475B-8C07-50ADB24E8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820" y="7943902"/>
              <a:ext cx="540000" cy="54000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DB272964-A3EE-462D-94E3-470AC3898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21734"/>
            <a:stretch/>
          </p:blipFill>
          <p:spPr>
            <a:xfrm>
              <a:off x="278337" y="3633639"/>
              <a:ext cx="652320" cy="540000"/>
            </a:xfrm>
            <a:prstGeom prst="rect">
              <a:avLst/>
            </a:prstGeom>
          </p:spPr>
        </p:pic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069CABF-618E-44E2-B4E9-54B939DB6727}"/>
                </a:ext>
              </a:extLst>
            </p:cNvPr>
            <p:cNvCxnSpPr>
              <a:cxnSpLocks/>
              <a:stCxn id="45" idx="1"/>
              <a:endCxn id="25" idx="1"/>
            </p:cNvCxnSpPr>
            <p:nvPr/>
          </p:nvCxnSpPr>
          <p:spPr>
            <a:xfrm rot="10800000" flipV="1">
              <a:off x="3069343" y="5638796"/>
              <a:ext cx="2013" cy="2602243"/>
            </a:xfrm>
            <a:prstGeom prst="bentConnector3">
              <a:avLst>
                <a:gd name="adj1" fmla="val 28017288"/>
              </a:avLst>
            </a:prstGeom>
            <a:ln w="28575">
              <a:solidFill>
                <a:srgbClr val="EC65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4B1F090-5D41-4E10-B726-B763A91104AB}"/>
                </a:ext>
              </a:extLst>
            </p:cNvPr>
            <p:cNvSpPr/>
            <p:nvPr/>
          </p:nvSpPr>
          <p:spPr>
            <a:xfrm rot="10800000">
              <a:off x="2416003" y="6915270"/>
              <a:ext cx="185764" cy="160141"/>
            </a:xfrm>
            <a:prstGeom prst="triangle">
              <a:avLst/>
            </a:prstGeom>
            <a:solidFill>
              <a:srgbClr val="EC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TextBox 15">
              <a:extLst>
                <a:ext uri="{FF2B5EF4-FFF2-40B4-BE49-F238E27FC236}">
                  <a16:creationId xmlns:a16="http://schemas.microsoft.com/office/drawing/2014/main" id="{A5398B17-931F-4D26-A6FB-33D352C76839}"/>
                </a:ext>
              </a:extLst>
            </p:cNvPr>
            <p:cNvSpPr txBox="1"/>
            <p:nvPr/>
          </p:nvSpPr>
          <p:spPr>
            <a:xfrm>
              <a:off x="677739" y="6234314"/>
              <a:ext cx="1627330" cy="510778"/>
            </a:xfrm>
            <a:prstGeom prst="roundRect">
              <a:avLst/>
            </a:prstGeom>
            <a:noFill/>
            <a:ln>
              <a:solidFill>
                <a:srgbClr val="EC6565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800" b="1" dirty="0">
                  <a:solidFill>
                    <a:sysClr val="windowText" lastClr="000000"/>
                  </a:solidFill>
                </a:rPr>
                <a:t>Sanity Check</a:t>
              </a:r>
            </a:p>
            <a:p>
              <a:r>
                <a:rPr lang="en-SG" sz="800" dirty="0">
                  <a:solidFill>
                    <a:sysClr val="windowText" lastClr="000000"/>
                  </a:solidFill>
                </a:rPr>
                <a:t>Vary no. of epochs (60 vs 200) and compare differences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5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97A5C4E-5EBA-411B-B53E-0FA786C8A39B}"/>
              </a:ext>
            </a:extLst>
          </p:cNvPr>
          <p:cNvGrpSpPr/>
          <p:nvPr/>
        </p:nvGrpSpPr>
        <p:grpSpPr>
          <a:xfrm>
            <a:off x="528942" y="5425205"/>
            <a:ext cx="6100458" cy="2979657"/>
            <a:chOff x="528942" y="5425205"/>
            <a:chExt cx="6100458" cy="297965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C0DDCA-0B28-4C47-9BD0-21954DF5FD5B}"/>
                </a:ext>
              </a:extLst>
            </p:cNvPr>
            <p:cNvSpPr/>
            <p:nvPr/>
          </p:nvSpPr>
          <p:spPr>
            <a:xfrm>
              <a:off x="536096" y="5814060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F6B2C4-20E4-4280-A160-C702B750990C}"/>
                </a:ext>
              </a:extLst>
            </p:cNvPr>
            <p:cNvSpPr/>
            <p:nvPr/>
          </p:nvSpPr>
          <p:spPr>
            <a:xfrm>
              <a:off x="1459230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0D6537-61BB-4A4F-94F3-F3A9FF86C4CD}"/>
                </a:ext>
              </a:extLst>
            </p:cNvPr>
            <p:cNvSpPr/>
            <p:nvPr/>
          </p:nvSpPr>
          <p:spPr>
            <a:xfrm>
              <a:off x="2382364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23A10A-964A-4C41-B54B-96B3BBCF86F4}"/>
                </a:ext>
              </a:extLst>
            </p:cNvPr>
            <p:cNvSpPr/>
            <p:nvPr/>
          </p:nvSpPr>
          <p:spPr>
            <a:xfrm>
              <a:off x="3305498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C951CB-ABCF-4E85-88FF-E9B1C6D56DC9}"/>
                </a:ext>
              </a:extLst>
            </p:cNvPr>
            <p:cNvSpPr/>
            <p:nvPr/>
          </p:nvSpPr>
          <p:spPr>
            <a:xfrm>
              <a:off x="4228632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94A6CD-428F-42B2-A8F2-058969FBD2FA}"/>
                </a:ext>
              </a:extLst>
            </p:cNvPr>
            <p:cNvSpPr/>
            <p:nvPr/>
          </p:nvSpPr>
          <p:spPr>
            <a:xfrm>
              <a:off x="536096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72858E-6941-408F-BCCD-99987A837A71}"/>
                </a:ext>
              </a:extLst>
            </p:cNvPr>
            <p:cNvSpPr/>
            <p:nvPr/>
          </p:nvSpPr>
          <p:spPr>
            <a:xfrm>
              <a:off x="1459230" y="6169504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F66005-72AD-4A3D-B69A-14B0A44BF1D3}"/>
                </a:ext>
              </a:extLst>
            </p:cNvPr>
            <p:cNvSpPr/>
            <p:nvPr/>
          </p:nvSpPr>
          <p:spPr>
            <a:xfrm>
              <a:off x="2382364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9836F2-D351-4C8B-AB1C-C84007B4C122}"/>
                </a:ext>
              </a:extLst>
            </p:cNvPr>
            <p:cNvSpPr/>
            <p:nvPr/>
          </p:nvSpPr>
          <p:spPr>
            <a:xfrm>
              <a:off x="3305498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E5213F-47B2-437E-8ED2-D737A91724FF}"/>
                </a:ext>
              </a:extLst>
            </p:cNvPr>
            <p:cNvSpPr/>
            <p:nvPr/>
          </p:nvSpPr>
          <p:spPr>
            <a:xfrm>
              <a:off x="4228632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91D908-B65D-4A46-9990-016BCAF1ED9A}"/>
                </a:ext>
              </a:extLst>
            </p:cNvPr>
            <p:cNvSpPr/>
            <p:nvPr/>
          </p:nvSpPr>
          <p:spPr>
            <a:xfrm>
              <a:off x="536096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37D8E3-B198-4D5B-AAAC-BB0E038810DC}"/>
                </a:ext>
              </a:extLst>
            </p:cNvPr>
            <p:cNvSpPr/>
            <p:nvPr/>
          </p:nvSpPr>
          <p:spPr>
            <a:xfrm>
              <a:off x="1459230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ADCDE9-33DA-4E20-8A4C-1975D3BC40DC}"/>
                </a:ext>
              </a:extLst>
            </p:cNvPr>
            <p:cNvSpPr/>
            <p:nvPr/>
          </p:nvSpPr>
          <p:spPr>
            <a:xfrm>
              <a:off x="2382364" y="6524948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794DF2-2EDB-435E-A5DB-E695389E3645}"/>
                </a:ext>
              </a:extLst>
            </p:cNvPr>
            <p:cNvSpPr/>
            <p:nvPr/>
          </p:nvSpPr>
          <p:spPr>
            <a:xfrm>
              <a:off x="3305498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30EAF-8D52-49B4-AF06-30D256A971B4}"/>
                </a:ext>
              </a:extLst>
            </p:cNvPr>
            <p:cNvSpPr/>
            <p:nvPr/>
          </p:nvSpPr>
          <p:spPr>
            <a:xfrm>
              <a:off x="4228632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C35943-B0D4-49AD-A019-35D8DA901163}"/>
                </a:ext>
              </a:extLst>
            </p:cNvPr>
            <p:cNvSpPr/>
            <p:nvPr/>
          </p:nvSpPr>
          <p:spPr>
            <a:xfrm>
              <a:off x="536096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8C9E25-F2AA-4E31-89B3-835428D42D2C}"/>
                </a:ext>
              </a:extLst>
            </p:cNvPr>
            <p:cNvSpPr/>
            <p:nvPr/>
          </p:nvSpPr>
          <p:spPr>
            <a:xfrm>
              <a:off x="1459230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4885F7-F3D0-46C9-A159-31FA9501DAA9}"/>
                </a:ext>
              </a:extLst>
            </p:cNvPr>
            <p:cNvSpPr/>
            <p:nvPr/>
          </p:nvSpPr>
          <p:spPr>
            <a:xfrm>
              <a:off x="2382364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E29FCE-9E56-4DDB-BFA9-40A6629E9209}"/>
                </a:ext>
              </a:extLst>
            </p:cNvPr>
            <p:cNvSpPr/>
            <p:nvPr/>
          </p:nvSpPr>
          <p:spPr>
            <a:xfrm>
              <a:off x="3305498" y="6880392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3716EF-2042-4E14-9F69-DC0BA963EC86}"/>
                </a:ext>
              </a:extLst>
            </p:cNvPr>
            <p:cNvSpPr/>
            <p:nvPr/>
          </p:nvSpPr>
          <p:spPr>
            <a:xfrm>
              <a:off x="4228632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6A42F02-4D98-4205-A2F6-93ED238E5C50}"/>
                </a:ext>
              </a:extLst>
            </p:cNvPr>
            <p:cNvSpPr/>
            <p:nvPr/>
          </p:nvSpPr>
          <p:spPr>
            <a:xfrm>
              <a:off x="536096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649F0D-37AB-4055-9C60-F9982F13D358}"/>
                </a:ext>
              </a:extLst>
            </p:cNvPr>
            <p:cNvSpPr/>
            <p:nvPr/>
          </p:nvSpPr>
          <p:spPr>
            <a:xfrm>
              <a:off x="1459230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EC61CF-7C5F-4758-961D-C943B9FB0F12}"/>
                </a:ext>
              </a:extLst>
            </p:cNvPr>
            <p:cNvSpPr/>
            <p:nvPr/>
          </p:nvSpPr>
          <p:spPr>
            <a:xfrm>
              <a:off x="2382364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37C49C-E69B-49A7-A3A5-9216CA431488}"/>
                </a:ext>
              </a:extLst>
            </p:cNvPr>
            <p:cNvSpPr/>
            <p:nvPr/>
          </p:nvSpPr>
          <p:spPr>
            <a:xfrm>
              <a:off x="3305498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6EE1898-F61D-450B-B7AC-36DF2BEBF484}"/>
                </a:ext>
              </a:extLst>
            </p:cNvPr>
            <p:cNvSpPr/>
            <p:nvPr/>
          </p:nvSpPr>
          <p:spPr>
            <a:xfrm>
              <a:off x="4228632" y="7235836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E5E9EC-0CCA-4B9E-9614-109F503C9CD3}"/>
                </a:ext>
              </a:extLst>
            </p:cNvPr>
            <p:cNvSpPr/>
            <p:nvPr/>
          </p:nvSpPr>
          <p:spPr>
            <a:xfrm>
              <a:off x="536096" y="7994589"/>
              <a:ext cx="4490407" cy="4102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2000" b="1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73709F-2F22-40AF-97B2-CD72EED20E92}"/>
                </a:ext>
              </a:extLst>
            </p:cNvPr>
            <p:cNvSpPr/>
            <p:nvPr/>
          </p:nvSpPr>
          <p:spPr>
            <a:xfrm>
              <a:off x="5190980" y="7994589"/>
              <a:ext cx="1438420" cy="410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2000" b="1" dirty="0">
                  <a:solidFill>
                    <a:schemeClr val="accent2"/>
                  </a:solidFill>
                </a:rPr>
                <a:t>Test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AAB7DAE-CF20-44D2-8C84-AB1948B13A18}"/>
                </a:ext>
              </a:extLst>
            </p:cNvPr>
            <p:cNvSpPr/>
            <p:nvPr/>
          </p:nvSpPr>
          <p:spPr>
            <a:xfrm rot="5400000">
              <a:off x="2694136" y="5492909"/>
              <a:ext cx="160020" cy="4490407"/>
            </a:xfrm>
            <a:prstGeom prst="rightBrace">
              <a:avLst>
                <a:gd name="adj1" fmla="val 140426"/>
                <a:gd name="adj2" fmla="val 50134"/>
              </a:avLst>
            </a:prstGeom>
            <a:ln w="12700"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B4868AE-BC68-49C3-BEDC-52EC336087A4}"/>
                </a:ext>
              </a:extLst>
            </p:cNvPr>
            <p:cNvSpPr/>
            <p:nvPr/>
          </p:nvSpPr>
          <p:spPr>
            <a:xfrm>
              <a:off x="1829589" y="5425205"/>
              <a:ext cx="1889113" cy="27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i="1" dirty="0">
                  <a:solidFill>
                    <a:srgbClr val="3DA2BD"/>
                  </a:solidFill>
                </a:rPr>
                <a:t>Cross Validation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4942476-AD77-428A-8004-27409819F0C5}"/>
              </a:ext>
            </a:extLst>
          </p:cNvPr>
          <p:cNvGrpSpPr/>
          <p:nvPr/>
        </p:nvGrpSpPr>
        <p:grpSpPr>
          <a:xfrm>
            <a:off x="-2158999" y="631973"/>
            <a:ext cx="10896288" cy="3837065"/>
            <a:chOff x="-2158999" y="631973"/>
            <a:chExt cx="10896288" cy="383706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F4A8AC6-637E-4887-9AA5-12AB4E06CF1A}"/>
                </a:ext>
              </a:extLst>
            </p:cNvPr>
            <p:cNvSpPr/>
            <p:nvPr/>
          </p:nvSpPr>
          <p:spPr>
            <a:xfrm>
              <a:off x="825189" y="981307"/>
              <a:ext cx="470211" cy="470211"/>
            </a:xfrm>
            <a:prstGeom prst="ellipse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BEC0E6-FB1E-47CD-8197-5D1773DB198B}"/>
                </a:ext>
              </a:extLst>
            </p:cNvPr>
            <p:cNvSpPr/>
            <p:nvPr/>
          </p:nvSpPr>
          <p:spPr>
            <a:xfrm>
              <a:off x="825189" y="173568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8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9EE06D-F132-4429-9A01-B9DD8DE03DAF}"/>
                </a:ext>
              </a:extLst>
            </p:cNvPr>
            <p:cNvSpPr/>
            <p:nvPr/>
          </p:nvSpPr>
          <p:spPr>
            <a:xfrm>
              <a:off x="825189" y="249006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16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9A594-78F3-49F0-A58F-7B39236E2970}"/>
                </a:ext>
              </a:extLst>
            </p:cNvPr>
            <p:cNvSpPr/>
            <p:nvPr/>
          </p:nvSpPr>
          <p:spPr>
            <a:xfrm>
              <a:off x="825189" y="324444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32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27A2B1-FB8D-46F0-8857-050808BB13AB}"/>
                </a:ext>
              </a:extLst>
            </p:cNvPr>
            <p:cNvSpPr/>
            <p:nvPr/>
          </p:nvSpPr>
          <p:spPr>
            <a:xfrm>
              <a:off x="825189" y="399882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64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CA0EE6-83FE-43EC-B327-8D96F915E8CA}"/>
                </a:ext>
              </a:extLst>
            </p:cNvPr>
            <p:cNvSpPr/>
            <p:nvPr/>
          </p:nvSpPr>
          <p:spPr>
            <a:xfrm>
              <a:off x="2311089" y="98130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90D8F4-6A20-41AE-BB22-EC60D50312D6}"/>
                </a:ext>
              </a:extLst>
            </p:cNvPr>
            <p:cNvSpPr/>
            <p:nvPr/>
          </p:nvSpPr>
          <p:spPr>
            <a:xfrm>
              <a:off x="2311089" y="173568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10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7B84DD-4254-4AD6-A984-72D250D43EC6}"/>
                </a:ext>
              </a:extLst>
            </p:cNvPr>
            <p:cNvSpPr/>
            <p:nvPr/>
          </p:nvSpPr>
          <p:spPr>
            <a:xfrm>
              <a:off x="2311089" y="2490067"/>
              <a:ext cx="470211" cy="470211"/>
            </a:xfrm>
            <a:prstGeom prst="ellipse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C97BF8-92C2-4205-A61D-2DE0C48D73E7}"/>
                </a:ext>
              </a:extLst>
            </p:cNvPr>
            <p:cNvSpPr/>
            <p:nvPr/>
          </p:nvSpPr>
          <p:spPr>
            <a:xfrm>
              <a:off x="2311089" y="324444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20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9F457F-A75C-4909-BC1B-F57C1A121B9D}"/>
                </a:ext>
              </a:extLst>
            </p:cNvPr>
            <p:cNvSpPr/>
            <p:nvPr/>
          </p:nvSpPr>
          <p:spPr>
            <a:xfrm>
              <a:off x="2311089" y="399882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25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3B0769-09F4-44FD-B004-1CDF66E7C21F}"/>
                </a:ext>
              </a:extLst>
            </p:cNvPr>
            <p:cNvSpPr/>
            <p:nvPr/>
          </p:nvSpPr>
          <p:spPr>
            <a:xfrm>
              <a:off x="3796989" y="98130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rgbClr val="3DA2BD"/>
                  </a:solidFill>
                </a:rPr>
                <a:t>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E8E113-5C0D-4443-B4BF-45A9A0A0DBB7}"/>
                </a:ext>
              </a:extLst>
            </p:cNvPr>
            <p:cNvSpPr/>
            <p:nvPr/>
          </p:nvSpPr>
          <p:spPr>
            <a:xfrm>
              <a:off x="3796989" y="3244447"/>
              <a:ext cx="470211" cy="470211"/>
            </a:xfrm>
            <a:prstGeom prst="ellipse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</a:rPr>
                <a:t>1e</a:t>
              </a:r>
              <a:r>
                <a:rPr lang="en-SG" sz="1200" baseline="30000" dirty="0">
                  <a:solidFill>
                    <a:schemeClr val="bg1"/>
                  </a:solidFill>
                </a:rPr>
                <a:t>-9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E5115B-7614-41BD-9FD1-F666373E49BF}"/>
                </a:ext>
              </a:extLst>
            </p:cNvPr>
            <p:cNvSpPr/>
            <p:nvPr/>
          </p:nvSpPr>
          <p:spPr>
            <a:xfrm>
              <a:off x="3796989" y="399882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rgbClr val="3DA2BD"/>
                  </a:solidFill>
                </a:rPr>
                <a:t>1e</a:t>
              </a:r>
              <a:r>
                <a:rPr lang="en-SG" sz="1200" baseline="30000" dirty="0">
                  <a:solidFill>
                    <a:srgbClr val="3DA2BD"/>
                  </a:solidFill>
                </a:rPr>
                <a:t>-12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8AFB81-DFCE-4DDC-AE5D-43C2743DFB7E}"/>
                </a:ext>
              </a:extLst>
            </p:cNvPr>
            <p:cNvSpPr/>
            <p:nvPr/>
          </p:nvSpPr>
          <p:spPr>
            <a:xfrm>
              <a:off x="3796989" y="249006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rgbClr val="3DA2BD"/>
                  </a:solidFill>
                </a:rPr>
                <a:t>1e</a:t>
              </a:r>
              <a:r>
                <a:rPr lang="en-SG" sz="1200" baseline="30000" dirty="0">
                  <a:solidFill>
                    <a:srgbClr val="3DA2BD"/>
                  </a:solidFill>
                </a:rPr>
                <a:t>-6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FF401D-0016-4483-9456-884F04054C02}"/>
                </a:ext>
              </a:extLst>
            </p:cNvPr>
            <p:cNvSpPr/>
            <p:nvPr/>
          </p:nvSpPr>
          <p:spPr>
            <a:xfrm>
              <a:off x="3796989" y="173568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rgbClr val="3DA2BD"/>
                  </a:solidFill>
                </a:rPr>
                <a:t>1e</a:t>
              </a:r>
              <a:r>
                <a:rPr lang="en-SG" sz="1200" baseline="30000" dirty="0">
                  <a:solidFill>
                    <a:srgbClr val="3DA2BD"/>
                  </a:solidFill>
                </a:rPr>
                <a:t>-3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E6444C-3659-4625-9321-F244DC905206}"/>
                </a:ext>
              </a:extLst>
            </p:cNvPr>
            <p:cNvSpPr/>
            <p:nvPr/>
          </p:nvSpPr>
          <p:spPr>
            <a:xfrm>
              <a:off x="5282889" y="3654720"/>
              <a:ext cx="470211" cy="470211"/>
            </a:xfrm>
            <a:prstGeom prst="ellipse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</a:rPr>
                <a:t>3e</a:t>
              </a:r>
              <a:r>
                <a:rPr lang="en-SG" sz="1200" baseline="30000" dirty="0">
                  <a:solidFill>
                    <a:schemeClr val="bg1"/>
                  </a:solidFill>
                </a:rPr>
                <a:t>-4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40AB71F-0214-4FF8-8C12-F22C572BC714}"/>
                </a:ext>
              </a:extLst>
            </p:cNvPr>
            <p:cNvSpPr/>
            <p:nvPr/>
          </p:nvSpPr>
          <p:spPr>
            <a:xfrm>
              <a:off x="5282889" y="2900340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rgbClr val="3DA2BD"/>
                  </a:solidFill>
                </a:rPr>
                <a:t>3e</a:t>
              </a:r>
              <a:r>
                <a:rPr lang="en-SG" sz="1200" baseline="30000" dirty="0">
                  <a:solidFill>
                    <a:srgbClr val="3DA2BD"/>
                  </a:solidFill>
                </a:rPr>
                <a:t>-3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0E745F-379D-4C51-A603-BCE7F6B3C548}"/>
                </a:ext>
              </a:extLst>
            </p:cNvPr>
            <p:cNvSpPr/>
            <p:nvPr/>
          </p:nvSpPr>
          <p:spPr>
            <a:xfrm>
              <a:off x="5282889" y="2145960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rgbClr val="3DA2BD"/>
                  </a:solidFill>
                </a:rPr>
                <a:t>1e</a:t>
              </a:r>
              <a:r>
                <a:rPr lang="en-SG" sz="1200" baseline="30000" dirty="0">
                  <a:solidFill>
                    <a:srgbClr val="3DA2BD"/>
                  </a:solidFill>
                </a:rPr>
                <a:t>-3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359B27E-A482-48C2-914E-2A769887F9FC}"/>
                </a:ext>
              </a:extLst>
            </p:cNvPr>
            <p:cNvSpPr/>
            <p:nvPr/>
          </p:nvSpPr>
          <p:spPr>
            <a:xfrm>
              <a:off x="5282889" y="1391580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rgbClr val="3DA2BD"/>
                  </a:solidFill>
                </a:rPr>
                <a:t>1e</a:t>
              </a:r>
              <a:r>
                <a:rPr lang="en-SG" sz="1200" baseline="30000" dirty="0">
                  <a:solidFill>
                    <a:srgbClr val="3DA2BD"/>
                  </a:solidFill>
                </a:rPr>
                <a:t>-2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2D6F956-3EBD-432D-8B5B-2D4C80F055D3}"/>
                </a:ext>
              </a:extLst>
            </p:cNvPr>
            <p:cNvCxnSpPr>
              <a:cxnSpLocks/>
              <a:stCxn id="2" idx="6"/>
              <a:endCxn id="8" idx="2"/>
            </p:cNvCxnSpPr>
            <p:nvPr/>
          </p:nvCxnSpPr>
          <p:spPr>
            <a:xfrm>
              <a:off x="1295400" y="1216413"/>
              <a:ext cx="1015689" cy="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8A8B66-BB1D-466A-97CE-713EDA600053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2781300" y="2725173"/>
              <a:ext cx="1015689" cy="75438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8E7AE7C-18BA-432D-914D-4F5C10D2BE50}"/>
                </a:ext>
              </a:extLst>
            </p:cNvPr>
            <p:cNvSpPr/>
            <p:nvPr/>
          </p:nvSpPr>
          <p:spPr>
            <a:xfrm>
              <a:off x="-2158999" y="2104326"/>
              <a:ext cx="1968500" cy="1257674"/>
            </a:xfrm>
            <a:prstGeom prst="roundRect">
              <a:avLst>
                <a:gd name="adj" fmla="val 11473"/>
              </a:avLst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Base 3L Model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Batch Size: 32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No. of Neurons: 10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Weight Decay: 1e-6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Learning Rate: 1e-2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D81B68-4B60-4B34-81E6-9EF0DF961E33}"/>
                </a:ext>
              </a:extLst>
            </p:cNvPr>
            <p:cNvCxnSpPr>
              <a:cxnSpLocks/>
              <a:stCxn id="2" idx="2"/>
              <a:endCxn id="89" idx="3"/>
            </p:cNvCxnSpPr>
            <p:nvPr/>
          </p:nvCxnSpPr>
          <p:spPr>
            <a:xfrm flipH="1">
              <a:off x="-190499" y="1216413"/>
              <a:ext cx="1015688" cy="151675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2C88059-2277-4B72-A9AC-441C0F77ED31}"/>
                </a:ext>
              </a:extLst>
            </p:cNvPr>
            <p:cNvCxnSpPr>
              <a:cxnSpLocks/>
              <a:stCxn id="3" idx="2"/>
              <a:endCxn id="89" idx="3"/>
            </p:cNvCxnSpPr>
            <p:nvPr/>
          </p:nvCxnSpPr>
          <p:spPr>
            <a:xfrm flipH="1">
              <a:off x="-190499" y="1970793"/>
              <a:ext cx="1015688" cy="76237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437C044-C5B9-4B89-9615-19C6B475BF01}"/>
                </a:ext>
              </a:extLst>
            </p:cNvPr>
            <p:cNvCxnSpPr>
              <a:cxnSpLocks/>
              <a:stCxn id="89" idx="3"/>
              <a:endCxn id="4" idx="2"/>
            </p:cNvCxnSpPr>
            <p:nvPr/>
          </p:nvCxnSpPr>
          <p:spPr>
            <a:xfrm flipV="1">
              <a:off x="-190499" y="2725173"/>
              <a:ext cx="1015688" cy="799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9B0B8D-AB78-437A-862D-EEFDDDC402A4}"/>
                </a:ext>
              </a:extLst>
            </p:cNvPr>
            <p:cNvCxnSpPr>
              <a:cxnSpLocks/>
              <a:stCxn id="5" idx="2"/>
              <a:endCxn id="89" idx="3"/>
            </p:cNvCxnSpPr>
            <p:nvPr/>
          </p:nvCxnSpPr>
          <p:spPr>
            <a:xfrm flipH="1" flipV="1">
              <a:off x="-190499" y="2733163"/>
              <a:ext cx="1015688" cy="74639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54B5450-9A34-4F14-A209-451C5335A7D1}"/>
                </a:ext>
              </a:extLst>
            </p:cNvPr>
            <p:cNvCxnSpPr>
              <a:cxnSpLocks/>
              <a:stCxn id="89" idx="3"/>
              <a:endCxn id="7" idx="2"/>
            </p:cNvCxnSpPr>
            <p:nvPr/>
          </p:nvCxnSpPr>
          <p:spPr>
            <a:xfrm>
              <a:off x="-190499" y="2733163"/>
              <a:ext cx="1015688" cy="150077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A25B9A4-F74B-4673-BC5B-D4C3F2594A4D}"/>
                </a:ext>
              </a:extLst>
            </p:cNvPr>
            <p:cNvCxnSpPr>
              <a:cxnSpLocks/>
              <a:stCxn id="20" idx="6"/>
              <a:endCxn id="166" idx="1"/>
            </p:cNvCxnSpPr>
            <p:nvPr/>
          </p:nvCxnSpPr>
          <p:spPr>
            <a:xfrm flipV="1">
              <a:off x="5753100" y="2733163"/>
              <a:ext cx="1015689" cy="1156663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3AEE529-6616-470F-8EF6-0153834B2535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 flipV="1">
              <a:off x="4267200" y="3135446"/>
              <a:ext cx="1015689" cy="344107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1F4D0E4-254B-455E-8A86-393A64BA134B}"/>
                </a:ext>
              </a:extLst>
            </p:cNvPr>
            <p:cNvCxnSpPr>
              <a:cxnSpLocks/>
              <a:stCxn id="16" idx="6"/>
              <a:endCxn id="23" idx="2"/>
            </p:cNvCxnSpPr>
            <p:nvPr/>
          </p:nvCxnSpPr>
          <p:spPr>
            <a:xfrm flipV="1">
              <a:off x="4267200" y="1626686"/>
              <a:ext cx="1015689" cy="1852867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8293053-F545-49AE-BA9A-AF4413CB54C5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 flipV="1">
              <a:off x="4267200" y="2381066"/>
              <a:ext cx="1015689" cy="1098487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AB024E36-21CA-454F-BF21-8C3A3A14C1A3}"/>
                </a:ext>
              </a:extLst>
            </p:cNvPr>
            <p:cNvSpPr/>
            <p:nvPr/>
          </p:nvSpPr>
          <p:spPr>
            <a:xfrm>
              <a:off x="6768789" y="2104326"/>
              <a:ext cx="1968500" cy="1257674"/>
            </a:xfrm>
            <a:prstGeom prst="roundRect">
              <a:avLst>
                <a:gd name="adj" fmla="val 11473"/>
              </a:avLst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Tuned 3L Model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Batch Size: 4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No. of Neurons: 15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Weight Decay: 1e-9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Learning Rate: 3e-4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C94FA6E-39CB-4095-88B9-C1D9D8D9AB8C}"/>
                </a:ext>
              </a:extLst>
            </p:cNvPr>
            <p:cNvSpPr txBox="1"/>
            <p:nvPr/>
          </p:nvSpPr>
          <p:spPr>
            <a:xfrm>
              <a:off x="429143" y="631973"/>
              <a:ext cx="126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Batch Size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3625953-A4EC-44E4-AB67-F951D0498CF6}"/>
                </a:ext>
              </a:extLst>
            </p:cNvPr>
            <p:cNvSpPr txBox="1"/>
            <p:nvPr/>
          </p:nvSpPr>
          <p:spPr>
            <a:xfrm>
              <a:off x="1720175" y="631973"/>
              <a:ext cx="1652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No. of Neurons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BC6A77E-28D3-4D21-8E91-543883F4800E}"/>
                </a:ext>
              </a:extLst>
            </p:cNvPr>
            <p:cNvSpPr txBox="1"/>
            <p:nvPr/>
          </p:nvSpPr>
          <p:spPr>
            <a:xfrm>
              <a:off x="3206075" y="631973"/>
              <a:ext cx="1652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Decay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BFAE0EC-6A83-423D-8720-BD9815569FE9}"/>
                </a:ext>
              </a:extLst>
            </p:cNvPr>
            <p:cNvSpPr txBox="1"/>
            <p:nvPr/>
          </p:nvSpPr>
          <p:spPr>
            <a:xfrm>
              <a:off x="4691975" y="631973"/>
              <a:ext cx="1652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Learning Rate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531BCCE-07C1-49A3-82F7-BAAB139C8171}"/>
                </a:ext>
              </a:extLst>
            </p:cNvPr>
            <p:cNvCxnSpPr>
              <a:cxnSpLocks/>
              <a:stCxn id="2" idx="6"/>
              <a:endCxn id="9" idx="2"/>
            </p:cNvCxnSpPr>
            <p:nvPr/>
          </p:nvCxnSpPr>
          <p:spPr>
            <a:xfrm>
              <a:off x="1295400" y="1216413"/>
              <a:ext cx="1015689" cy="75438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92708C-1AE8-4D9A-9E3E-AC60493E3576}"/>
                </a:ext>
              </a:extLst>
            </p:cNvPr>
            <p:cNvCxnSpPr>
              <a:cxnSpLocks/>
              <a:stCxn id="2" idx="6"/>
              <a:endCxn id="10" idx="2"/>
            </p:cNvCxnSpPr>
            <p:nvPr/>
          </p:nvCxnSpPr>
          <p:spPr>
            <a:xfrm>
              <a:off x="1295400" y="1216413"/>
              <a:ext cx="1015689" cy="150876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421BEE4-39BF-4A84-9BF3-F14E3CBFB0AF}"/>
                </a:ext>
              </a:extLst>
            </p:cNvPr>
            <p:cNvCxnSpPr>
              <a:cxnSpLocks/>
              <a:stCxn id="2" idx="6"/>
              <a:endCxn id="11" idx="2"/>
            </p:cNvCxnSpPr>
            <p:nvPr/>
          </p:nvCxnSpPr>
          <p:spPr>
            <a:xfrm>
              <a:off x="1295400" y="1216413"/>
              <a:ext cx="1015689" cy="226314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F36673B-E190-4BF6-9C83-8E369567C4BD}"/>
                </a:ext>
              </a:extLst>
            </p:cNvPr>
            <p:cNvCxnSpPr>
              <a:cxnSpLocks/>
              <a:stCxn id="2" idx="6"/>
              <a:endCxn id="12" idx="2"/>
            </p:cNvCxnSpPr>
            <p:nvPr/>
          </p:nvCxnSpPr>
          <p:spPr>
            <a:xfrm>
              <a:off x="1295400" y="1216413"/>
              <a:ext cx="1015689" cy="301752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9EB14DE-49ED-4DFA-96D3-86868FB53379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2781300" y="1216413"/>
              <a:ext cx="1015689" cy="150876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4B6BE51-F1B2-4576-9D52-0B781CCDFE62}"/>
                </a:ext>
              </a:extLst>
            </p:cNvPr>
            <p:cNvCxnSpPr>
              <a:cxnSpLocks/>
              <a:stCxn id="10" idx="6"/>
              <a:endCxn id="19" idx="2"/>
            </p:cNvCxnSpPr>
            <p:nvPr/>
          </p:nvCxnSpPr>
          <p:spPr>
            <a:xfrm flipV="1">
              <a:off x="2781300" y="1970793"/>
              <a:ext cx="1015689" cy="75438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D8CC4BC-E726-45D6-A70C-F1344DE93235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2781300" y="2725173"/>
              <a:ext cx="1015689" cy="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0BD780-FA5A-4F30-95CC-DF4FE8455700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2781300" y="2725173"/>
              <a:ext cx="1015689" cy="1508760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02C8F72B-5074-419E-BBBE-04F004BD014D}"/>
                </a:ext>
              </a:extLst>
            </p:cNvPr>
            <p:cNvSpPr/>
            <p:nvPr/>
          </p:nvSpPr>
          <p:spPr>
            <a:xfrm>
              <a:off x="-2158999" y="3447373"/>
              <a:ext cx="1968500" cy="229045"/>
            </a:xfrm>
            <a:prstGeom prst="roundRect">
              <a:avLst>
                <a:gd name="adj" fmla="val 24780"/>
              </a:avLst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050" dirty="0">
                  <a:solidFill>
                    <a:srgbClr val="3DA2BD"/>
                  </a:solidFill>
                </a:rPr>
                <a:t>Test Accuracy: 0.8809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260738E1-CF7A-49E2-9E12-CEC4AF1AA0B5}"/>
                </a:ext>
              </a:extLst>
            </p:cNvPr>
            <p:cNvSpPr/>
            <p:nvPr/>
          </p:nvSpPr>
          <p:spPr>
            <a:xfrm>
              <a:off x="6768789" y="3447373"/>
              <a:ext cx="1968500" cy="229045"/>
            </a:xfrm>
            <a:prstGeom prst="roundRect">
              <a:avLst>
                <a:gd name="adj" fmla="val 24780"/>
              </a:avLst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050" dirty="0">
                  <a:solidFill>
                    <a:srgbClr val="3DA2BD"/>
                  </a:solidFill>
                </a:rPr>
                <a:t>Test Accuracy: 0.9107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CF9710C-5577-410F-9AEE-0E9D5B883102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4267200" y="3479553"/>
              <a:ext cx="1015689" cy="410273"/>
            </a:xfrm>
            <a:prstGeom prst="line">
              <a:avLst/>
            </a:prstGeom>
            <a:ln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76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71288A-60A7-4F7C-A22C-82944CB76881}"/>
              </a:ext>
            </a:extLst>
          </p:cNvPr>
          <p:cNvGrpSpPr/>
          <p:nvPr/>
        </p:nvGrpSpPr>
        <p:grpSpPr>
          <a:xfrm>
            <a:off x="-3641167" y="461113"/>
            <a:ext cx="12848667" cy="4007925"/>
            <a:chOff x="-3641167" y="461113"/>
            <a:chExt cx="12848667" cy="400792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928BE7A-7200-4379-A003-92BD86F752EA}"/>
                </a:ext>
              </a:extLst>
            </p:cNvPr>
            <p:cNvSpPr/>
            <p:nvPr/>
          </p:nvSpPr>
          <p:spPr>
            <a:xfrm>
              <a:off x="-656979" y="981307"/>
              <a:ext cx="470211" cy="4702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189B29-A89F-4A86-879E-096CA7F62921}"/>
                </a:ext>
              </a:extLst>
            </p:cNvPr>
            <p:cNvSpPr/>
            <p:nvPr/>
          </p:nvSpPr>
          <p:spPr>
            <a:xfrm>
              <a:off x="-656979" y="173568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C9CE68-02C1-4D85-BB8B-D4A7CA9FAAA9}"/>
                </a:ext>
              </a:extLst>
            </p:cNvPr>
            <p:cNvSpPr/>
            <p:nvPr/>
          </p:nvSpPr>
          <p:spPr>
            <a:xfrm>
              <a:off x="-656979" y="249006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6B81FD-5ADA-4253-B8FA-8EDED33938B5}"/>
                </a:ext>
              </a:extLst>
            </p:cNvPr>
            <p:cNvSpPr/>
            <p:nvPr/>
          </p:nvSpPr>
          <p:spPr>
            <a:xfrm>
              <a:off x="-656979" y="324444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32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EBC237-26A2-4229-86E3-50F3BA249238}"/>
                </a:ext>
              </a:extLst>
            </p:cNvPr>
            <p:cNvSpPr/>
            <p:nvPr/>
          </p:nvSpPr>
          <p:spPr>
            <a:xfrm>
              <a:off x="828921" y="173568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F47FFC-A0E9-4FCA-BEF0-5AE770CD538A}"/>
                </a:ext>
              </a:extLst>
            </p:cNvPr>
            <p:cNvSpPr/>
            <p:nvPr/>
          </p:nvSpPr>
          <p:spPr>
            <a:xfrm>
              <a:off x="828921" y="3244447"/>
              <a:ext cx="470211" cy="4702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4AF91-7258-4415-8241-8E28DF0CF089}"/>
                </a:ext>
              </a:extLst>
            </p:cNvPr>
            <p:cNvSpPr/>
            <p:nvPr/>
          </p:nvSpPr>
          <p:spPr>
            <a:xfrm>
              <a:off x="3796989" y="98130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10405B-598E-4C38-AE3B-30E132A62248}"/>
                </a:ext>
              </a:extLst>
            </p:cNvPr>
            <p:cNvSpPr/>
            <p:nvPr/>
          </p:nvSpPr>
          <p:spPr>
            <a:xfrm>
              <a:off x="3796989" y="324444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accent2"/>
                  </a:solidFill>
                </a:rPr>
                <a:t>1e</a:t>
              </a:r>
              <a:r>
                <a:rPr lang="en-SG" sz="1200" baseline="30000" dirty="0">
                  <a:solidFill>
                    <a:schemeClr val="accent2"/>
                  </a:solidFill>
                </a:rPr>
                <a:t>-9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C36D1E-A2FA-43CE-AAC0-1DD6C65285EC}"/>
                </a:ext>
              </a:extLst>
            </p:cNvPr>
            <p:cNvSpPr/>
            <p:nvPr/>
          </p:nvSpPr>
          <p:spPr>
            <a:xfrm>
              <a:off x="3796989" y="399882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accent2"/>
                  </a:solidFill>
                </a:rPr>
                <a:t>1e</a:t>
              </a:r>
              <a:r>
                <a:rPr lang="en-SG" sz="1200" baseline="30000" dirty="0">
                  <a:solidFill>
                    <a:schemeClr val="accent2"/>
                  </a:solidFill>
                </a:rPr>
                <a:t>-12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564F4-77E9-4DC2-B0A6-FDB338825AF3}"/>
                </a:ext>
              </a:extLst>
            </p:cNvPr>
            <p:cNvSpPr/>
            <p:nvPr/>
          </p:nvSpPr>
          <p:spPr>
            <a:xfrm>
              <a:off x="3796989" y="173568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accent2"/>
                  </a:solidFill>
                </a:rPr>
                <a:t>1e</a:t>
              </a:r>
              <a:r>
                <a:rPr lang="en-SG" sz="1200" baseline="30000" dirty="0">
                  <a:solidFill>
                    <a:schemeClr val="accent2"/>
                  </a:solidFill>
                </a:rPr>
                <a:t>-3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DED1A8-4677-4B52-9341-5BC15308BBBE}"/>
                </a:ext>
              </a:extLst>
            </p:cNvPr>
            <p:cNvCxnSpPr>
              <a:cxnSpLocks/>
              <a:stCxn id="54" idx="6"/>
              <a:endCxn id="14" idx="2"/>
            </p:cNvCxnSpPr>
            <p:nvPr/>
          </p:nvCxnSpPr>
          <p:spPr>
            <a:xfrm>
              <a:off x="2785032" y="1970793"/>
              <a:ext cx="1011957" cy="1508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C77118-A6EA-4930-A634-A56F391EEC82}"/>
                </a:ext>
              </a:extLst>
            </p:cNvPr>
            <p:cNvSpPr/>
            <p:nvPr/>
          </p:nvSpPr>
          <p:spPr>
            <a:xfrm>
              <a:off x="-3641167" y="2104326"/>
              <a:ext cx="1968500" cy="1257674"/>
            </a:xfrm>
            <a:prstGeom prst="roundRect">
              <a:avLst>
                <a:gd name="adj" fmla="val 1147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Base 4L Model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Batch Size: 32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No. of Neurons: 10 &gt; 10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Weight Decay: 1e-6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Learning Rate: 1e-2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BD33D2-118F-4E75-A179-046DD7347C99}"/>
                </a:ext>
              </a:extLst>
            </p:cNvPr>
            <p:cNvCxnSpPr>
              <a:cxnSpLocks/>
              <a:stCxn id="3" idx="2"/>
              <a:endCxn id="24" idx="3"/>
            </p:cNvCxnSpPr>
            <p:nvPr/>
          </p:nvCxnSpPr>
          <p:spPr>
            <a:xfrm flipH="1">
              <a:off x="-1672667" y="1216413"/>
              <a:ext cx="1015688" cy="15167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C7FDF4-60E7-4B75-9732-71487E23B8C0}"/>
                </a:ext>
              </a:extLst>
            </p:cNvPr>
            <p:cNvCxnSpPr>
              <a:cxnSpLocks/>
              <a:stCxn id="4" idx="2"/>
              <a:endCxn id="24" idx="3"/>
            </p:cNvCxnSpPr>
            <p:nvPr/>
          </p:nvCxnSpPr>
          <p:spPr>
            <a:xfrm flipH="1">
              <a:off x="-1672667" y="1970793"/>
              <a:ext cx="1015688" cy="7623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E21FE1-934B-47FF-BCA0-2FB1032EDC0D}"/>
                </a:ext>
              </a:extLst>
            </p:cNvPr>
            <p:cNvCxnSpPr>
              <a:cxnSpLocks/>
              <a:stCxn id="24" idx="3"/>
              <a:endCxn id="5" idx="2"/>
            </p:cNvCxnSpPr>
            <p:nvPr/>
          </p:nvCxnSpPr>
          <p:spPr>
            <a:xfrm flipV="1">
              <a:off x="-1672667" y="2725173"/>
              <a:ext cx="1015688" cy="79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01E7D0-242B-4190-B482-388E2D2AFB28}"/>
                </a:ext>
              </a:extLst>
            </p:cNvPr>
            <p:cNvCxnSpPr>
              <a:cxnSpLocks/>
              <a:stCxn id="6" idx="2"/>
              <a:endCxn id="24" idx="3"/>
            </p:cNvCxnSpPr>
            <p:nvPr/>
          </p:nvCxnSpPr>
          <p:spPr>
            <a:xfrm flipH="1" flipV="1">
              <a:off x="-1672667" y="2733163"/>
              <a:ext cx="1015688" cy="7463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3F0998A-4657-4739-8C07-45A65F186A64}"/>
                </a:ext>
              </a:extLst>
            </p:cNvPr>
            <p:cNvSpPr/>
            <p:nvPr/>
          </p:nvSpPr>
          <p:spPr>
            <a:xfrm>
              <a:off x="7239000" y="2104326"/>
              <a:ext cx="1968500" cy="1257674"/>
            </a:xfrm>
            <a:prstGeom prst="roundRect">
              <a:avLst>
                <a:gd name="adj" fmla="val 1147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b="1" dirty="0">
                  <a:solidFill>
                    <a:schemeClr val="bg1"/>
                  </a:solidFill>
                </a:rPr>
                <a:t>Tuned 4L Model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Batch Size: 4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No. of Neurons: 20 &gt; 10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Weight Decay: 1e-9</a:t>
              </a:r>
            </a:p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Learning Rate: 3e-4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884862-2A71-4255-942D-B3C964C04B88}"/>
                </a:ext>
              </a:extLst>
            </p:cNvPr>
            <p:cNvSpPr txBox="1"/>
            <p:nvPr/>
          </p:nvSpPr>
          <p:spPr>
            <a:xfrm>
              <a:off x="-1053025" y="565455"/>
              <a:ext cx="126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Batch Size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8A12EF-19D9-44D6-B62D-CC104B0C3F66}"/>
                </a:ext>
              </a:extLst>
            </p:cNvPr>
            <p:cNvSpPr txBox="1"/>
            <p:nvPr/>
          </p:nvSpPr>
          <p:spPr>
            <a:xfrm>
              <a:off x="238007" y="461113"/>
              <a:ext cx="1652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No. of neurons</a:t>
              </a:r>
            </a:p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hidden layer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AAB7B5-60D4-4A36-925D-50EB93433569}"/>
                </a:ext>
              </a:extLst>
            </p:cNvPr>
            <p:cNvSpPr txBox="1"/>
            <p:nvPr/>
          </p:nvSpPr>
          <p:spPr>
            <a:xfrm>
              <a:off x="3206075" y="565455"/>
              <a:ext cx="1652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Decay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622049-A280-4564-B6FF-A4ED6675139F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-186768" y="1216413"/>
              <a:ext cx="1015689" cy="7543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E79472A-9D8B-4AE5-87EA-44C64B451586}"/>
                </a:ext>
              </a:extLst>
            </p:cNvPr>
            <p:cNvCxnSpPr>
              <a:cxnSpLocks/>
              <a:stCxn id="3" idx="6"/>
              <a:endCxn id="49" idx="2"/>
            </p:cNvCxnSpPr>
            <p:nvPr/>
          </p:nvCxnSpPr>
          <p:spPr>
            <a:xfrm>
              <a:off x="-186768" y="1216413"/>
              <a:ext cx="1015689" cy="1508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4E1EC5-5C1E-489F-A344-7BC62E0BC235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-186768" y="1216413"/>
              <a:ext cx="1015689" cy="22631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974BD2-98A9-4F01-9A9B-C6ABA5AE9FD2}"/>
                </a:ext>
              </a:extLst>
            </p:cNvPr>
            <p:cNvCxnSpPr>
              <a:cxnSpLocks/>
              <a:stCxn id="54" idx="6"/>
              <a:endCxn id="13" idx="2"/>
            </p:cNvCxnSpPr>
            <p:nvPr/>
          </p:nvCxnSpPr>
          <p:spPr>
            <a:xfrm flipV="1">
              <a:off x="2785032" y="1216413"/>
              <a:ext cx="1011957" cy="7543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7B6D25-B238-4967-A106-1063C66FE88F}"/>
                </a:ext>
              </a:extLst>
            </p:cNvPr>
            <p:cNvCxnSpPr>
              <a:cxnSpLocks/>
              <a:stCxn id="54" idx="6"/>
              <a:endCxn id="17" idx="2"/>
            </p:cNvCxnSpPr>
            <p:nvPr/>
          </p:nvCxnSpPr>
          <p:spPr>
            <a:xfrm>
              <a:off x="2785032" y="1970793"/>
              <a:ext cx="101195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E67804-6358-40BE-BF00-4DC34331C97D}"/>
                </a:ext>
              </a:extLst>
            </p:cNvPr>
            <p:cNvCxnSpPr>
              <a:cxnSpLocks/>
              <a:stCxn id="54" idx="6"/>
              <a:endCxn id="15" idx="2"/>
            </p:cNvCxnSpPr>
            <p:nvPr/>
          </p:nvCxnSpPr>
          <p:spPr>
            <a:xfrm>
              <a:off x="2785032" y="1970793"/>
              <a:ext cx="1011957" cy="22631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5A3A9CC-B186-4F76-810E-244F8F28E837}"/>
                </a:ext>
              </a:extLst>
            </p:cNvPr>
            <p:cNvSpPr/>
            <p:nvPr/>
          </p:nvSpPr>
          <p:spPr>
            <a:xfrm>
              <a:off x="-3641167" y="3447373"/>
              <a:ext cx="1968500" cy="229045"/>
            </a:xfrm>
            <a:prstGeom prst="roundRect">
              <a:avLst>
                <a:gd name="adj" fmla="val 247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050" dirty="0">
                  <a:solidFill>
                    <a:schemeClr val="accent2"/>
                  </a:solidFill>
                </a:rPr>
                <a:t>Test Accuracy: 0.8887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A4D302D-D9BF-49CD-B0C7-0E54A27ADA70}"/>
                </a:ext>
              </a:extLst>
            </p:cNvPr>
            <p:cNvSpPr/>
            <p:nvPr/>
          </p:nvSpPr>
          <p:spPr>
            <a:xfrm>
              <a:off x="7239000" y="3447373"/>
              <a:ext cx="1968500" cy="229045"/>
            </a:xfrm>
            <a:prstGeom prst="roundRect">
              <a:avLst>
                <a:gd name="adj" fmla="val 247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050" dirty="0">
                  <a:solidFill>
                    <a:schemeClr val="accent2"/>
                  </a:solidFill>
                </a:rPr>
                <a:t>Test Accuracy: 0.9169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504FEC1-BFFB-41E4-A1DA-10F495BFE532}"/>
                </a:ext>
              </a:extLst>
            </p:cNvPr>
            <p:cNvSpPr/>
            <p:nvPr/>
          </p:nvSpPr>
          <p:spPr>
            <a:xfrm>
              <a:off x="828921" y="249006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09188DA-B25A-4F8F-A2B8-F61C91813FA5}"/>
                </a:ext>
              </a:extLst>
            </p:cNvPr>
            <p:cNvSpPr/>
            <p:nvPr/>
          </p:nvSpPr>
          <p:spPr>
            <a:xfrm>
              <a:off x="2314821" y="1735687"/>
              <a:ext cx="470211" cy="4702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F3CEC4-45BF-4101-B07A-C6D73386859C}"/>
                </a:ext>
              </a:extLst>
            </p:cNvPr>
            <p:cNvSpPr/>
            <p:nvPr/>
          </p:nvSpPr>
          <p:spPr>
            <a:xfrm>
              <a:off x="2314821" y="324444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20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8D380C-1D13-4656-96CB-268F49BA83AB}"/>
                </a:ext>
              </a:extLst>
            </p:cNvPr>
            <p:cNvSpPr/>
            <p:nvPr/>
          </p:nvSpPr>
          <p:spPr>
            <a:xfrm>
              <a:off x="2314821" y="2490067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dirty="0">
                  <a:solidFill>
                    <a:schemeClr val="accent2"/>
                  </a:solidFill>
                </a:rPr>
                <a:t>15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3D9120-DBED-490B-8B8F-8C4901EBEBDB}"/>
                </a:ext>
              </a:extLst>
            </p:cNvPr>
            <p:cNvCxnSpPr>
              <a:cxnSpLocks/>
              <a:stCxn id="9" idx="6"/>
              <a:endCxn id="54" idx="2"/>
            </p:cNvCxnSpPr>
            <p:nvPr/>
          </p:nvCxnSpPr>
          <p:spPr>
            <a:xfrm>
              <a:off x="1299132" y="1970793"/>
              <a:ext cx="101568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3825B2-190A-4913-B30F-B5E475812D8E}"/>
                </a:ext>
              </a:extLst>
            </p:cNvPr>
            <p:cNvCxnSpPr>
              <a:cxnSpLocks/>
              <a:stCxn id="49" idx="6"/>
              <a:endCxn id="56" idx="2"/>
            </p:cNvCxnSpPr>
            <p:nvPr/>
          </p:nvCxnSpPr>
          <p:spPr>
            <a:xfrm>
              <a:off x="1299132" y="2725173"/>
              <a:ext cx="101568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6395AC-408D-4196-96B7-20A9357EE490}"/>
                </a:ext>
              </a:extLst>
            </p:cNvPr>
            <p:cNvCxnSpPr>
              <a:cxnSpLocks/>
              <a:stCxn id="11" idx="6"/>
              <a:endCxn id="55" idx="2"/>
            </p:cNvCxnSpPr>
            <p:nvPr/>
          </p:nvCxnSpPr>
          <p:spPr>
            <a:xfrm>
              <a:off x="1299132" y="3479553"/>
              <a:ext cx="1015689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E1D2D56-603E-4E15-B19B-A58CBDDC2A40}"/>
                </a:ext>
              </a:extLst>
            </p:cNvPr>
            <p:cNvCxnSpPr>
              <a:cxnSpLocks/>
              <a:stCxn id="11" idx="6"/>
              <a:endCxn id="56" idx="2"/>
            </p:cNvCxnSpPr>
            <p:nvPr/>
          </p:nvCxnSpPr>
          <p:spPr>
            <a:xfrm flipV="1">
              <a:off x="1299132" y="2725173"/>
              <a:ext cx="1015689" cy="7543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5A6E6E-9E21-41FA-8D33-020A6FF96D5E}"/>
                </a:ext>
              </a:extLst>
            </p:cNvPr>
            <p:cNvCxnSpPr>
              <a:cxnSpLocks/>
              <a:stCxn id="49" idx="6"/>
              <a:endCxn id="54" idx="2"/>
            </p:cNvCxnSpPr>
            <p:nvPr/>
          </p:nvCxnSpPr>
          <p:spPr>
            <a:xfrm flipV="1">
              <a:off x="1299132" y="1970793"/>
              <a:ext cx="1015689" cy="7543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FEEC16-2F14-47B8-90EA-87B5CD8F9F53}"/>
                </a:ext>
              </a:extLst>
            </p:cNvPr>
            <p:cNvCxnSpPr>
              <a:cxnSpLocks/>
              <a:stCxn id="9" idx="6"/>
              <a:endCxn id="56" idx="2"/>
            </p:cNvCxnSpPr>
            <p:nvPr/>
          </p:nvCxnSpPr>
          <p:spPr>
            <a:xfrm>
              <a:off x="1299132" y="1970793"/>
              <a:ext cx="1015689" cy="7543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4332A2-E1E3-4CDE-A326-F85D8D7C7C73}"/>
                </a:ext>
              </a:extLst>
            </p:cNvPr>
            <p:cNvCxnSpPr>
              <a:cxnSpLocks/>
              <a:stCxn id="49" idx="6"/>
              <a:endCxn id="55" idx="2"/>
            </p:cNvCxnSpPr>
            <p:nvPr/>
          </p:nvCxnSpPr>
          <p:spPr>
            <a:xfrm>
              <a:off x="1299132" y="2725173"/>
              <a:ext cx="1015689" cy="7543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7D9BFF-02C4-41B0-9367-AA5C90FBA614}"/>
                </a:ext>
              </a:extLst>
            </p:cNvPr>
            <p:cNvCxnSpPr>
              <a:cxnSpLocks/>
              <a:stCxn id="9" idx="6"/>
              <a:endCxn id="55" idx="2"/>
            </p:cNvCxnSpPr>
            <p:nvPr/>
          </p:nvCxnSpPr>
          <p:spPr>
            <a:xfrm>
              <a:off x="1299132" y="1970793"/>
              <a:ext cx="1015689" cy="1508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6CA449-7A48-42DF-8CE0-9CC1396094B2}"/>
                </a:ext>
              </a:extLst>
            </p:cNvPr>
            <p:cNvCxnSpPr>
              <a:cxnSpLocks/>
              <a:stCxn id="11" idx="6"/>
              <a:endCxn id="54" idx="2"/>
            </p:cNvCxnSpPr>
            <p:nvPr/>
          </p:nvCxnSpPr>
          <p:spPr>
            <a:xfrm flipV="1">
              <a:off x="1299132" y="1970793"/>
              <a:ext cx="1015689" cy="1508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331BD9E-EADE-4F46-86ED-315A11857681}"/>
                </a:ext>
              </a:extLst>
            </p:cNvPr>
            <p:cNvSpPr txBox="1"/>
            <p:nvPr/>
          </p:nvSpPr>
          <p:spPr>
            <a:xfrm>
              <a:off x="1730097" y="461113"/>
              <a:ext cx="1652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No. of neurons</a:t>
              </a:r>
            </a:p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hidden layer 2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7B6E0B-1CA9-4C1D-8082-EBAB5BA7B041}"/>
                </a:ext>
              </a:extLst>
            </p:cNvPr>
            <p:cNvSpPr/>
            <p:nvPr/>
          </p:nvSpPr>
          <p:spPr>
            <a:xfrm>
              <a:off x="3796989" y="2498056"/>
              <a:ext cx="470211" cy="4702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</a:rPr>
                <a:t>1e</a:t>
              </a:r>
              <a:r>
                <a:rPr lang="en-SG" sz="1200" baseline="30000" dirty="0">
                  <a:solidFill>
                    <a:schemeClr val="bg1"/>
                  </a:solidFill>
                </a:rPr>
                <a:t>-6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6BA3D26-0AB4-4740-AF89-81E7A2BF0DA0}"/>
                </a:ext>
              </a:extLst>
            </p:cNvPr>
            <p:cNvCxnSpPr>
              <a:cxnSpLocks/>
              <a:stCxn id="54" idx="6"/>
              <a:endCxn id="92" idx="2"/>
            </p:cNvCxnSpPr>
            <p:nvPr/>
          </p:nvCxnSpPr>
          <p:spPr>
            <a:xfrm>
              <a:off x="2785032" y="1970793"/>
              <a:ext cx="1011957" cy="7623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862264E-829F-4E02-A4E2-C9DA3ACF42F2}"/>
                </a:ext>
              </a:extLst>
            </p:cNvPr>
            <p:cNvSpPr/>
            <p:nvPr/>
          </p:nvSpPr>
          <p:spPr>
            <a:xfrm>
              <a:off x="5286621" y="3654720"/>
              <a:ext cx="470211" cy="47021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</a:rPr>
                <a:t>3e</a:t>
              </a:r>
              <a:r>
                <a:rPr lang="en-SG" sz="1200" baseline="30000" dirty="0">
                  <a:solidFill>
                    <a:schemeClr val="bg1"/>
                  </a:solidFill>
                </a:rPr>
                <a:t>-4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5002697-61C3-473C-B28E-C6E2B138F7C6}"/>
                </a:ext>
              </a:extLst>
            </p:cNvPr>
            <p:cNvSpPr/>
            <p:nvPr/>
          </p:nvSpPr>
          <p:spPr>
            <a:xfrm>
              <a:off x="5286621" y="2900340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accent2"/>
                  </a:solidFill>
                </a:rPr>
                <a:t>3e</a:t>
              </a:r>
              <a:r>
                <a:rPr lang="en-SG" sz="1200" baseline="30000" dirty="0">
                  <a:solidFill>
                    <a:schemeClr val="accent2"/>
                  </a:solidFill>
                </a:rPr>
                <a:t>-3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AD03C52-D829-497D-A7E1-A78AF716C897}"/>
                </a:ext>
              </a:extLst>
            </p:cNvPr>
            <p:cNvSpPr/>
            <p:nvPr/>
          </p:nvSpPr>
          <p:spPr>
            <a:xfrm>
              <a:off x="5286621" y="2145960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accent2"/>
                  </a:solidFill>
                </a:rPr>
                <a:t>1e</a:t>
              </a:r>
              <a:r>
                <a:rPr lang="en-SG" sz="1200" baseline="30000" dirty="0">
                  <a:solidFill>
                    <a:schemeClr val="accent2"/>
                  </a:solidFill>
                </a:rPr>
                <a:t>-3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82F4823-FD1E-4136-A71B-D44D8DDC0E55}"/>
                </a:ext>
              </a:extLst>
            </p:cNvPr>
            <p:cNvSpPr/>
            <p:nvPr/>
          </p:nvSpPr>
          <p:spPr>
            <a:xfrm>
              <a:off x="5286621" y="1391580"/>
              <a:ext cx="470211" cy="4702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SG" sz="1200" dirty="0">
                  <a:solidFill>
                    <a:schemeClr val="accent2"/>
                  </a:solidFill>
                </a:rPr>
                <a:t>1e</a:t>
              </a:r>
              <a:r>
                <a:rPr lang="en-SG" sz="1200" baseline="30000" dirty="0">
                  <a:solidFill>
                    <a:schemeClr val="accent2"/>
                  </a:solidFill>
                </a:rPr>
                <a:t>-2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461CF4-58AF-43FF-B7F6-03E19DDCE2C2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4267200" y="2733162"/>
              <a:ext cx="1019421" cy="11566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210D5EE-FF75-429D-87A0-93BD80443137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4267200" y="2733162"/>
              <a:ext cx="1019421" cy="40228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3E2153-3FA6-431D-A49C-A5DD90932F27}"/>
                </a:ext>
              </a:extLst>
            </p:cNvPr>
            <p:cNvCxnSpPr>
              <a:cxnSpLocks/>
              <a:stCxn id="92" idx="6"/>
              <a:endCxn id="99" idx="2"/>
            </p:cNvCxnSpPr>
            <p:nvPr/>
          </p:nvCxnSpPr>
          <p:spPr>
            <a:xfrm flipV="1">
              <a:off x="4267200" y="2381066"/>
              <a:ext cx="1019421" cy="352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ABC7002-673F-438B-8FFA-6301834B4D60}"/>
                </a:ext>
              </a:extLst>
            </p:cNvPr>
            <p:cNvCxnSpPr>
              <a:cxnSpLocks/>
              <a:stCxn id="92" idx="6"/>
              <a:endCxn id="100" idx="2"/>
            </p:cNvCxnSpPr>
            <p:nvPr/>
          </p:nvCxnSpPr>
          <p:spPr>
            <a:xfrm flipV="1">
              <a:off x="4267200" y="1626686"/>
              <a:ext cx="1019421" cy="11064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6FB3044-BE8C-46A6-82E4-DF531765E937}"/>
                </a:ext>
              </a:extLst>
            </p:cNvPr>
            <p:cNvCxnSpPr>
              <a:cxnSpLocks/>
              <a:stCxn id="97" idx="6"/>
              <a:endCxn id="34" idx="1"/>
            </p:cNvCxnSpPr>
            <p:nvPr/>
          </p:nvCxnSpPr>
          <p:spPr>
            <a:xfrm flipV="1">
              <a:off x="5756832" y="2733163"/>
              <a:ext cx="1482168" cy="11566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AEF3DF8-10B0-41DF-ABD5-7202C9F555A0}"/>
                </a:ext>
              </a:extLst>
            </p:cNvPr>
            <p:cNvSpPr txBox="1"/>
            <p:nvPr/>
          </p:nvSpPr>
          <p:spPr>
            <a:xfrm>
              <a:off x="4698165" y="565455"/>
              <a:ext cx="1652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Learning Rate</a:t>
              </a: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5AD310-1CFA-472C-9C57-E694BB1697EF}"/>
              </a:ext>
            </a:extLst>
          </p:cNvPr>
          <p:cNvSpPr/>
          <p:nvPr/>
        </p:nvSpPr>
        <p:spPr>
          <a:xfrm>
            <a:off x="828921" y="4971260"/>
            <a:ext cx="1889113" cy="27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SG" sz="1600" i="1" dirty="0">
                <a:solidFill>
                  <a:srgbClr val="3DA2BD"/>
                </a:solidFill>
              </a:rPr>
              <a:t>Cross Validation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679203-DAD7-4383-808B-B9A3FEDD87D7}"/>
              </a:ext>
            </a:extLst>
          </p:cNvPr>
          <p:cNvGrpSpPr/>
          <p:nvPr/>
        </p:nvGrpSpPr>
        <p:grpSpPr>
          <a:xfrm>
            <a:off x="325042" y="5814060"/>
            <a:ext cx="4576197" cy="2722087"/>
            <a:chOff x="325042" y="5814060"/>
            <a:chExt cx="4576197" cy="2722087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054FC0C-9793-47FD-80E0-5997BAB9096D}"/>
                </a:ext>
              </a:extLst>
            </p:cNvPr>
            <p:cNvCxnSpPr>
              <a:cxnSpLocks/>
              <a:stCxn id="109" idx="2"/>
              <a:endCxn id="114" idx="0"/>
            </p:cNvCxnSpPr>
            <p:nvPr/>
          </p:nvCxnSpPr>
          <p:spPr>
            <a:xfrm flipH="1">
              <a:off x="3180234" y="6092097"/>
              <a:ext cx="1" cy="1484215"/>
            </a:xfrm>
            <a:prstGeom prst="line">
              <a:avLst/>
            </a:prstGeom>
            <a:ln w="9525">
              <a:solidFill>
                <a:srgbClr val="E03B7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52B16D-77F0-45BB-9540-D2FCCCB16BD1}"/>
                </a:ext>
              </a:extLst>
            </p:cNvPr>
            <p:cNvCxnSpPr>
              <a:cxnSpLocks/>
              <a:stCxn id="115" idx="2"/>
              <a:endCxn id="119" idx="0"/>
            </p:cNvCxnSpPr>
            <p:nvPr/>
          </p:nvCxnSpPr>
          <p:spPr>
            <a:xfrm flipH="1">
              <a:off x="4502303" y="6092097"/>
              <a:ext cx="1" cy="802417"/>
            </a:xfrm>
            <a:prstGeom prst="line">
              <a:avLst/>
            </a:prstGeom>
            <a:ln w="9525">
              <a:solidFill>
                <a:srgbClr val="E03B7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7E4BA0-5041-4D98-A2C5-16F14F6BD13B}"/>
                </a:ext>
              </a:extLst>
            </p:cNvPr>
            <p:cNvCxnSpPr>
              <a:stCxn id="61" idx="2"/>
              <a:endCxn id="108" idx="0"/>
            </p:cNvCxnSpPr>
            <p:nvPr/>
          </p:nvCxnSpPr>
          <p:spPr>
            <a:xfrm flipH="1">
              <a:off x="1858165" y="6092097"/>
              <a:ext cx="1" cy="2166013"/>
            </a:xfrm>
            <a:prstGeom prst="line">
              <a:avLst/>
            </a:prstGeom>
            <a:ln w="9525">
              <a:solidFill>
                <a:srgbClr val="E03B7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3CAA15-F21E-4CF5-AEF4-5AC8E9D56A94}"/>
                </a:ext>
              </a:extLst>
            </p:cNvPr>
            <p:cNvSpPr/>
            <p:nvPr/>
          </p:nvSpPr>
          <p:spPr>
            <a:xfrm>
              <a:off x="325042" y="6561909"/>
              <a:ext cx="797871" cy="278037"/>
            </a:xfrm>
            <a:prstGeom prst="rect">
              <a:avLst/>
            </a:prstGeom>
            <a:solidFill>
              <a:srgbClr val="E03B7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Dropout_1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AF62CF3-773E-49DA-BEA2-A89544BEE3AF}"/>
                </a:ext>
              </a:extLst>
            </p:cNvPr>
            <p:cNvSpPr/>
            <p:nvPr/>
          </p:nvSpPr>
          <p:spPr>
            <a:xfrm>
              <a:off x="1459230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Input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5E65CE8-CDFE-41C0-955F-240132A46DBB}"/>
                </a:ext>
              </a:extLst>
            </p:cNvPr>
            <p:cNvSpPr/>
            <p:nvPr/>
          </p:nvSpPr>
          <p:spPr>
            <a:xfrm>
              <a:off x="1459229" y="621271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Hidden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1423CAB-FFD7-4E98-9D3E-5763951EAD91}"/>
                </a:ext>
              </a:extLst>
            </p:cNvPr>
            <p:cNvSpPr/>
            <p:nvPr/>
          </p:nvSpPr>
          <p:spPr>
            <a:xfrm>
              <a:off x="1459229" y="689451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Hidden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44C319B-739A-4F56-B46B-5DA271CC9ED7}"/>
                </a:ext>
              </a:extLst>
            </p:cNvPr>
            <p:cNvSpPr/>
            <p:nvPr/>
          </p:nvSpPr>
          <p:spPr>
            <a:xfrm>
              <a:off x="1459229" y="757631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Hidden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5CA7457-145E-437C-B470-FC114D11A505}"/>
                </a:ext>
              </a:extLst>
            </p:cNvPr>
            <p:cNvSpPr/>
            <p:nvPr/>
          </p:nvSpPr>
          <p:spPr>
            <a:xfrm>
              <a:off x="1459229" y="825811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Output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AAB96AB-52C2-4C8A-8F2C-C40674A5FC51}"/>
                </a:ext>
              </a:extLst>
            </p:cNvPr>
            <p:cNvSpPr/>
            <p:nvPr/>
          </p:nvSpPr>
          <p:spPr>
            <a:xfrm>
              <a:off x="2781299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Input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6DE178B-E2B6-4D57-BB48-985B2044BA8D}"/>
                </a:ext>
              </a:extLst>
            </p:cNvPr>
            <p:cNvSpPr/>
            <p:nvPr/>
          </p:nvSpPr>
          <p:spPr>
            <a:xfrm>
              <a:off x="2781298" y="621271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Hidden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AFC09DE-0645-4DED-818E-CE171185973A}"/>
                </a:ext>
              </a:extLst>
            </p:cNvPr>
            <p:cNvSpPr/>
            <p:nvPr/>
          </p:nvSpPr>
          <p:spPr>
            <a:xfrm>
              <a:off x="2781298" y="689451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Hidden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6DB84D7-DA9B-4094-ABA7-28F3D77FBFAE}"/>
                </a:ext>
              </a:extLst>
            </p:cNvPr>
            <p:cNvSpPr/>
            <p:nvPr/>
          </p:nvSpPr>
          <p:spPr>
            <a:xfrm>
              <a:off x="2781298" y="757631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Output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AAD4C2-337E-449A-AA65-78C8583F0974}"/>
                </a:ext>
              </a:extLst>
            </p:cNvPr>
            <p:cNvSpPr/>
            <p:nvPr/>
          </p:nvSpPr>
          <p:spPr>
            <a:xfrm>
              <a:off x="4103368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Input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AB93283-6BDE-4467-A911-35C3587643C2}"/>
                </a:ext>
              </a:extLst>
            </p:cNvPr>
            <p:cNvSpPr/>
            <p:nvPr/>
          </p:nvSpPr>
          <p:spPr>
            <a:xfrm>
              <a:off x="4103367" y="621271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Hidden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01D4CCF-93C9-42C4-A63A-27611D7EEBF5}"/>
                </a:ext>
              </a:extLst>
            </p:cNvPr>
            <p:cNvSpPr/>
            <p:nvPr/>
          </p:nvSpPr>
          <p:spPr>
            <a:xfrm>
              <a:off x="4103367" y="689451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E03B71"/>
                  </a:solidFill>
                </a:rPr>
                <a:t>Output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EEBF21A-C27A-4578-AD72-79833945799E}"/>
                </a:ext>
              </a:extLst>
            </p:cNvPr>
            <p:cNvSpPr/>
            <p:nvPr/>
          </p:nvSpPr>
          <p:spPr>
            <a:xfrm>
              <a:off x="325042" y="7251455"/>
              <a:ext cx="797871" cy="278037"/>
            </a:xfrm>
            <a:prstGeom prst="rect">
              <a:avLst/>
            </a:prstGeom>
            <a:solidFill>
              <a:srgbClr val="E03B7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Dropout_2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FF2F155-127A-41A8-8B4C-FD4C57965C6C}"/>
                </a:ext>
              </a:extLst>
            </p:cNvPr>
            <p:cNvSpPr/>
            <p:nvPr/>
          </p:nvSpPr>
          <p:spPr>
            <a:xfrm>
              <a:off x="325042" y="7941000"/>
              <a:ext cx="797871" cy="278037"/>
            </a:xfrm>
            <a:prstGeom prst="rect">
              <a:avLst/>
            </a:prstGeom>
            <a:solidFill>
              <a:srgbClr val="E03B71"/>
            </a:solidFill>
            <a:ln>
              <a:solidFill>
                <a:srgbClr val="E03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Dropout_3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2529733-81DD-4763-B89F-836E5BD92ABD}"/>
                </a:ext>
              </a:extLst>
            </p:cNvPr>
            <p:cNvSpPr/>
            <p:nvPr/>
          </p:nvSpPr>
          <p:spPr>
            <a:xfrm>
              <a:off x="1299133" y="6608675"/>
              <a:ext cx="559032" cy="184506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3B7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EC36FD4D-E8C3-4521-84C2-D136489E4ECD}"/>
                </a:ext>
              </a:extLst>
            </p:cNvPr>
            <p:cNvSpPr/>
            <p:nvPr/>
          </p:nvSpPr>
          <p:spPr>
            <a:xfrm>
              <a:off x="2621201" y="6608675"/>
              <a:ext cx="559032" cy="184506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3B7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CFAD9D73-6515-4717-9719-A8743A9B9D7F}"/>
                </a:ext>
              </a:extLst>
            </p:cNvPr>
            <p:cNvSpPr/>
            <p:nvPr/>
          </p:nvSpPr>
          <p:spPr>
            <a:xfrm>
              <a:off x="3942035" y="6608675"/>
              <a:ext cx="559032" cy="184506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3B7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EE6803FB-B472-4D27-AF74-8F1049CF2BC8}"/>
                </a:ext>
              </a:extLst>
            </p:cNvPr>
            <p:cNvSpPr/>
            <p:nvPr/>
          </p:nvSpPr>
          <p:spPr>
            <a:xfrm>
              <a:off x="1299133" y="7282178"/>
              <a:ext cx="559032" cy="184506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3B7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97C300A-4D8B-46FB-A965-FF02ADDF93CC}"/>
                </a:ext>
              </a:extLst>
            </p:cNvPr>
            <p:cNvSpPr/>
            <p:nvPr/>
          </p:nvSpPr>
          <p:spPr>
            <a:xfrm>
              <a:off x="2621201" y="7282178"/>
              <a:ext cx="559032" cy="184506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3B7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A64D7B2E-93A2-445E-BCF0-EABDF7A4CB41}"/>
                </a:ext>
              </a:extLst>
            </p:cNvPr>
            <p:cNvSpPr/>
            <p:nvPr/>
          </p:nvSpPr>
          <p:spPr>
            <a:xfrm>
              <a:off x="1299133" y="7968053"/>
              <a:ext cx="559032" cy="184506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3B7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2072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651</Words>
  <Application>Microsoft Office PowerPoint</Application>
  <PresentationFormat>A4 Paper (210x297 mm)</PresentationFormat>
  <Paragraphs>202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35</cp:revision>
  <dcterms:created xsi:type="dcterms:W3CDTF">2020-10-11T07:12:06Z</dcterms:created>
  <dcterms:modified xsi:type="dcterms:W3CDTF">2020-10-14T13:35:06Z</dcterms:modified>
</cp:coreProperties>
</file>