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992" y="12"/>
      </p:cViewPr>
      <p:guideLst>
        <p:guide orient="horz" pos="308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086C-2002-464F-B879-B3A34278EE6C}" type="datetimeFigureOut">
              <a:rPr lang="en-SG" smtClean="0"/>
              <a:t>Fri, 13 Nov 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0A4F-35AA-4624-9B6D-40477D3015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58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086C-2002-464F-B879-B3A34278EE6C}" type="datetimeFigureOut">
              <a:rPr lang="en-SG" smtClean="0"/>
              <a:t>Fri, 13 Nov 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0A4F-35AA-4624-9B6D-40477D3015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151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086C-2002-464F-B879-B3A34278EE6C}" type="datetimeFigureOut">
              <a:rPr lang="en-SG" smtClean="0"/>
              <a:t>Fri, 13 Nov 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0A4F-35AA-4624-9B6D-40477D3015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271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086C-2002-464F-B879-B3A34278EE6C}" type="datetimeFigureOut">
              <a:rPr lang="en-SG" smtClean="0"/>
              <a:t>Fri, 13 Nov 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0A4F-35AA-4624-9B6D-40477D3015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79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086C-2002-464F-B879-B3A34278EE6C}" type="datetimeFigureOut">
              <a:rPr lang="en-SG" smtClean="0"/>
              <a:t>Fri, 13 Nov 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0A4F-35AA-4624-9B6D-40477D3015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332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086C-2002-464F-B879-B3A34278EE6C}" type="datetimeFigureOut">
              <a:rPr lang="en-SG" smtClean="0"/>
              <a:t>Fri, 13 Nov 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0A4F-35AA-4624-9B6D-40477D3015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261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086C-2002-464F-B879-B3A34278EE6C}" type="datetimeFigureOut">
              <a:rPr lang="en-SG" smtClean="0"/>
              <a:t>Fri, 13 Nov 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0A4F-35AA-4624-9B6D-40477D3015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294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086C-2002-464F-B879-B3A34278EE6C}" type="datetimeFigureOut">
              <a:rPr lang="en-SG" smtClean="0"/>
              <a:t>Fri, 13 Nov 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0A4F-35AA-4624-9B6D-40477D3015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821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086C-2002-464F-B879-B3A34278EE6C}" type="datetimeFigureOut">
              <a:rPr lang="en-SG" smtClean="0"/>
              <a:t>Fri, 13 Nov 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0A4F-35AA-4624-9B6D-40477D3015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921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086C-2002-464F-B879-B3A34278EE6C}" type="datetimeFigureOut">
              <a:rPr lang="en-SG" smtClean="0"/>
              <a:t>Fri, 13 Nov 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0A4F-35AA-4624-9B6D-40477D3015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941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086C-2002-464F-B879-B3A34278EE6C}" type="datetimeFigureOut">
              <a:rPr lang="en-SG" smtClean="0"/>
              <a:t>Fri, 13 Nov 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0A4F-35AA-4624-9B6D-40477D3015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066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0086C-2002-464F-B879-B3A34278EE6C}" type="datetimeFigureOut">
              <a:rPr lang="en-SG" smtClean="0"/>
              <a:t>Fri, 13 Nov 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30A4F-35AA-4624-9B6D-40477D3015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459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1425043E-4F0B-4ACF-93AC-238340861AE2}"/>
              </a:ext>
            </a:extLst>
          </p:cNvPr>
          <p:cNvGrpSpPr/>
          <p:nvPr/>
        </p:nvGrpSpPr>
        <p:grpSpPr>
          <a:xfrm>
            <a:off x="-3458368" y="1847908"/>
            <a:ext cx="13674896" cy="5708115"/>
            <a:chOff x="184822" y="1279322"/>
            <a:chExt cx="9467235" cy="39517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79D76F4-6EEC-4265-AD20-E634E2821FED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82" r="10054"/>
            <a:stretch/>
          </p:blipFill>
          <p:spPr bwMode="auto">
            <a:xfrm>
              <a:off x="1210211" y="1581965"/>
              <a:ext cx="1507686" cy="16684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 descr="A large building&#10;&#10;Description automatically generated">
              <a:extLst>
                <a:ext uri="{FF2B5EF4-FFF2-40B4-BE49-F238E27FC236}">
                  <a16:creationId xmlns:a16="http://schemas.microsoft.com/office/drawing/2014/main" id="{31E280FA-D10B-4CA5-BED6-17B276D9D1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18" r="10317" b="-92"/>
            <a:stretch/>
          </p:blipFill>
          <p:spPr>
            <a:xfrm>
              <a:off x="2950259" y="1591078"/>
              <a:ext cx="1504432" cy="167751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7" descr="A large building in the background&#10;&#10;Description automatically generated">
              <a:extLst>
                <a:ext uri="{FF2B5EF4-FFF2-40B4-BE49-F238E27FC236}">
                  <a16:creationId xmlns:a16="http://schemas.microsoft.com/office/drawing/2014/main" id="{C50DFA4C-318F-47AA-9255-8DCAA35AF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169" r="10732" b="-443"/>
            <a:stretch/>
          </p:blipFill>
          <p:spPr>
            <a:xfrm>
              <a:off x="4687053" y="1611194"/>
              <a:ext cx="1497477" cy="167751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Picture 9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FD7A3924-872A-4E45-A5ED-5DFCBF14EF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05" r="10264" b="490"/>
            <a:stretch/>
          </p:blipFill>
          <p:spPr>
            <a:xfrm>
              <a:off x="6416892" y="1581965"/>
              <a:ext cx="1505327" cy="167751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D9198019-1A49-4361-9460-FC63C64723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34" r="10476"/>
            <a:stretch/>
          </p:blipFill>
          <p:spPr>
            <a:xfrm>
              <a:off x="8154580" y="1581965"/>
              <a:ext cx="1497477" cy="167751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 descr="Chart&#10;&#10;Description automatically generated">
              <a:extLst>
                <a:ext uri="{FF2B5EF4-FFF2-40B4-BE49-F238E27FC236}">
                  <a16:creationId xmlns:a16="http://schemas.microsoft.com/office/drawing/2014/main" id="{02DEBF36-EB83-4CB8-84D5-2AD192169E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2" t="9831" r="20133" b="4236"/>
            <a:stretch/>
          </p:blipFill>
          <p:spPr>
            <a:xfrm>
              <a:off x="253943" y="2081347"/>
              <a:ext cx="723906" cy="69401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00BB7E-0B7B-4D58-A2F5-49A13F7A9862}"/>
                </a:ext>
              </a:extLst>
            </p:cNvPr>
            <p:cNvSpPr txBox="1"/>
            <p:nvPr/>
          </p:nvSpPr>
          <p:spPr>
            <a:xfrm>
              <a:off x="1471750" y="1279322"/>
              <a:ext cx="862148" cy="248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733" dirty="0">
                  <a:latin typeface="+mj-lt"/>
                </a:rPr>
                <a:t>Reshape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7A659C-CEF2-4981-B7FD-3815E598B64D}"/>
                </a:ext>
              </a:extLst>
            </p:cNvPr>
            <p:cNvSpPr txBox="1"/>
            <p:nvPr/>
          </p:nvSpPr>
          <p:spPr>
            <a:xfrm>
              <a:off x="3271402" y="1279322"/>
              <a:ext cx="862148" cy="248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733" dirty="0">
                  <a:latin typeface="+mj-lt"/>
                </a:rPr>
                <a:t>Conv C1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8AFCFE-CEA1-42A6-86EA-A5F042A697AC}"/>
                </a:ext>
              </a:extLst>
            </p:cNvPr>
            <p:cNvSpPr txBox="1"/>
            <p:nvPr/>
          </p:nvSpPr>
          <p:spPr>
            <a:xfrm>
              <a:off x="4895846" y="1279322"/>
              <a:ext cx="1079893" cy="248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733" dirty="0">
                  <a:latin typeface="+mj-lt"/>
                </a:rPr>
                <a:t>Max Pool S1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A54878-4CF7-4584-A9BD-193AAC269439}"/>
                </a:ext>
              </a:extLst>
            </p:cNvPr>
            <p:cNvSpPr txBox="1"/>
            <p:nvPr/>
          </p:nvSpPr>
          <p:spPr>
            <a:xfrm>
              <a:off x="8363371" y="1279322"/>
              <a:ext cx="1079893" cy="248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733" dirty="0">
                  <a:latin typeface="+mj-lt"/>
                </a:rPr>
                <a:t>Max Pool S2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FA202F-25E9-43BB-A4F7-1068919F5282}"/>
                </a:ext>
              </a:extLst>
            </p:cNvPr>
            <p:cNvSpPr txBox="1"/>
            <p:nvPr/>
          </p:nvSpPr>
          <p:spPr>
            <a:xfrm>
              <a:off x="6738034" y="1279322"/>
              <a:ext cx="862148" cy="248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733" dirty="0">
                  <a:latin typeface="+mj-lt"/>
                </a:rPr>
                <a:t>Conv C2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2A65A0-AEBC-4F2E-ABB1-12EF47FAEABC}"/>
                </a:ext>
              </a:extLst>
            </p:cNvPr>
            <p:cNvSpPr txBox="1"/>
            <p:nvPr/>
          </p:nvSpPr>
          <p:spPr>
            <a:xfrm>
              <a:off x="184822" y="1723458"/>
              <a:ext cx="862148" cy="248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733" dirty="0">
                  <a:latin typeface="+mj-lt"/>
                </a:rPr>
                <a:t>Original</a:t>
              </a:r>
            </a:p>
          </p:txBody>
        </p:sp>
        <p:pic>
          <p:nvPicPr>
            <p:cNvPr id="23" name="Picture 2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AF22823-6082-4C21-A7BA-EA3240575E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89" r="10714"/>
            <a:stretch/>
          </p:blipFill>
          <p:spPr>
            <a:xfrm>
              <a:off x="1210211" y="3557094"/>
              <a:ext cx="1515348" cy="1674000"/>
            </a:xfrm>
            <a:prstGeom prst="rect">
              <a:avLst/>
            </a:prstGeom>
          </p:spPr>
        </p:pic>
        <p:pic>
          <p:nvPicPr>
            <p:cNvPr id="25" name="Picture 24" descr="Diagram, table&#10;&#10;Description automatically generated">
              <a:extLst>
                <a:ext uri="{FF2B5EF4-FFF2-40B4-BE49-F238E27FC236}">
                  <a16:creationId xmlns:a16="http://schemas.microsoft.com/office/drawing/2014/main" id="{35F58069-EDD6-41EB-B7C4-368D73494D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89" r="7242"/>
            <a:stretch/>
          </p:blipFill>
          <p:spPr>
            <a:xfrm>
              <a:off x="2922313" y="3557094"/>
              <a:ext cx="1580153" cy="1674000"/>
            </a:xfrm>
            <a:prstGeom prst="rect">
              <a:avLst/>
            </a:prstGeom>
          </p:spPr>
        </p:pic>
        <p:pic>
          <p:nvPicPr>
            <p:cNvPr id="27" name="Picture 26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543CC4B6-DCF9-45F7-B644-25F2EB4164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89" r="10860"/>
            <a:stretch/>
          </p:blipFill>
          <p:spPr>
            <a:xfrm>
              <a:off x="4699220" y="3557094"/>
              <a:ext cx="1518511" cy="1674000"/>
            </a:xfrm>
            <a:prstGeom prst="rect">
              <a:avLst/>
            </a:prstGeom>
          </p:spPr>
        </p:pic>
        <p:pic>
          <p:nvPicPr>
            <p:cNvPr id="29" name="Picture 28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D0ED0382-BEA2-4C71-BB7B-872CB99FE7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89" r="10595"/>
            <a:stretch/>
          </p:blipFill>
          <p:spPr>
            <a:xfrm>
              <a:off x="6414485" y="3557094"/>
              <a:ext cx="1518511" cy="1674000"/>
            </a:xfrm>
            <a:prstGeom prst="rect">
              <a:avLst/>
            </a:prstGeom>
          </p:spPr>
        </p:pic>
        <p:pic>
          <p:nvPicPr>
            <p:cNvPr id="31" name="Picture 30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71115CB1-02E1-48E8-A2B4-9E453A57A8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89" r="10770"/>
            <a:stretch/>
          </p:blipFill>
          <p:spPr>
            <a:xfrm>
              <a:off x="8129749" y="3557094"/>
              <a:ext cx="1522308" cy="1674000"/>
            </a:xfrm>
            <a:prstGeom prst="rect">
              <a:avLst/>
            </a:prstGeom>
          </p:spPr>
        </p:pic>
        <p:pic>
          <p:nvPicPr>
            <p:cNvPr id="33" name="Picture 32" descr="Graphical user interface, chart&#10;&#10;Description automatically generated">
              <a:extLst>
                <a:ext uri="{FF2B5EF4-FFF2-40B4-BE49-F238E27FC236}">
                  <a16:creationId xmlns:a16="http://schemas.microsoft.com/office/drawing/2014/main" id="{EE5BE984-15BF-4A1B-8762-92EA8942B5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56" t="9593" r="21713" b="4951"/>
            <a:stretch/>
          </p:blipFill>
          <p:spPr>
            <a:xfrm>
              <a:off x="215742" y="4044175"/>
              <a:ext cx="723906" cy="6998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15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23777B-5DE6-4040-9EFD-9D4A23DDCC7B}"/>
              </a:ext>
            </a:extLst>
          </p:cNvPr>
          <p:cNvGrpSpPr/>
          <p:nvPr/>
        </p:nvGrpSpPr>
        <p:grpSpPr>
          <a:xfrm>
            <a:off x="284704" y="697839"/>
            <a:ext cx="6261910" cy="4879389"/>
            <a:chOff x="284704" y="697839"/>
            <a:chExt cx="6261910" cy="4879389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8F77C9E-29D3-46AF-AFD0-0A82EFD8F054}"/>
                </a:ext>
              </a:extLst>
            </p:cNvPr>
            <p:cNvSpPr/>
            <p:nvPr/>
          </p:nvSpPr>
          <p:spPr>
            <a:xfrm>
              <a:off x="284704" y="701040"/>
              <a:ext cx="2088155" cy="1310640"/>
            </a:xfrm>
            <a:prstGeom prst="roundRect">
              <a:avLst>
                <a:gd name="adj" fmla="val 9109"/>
              </a:avLst>
            </a:prstGeom>
            <a:noFill/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BE95A5C-B301-46F3-A276-6F7132376823}"/>
                </a:ext>
              </a:extLst>
            </p:cNvPr>
            <p:cNvGrpSpPr/>
            <p:nvPr/>
          </p:nvGrpSpPr>
          <p:grpSpPr>
            <a:xfrm>
              <a:off x="413215" y="870559"/>
              <a:ext cx="1845069" cy="970941"/>
              <a:chOff x="440930" y="1327759"/>
              <a:chExt cx="1845069" cy="970941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D3F421E-AFC8-42F4-8B59-CE6CBCA56188}"/>
                  </a:ext>
                </a:extLst>
              </p:cNvPr>
              <p:cNvSpPr/>
              <p:nvPr/>
            </p:nvSpPr>
            <p:spPr>
              <a:xfrm>
                <a:off x="440930" y="1327759"/>
                <a:ext cx="1845069" cy="367691"/>
              </a:xfrm>
              <a:prstGeom prst="roundRect">
                <a:avLst>
                  <a:gd name="adj" fmla="val 2632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>
                    <a:solidFill>
                      <a:sysClr val="windowText" lastClr="000000"/>
                    </a:solidFill>
                  </a:rPr>
                  <a:t>GRU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7DA33EA-A191-4251-A638-6207763C38BD}"/>
                  </a:ext>
                </a:extLst>
              </p:cNvPr>
              <p:cNvSpPr/>
              <p:nvPr/>
            </p:nvSpPr>
            <p:spPr>
              <a:xfrm>
                <a:off x="440930" y="1810359"/>
                <a:ext cx="717203" cy="202591"/>
              </a:xfrm>
              <a:prstGeom prst="roundRect">
                <a:avLst>
                  <a:gd name="adj" fmla="val 26323"/>
                </a:avLst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700" dirty="0">
                    <a:solidFill>
                      <a:schemeClr val="bg1"/>
                    </a:solidFill>
                  </a:rPr>
                  <a:t>1x Dropout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D19B77F-9F91-4D34-A4F4-7385DC67E855}"/>
                  </a:ext>
                </a:extLst>
              </p:cNvPr>
              <p:cNvSpPr/>
              <p:nvPr/>
            </p:nvSpPr>
            <p:spPr>
              <a:xfrm>
                <a:off x="1205017" y="1810359"/>
                <a:ext cx="1080981" cy="202591"/>
              </a:xfrm>
              <a:prstGeom prst="roundRect">
                <a:avLst>
                  <a:gd name="adj" fmla="val 26323"/>
                </a:avLst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00" dirty="0" err="1">
                    <a:solidFill>
                      <a:schemeClr val="bg1"/>
                    </a:solidFill>
                  </a:rPr>
                  <a:t>Avg.T</a:t>
                </a:r>
                <a:r>
                  <a:rPr lang="en-SG" sz="700" dirty="0">
                    <a:solidFill>
                      <a:schemeClr val="bg1"/>
                    </a:solidFill>
                  </a:rPr>
                  <a:t> Accuracy: 0.9148 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6DB2FAE-693A-458A-861D-4317C947558B}"/>
                  </a:ext>
                </a:extLst>
              </p:cNvPr>
              <p:cNvSpPr/>
              <p:nvPr/>
            </p:nvSpPr>
            <p:spPr>
              <a:xfrm>
                <a:off x="440930" y="2096109"/>
                <a:ext cx="717203" cy="202591"/>
              </a:xfrm>
              <a:prstGeom prst="roundRect">
                <a:avLst>
                  <a:gd name="adj" fmla="val 26323"/>
                </a:avLst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700" dirty="0">
                    <a:solidFill>
                      <a:srgbClr val="00B050"/>
                    </a:solidFill>
                  </a:rPr>
                  <a:t>2x Dropout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03043EAC-5946-480F-8C70-41771D34A6B9}"/>
                  </a:ext>
                </a:extLst>
              </p:cNvPr>
              <p:cNvSpPr/>
              <p:nvPr/>
            </p:nvSpPr>
            <p:spPr>
              <a:xfrm>
                <a:off x="1205017" y="2096109"/>
                <a:ext cx="1080981" cy="202591"/>
              </a:xfrm>
              <a:prstGeom prst="roundRect">
                <a:avLst>
                  <a:gd name="adj" fmla="val 26323"/>
                </a:avLst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00" dirty="0">
                    <a:solidFill>
                      <a:srgbClr val="00B050"/>
                    </a:solidFill>
                  </a:rPr>
                  <a:t>Accuracy: 0.88 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D76DA9B-F93F-471D-A019-5E39F53DF7D5}"/>
                </a:ext>
              </a:extLst>
            </p:cNvPr>
            <p:cNvGrpSpPr/>
            <p:nvPr/>
          </p:nvGrpSpPr>
          <p:grpSpPr>
            <a:xfrm>
              <a:off x="2585449" y="870559"/>
              <a:ext cx="1749995" cy="685191"/>
              <a:chOff x="2502016" y="1327759"/>
              <a:chExt cx="1749995" cy="685191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89A32C8-62E2-4D8B-B1DC-0AA98C0F2879}"/>
                  </a:ext>
                </a:extLst>
              </p:cNvPr>
              <p:cNvSpPr/>
              <p:nvPr/>
            </p:nvSpPr>
            <p:spPr>
              <a:xfrm>
                <a:off x="2502016" y="1327759"/>
                <a:ext cx="1749995" cy="367691"/>
              </a:xfrm>
              <a:prstGeom prst="roundRect">
                <a:avLst>
                  <a:gd name="adj" fmla="val 2632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>
                    <a:solidFill>
                      <a:sysClr val="windowText" lastClr="000000"/>
                    </a:solidFill>
                  </a:rPr>
                  <a:t>Vanilla RNN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B0D951C-3883-4FB1-A83F-4C01B2576524}"/>
                  </a:ext>
                </a:extLst>
              </p:cNvPr>
              <p:cNvSpPr/>
              <p:nvPr/>
            </p:nvSpPr>
            <p:spPr>
              <a:xfrm>
                <a:off x="2504684" y="1810359"/>
                <a:ext cx="623431" cy="202591"/>
              </a:xfrm>
              <a:prstGeom prst="roundRect">
                <a:avLst>
                  <a:gd name="adj" fmla="val 2632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700" dirty="0">
                    <a:solidFill>
                      <a:schemeClr val="accent2"/>
                    </a:solidFill>
                  </a:rPr>
                  <a:t>1x Dropout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8E83326-9C36-4A3B-9D69-6DB377C8A60D}"/>
                  </a:ext>
                </a:extLst>
              </p:cNvPr>
              <p:cNvSpPr/>
              <p:nvPr/>
            </p:nvSpPr>
            <p:spPr>
              <a:xfrm>
                <a:off x="3175000" y="1810359"/>
                <a:ext cx="1077011" cy="202591"/>
              </a:xfrm>
              <a:prstGeom prst="roundRect">
                <a:avLst>
                  <a:gd name="adj" fmla="val 2632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00" dirty="0">
                    <a:solidFill>
                      <a:schemeClr val="accent2"/>
                    </a:solidFill>
                  </a:rPr>
                  <a:t>Test Accuracy: 0.07286 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5E9C48E-21CD-403E-8A9F-868392534F5A}"/>
                </a:ext>
              </a:extLst>
            </p:cNvPr>
            <p:cNvGrpSpPr/>
            <p:nvPr/>
          </p:nvGrpSpPr>
          <p:grpSpPr>
            <a:xfrm>
              <a:off x="4663641" y="870559"/>
              <a:ext cx="1782176" cy="685191"/>
              <a:chOff x="4634895" y="1327759"/>
              <a:chExt cx="1782176" cy="68519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A59E1830-FFB3-433B-A3C2-D84C936FD973}"/>
                  </a:ext>
                </a:extLst>
              </p:cNvPr>
              <p:cNvSpPr/>
              <p:nvPr/>
            </p:nvSpPr>
            <p:spPr>
              <a:xfrm>
                <a:off x="4634896" y="1327759"/>
                <a:ext cx="1782174" cy="367691"/>
              </a:xfrm>
              <a:prstGeom prst="roundRect">
                <a:avLst>
                  <a:gd name="adj" fmla="val 2632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>
                    <a:solidFill>
                      <a:sysClr val="windowText" lastClr="000000"/>
                    </a:solidFill>
                  </a:rPr>
                  <a:t>LSTM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0263F4C-4D31-4ED7-BDC8-57DED592687C}"/>
                  </a:ext>
                </a:extLst>
              </p:cNvPr>
              <p:cNvSpPr/>
              <p:nvPr/>
            </p:nvSpPr>
            <p:spPr>
              <a:xfrm>
                <a:off x="4634895" y="1810359"/>
                <a:ext cx="717203" cy="202591"/>
              </a:xfrm>
              <a:prstGeom prst="roundRect">
                <a:avLst>
                  <a:gd name="adj" fmla="val 2632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700" dirty="0">
                    <a:solidFill>
                      <a:schemeClr val="accent2"/>
                    </a:solidFill>
                  </a:rPr>
                  <a:t>1x Dropout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5401B703-AD5E-4A81-A95E-80C0787DE05D}"/>
                  </a:ext>
                </a:extLst>
              </p:cNvPr>
              <p:cNvSpPr/>
              <p:nvPr/>
            </p:nvSpPr>
            <p:spPr>
              <a:xfrm>
                <a:off x="5398983" y="1810359"/>
                <a:ext cx="1018088" cy="202591"/>
              </a:xfrm>
              <a:prstGeom prst="roundRect">
                <a:avLst>
                  <a:gd name="adj" fmla="val 2632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00" dirty="0">
                    <a:solidFill>
                      <a:schemeClr val="accent2"/>
                    </a:solidFill>
                  </a:rPr>
                  <a:t>Test Accuracy: 0.8571 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10F797A-3803-4B41-8410-48488CDFD57E}"/>
                </a:ext>
              </a:extLst>
            </p:cNvPr>
            <p:cNvGrpSpPr/>
            <p:nvPr/>
          </p:nvGrpSpPr>
          <p:grpSpPr>
            <a:xfrm>
              <a:off x="2494345" y="2604794"/>
              <a:ext cx="1932205" cy="1002691"/>
              <a:chOff x="2494345" y="2298978"/>
              <a:chExt cx="1932205" cy="1002691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45E7790-17C3-451D-A1F8-CA3B5958AC3C}"/>
                  </a:ext>
                </a:extLst>
              </p:cNvPr>
              <p:cNvSpPr/>
              <p:nvPr/>
            </p:nvSpPr>
            <p:spPr>
              <a:xfrm>
                <a:off x="2494345" y="2298978"/>
                <a:ext cx="1932205" cy="367691"/>
              </a:xfrm>
              <a:prstGeom prst="roundRect">
                <a:avLst>
                  <a:gd name="adj" fmla="val 2632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>
                    <a:solidFill>
                      <a:sysClr val="windowText" lastClr="000000"/>
                    </a:solidFill>
                  </a:rPr>
                  <a:t>2 Layer RNN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DEB0FA4-D12E-427C-9433-CB88C9EA1F09}"/>
                  </a:ext>
                </a:extLst>
              </p:cNvPr>
              <p:cNvSpPr/>
              <p:nvPr/>
            </p:nvSpPr>
            <p:spPr>
              <a:xfrm>
                <a:off x="2494345" y="2781578"/>
                <a:ext cx="717203" cy="202591"/>
              </a:xfrm>
              <a:prstGeom prst="roundRect">
                <a:avLst>
                  <a:gd name="adj" fmla="val 2632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700" dirty="0">
                    <a:solidFill>
                      <a:schemeClr val="accent2"/>
                    </a:solidFill>
                  </a:rPr>
                  <a:t>1x Dropout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E33FF2FB-B28B-4B00-9B4E-9EF4DAA82E73}"/>
                  </a:ext>
                </a:extLst>
              </p:cNvPr>
              <p:cNvSpPr/>
              <p:nvPr/>
            </p:nvSpPr>
            <p:spPr>
              <a:xfrm>
                <a:off x="3305320" y="2781578"/>
                <a:ext cx="1121230" cy="202591"/>
              </a:xfrm>
              <a:prstGeom prst="roundRect">
                <a:avLst>
                  <a:gd name="adj" fmla="val 2632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00" dirty="0">
                    <a:solidFill>
                      <a:schemeClr val="accent2"/>
                    </a:solidFill>
                  </a:rPr>
                  <a:t>Test Accuracy: 0.82 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DA1D6D2-1A77-4609-9124-50558CE74349}"/>
                  </a:ext>
                </a:extLst>
              </p:cNvPr>
              <p:cNvSpPr/>
              <p:nvPr/>
            </p:nvSpPr>
            <p:spPr>
              <a:xfrm>
                <a:off x="2494345" y="3099078"/>
                <a:ext cx="717203" cy="202591"/>
              </a:xfrm>
              <a:prstGeom prst="roundRect">
                <a:avLst>
                  <a:gd name="adj" fmla="val 26323"/>
                </a:avLst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700" dirty="0">
                    <a:solidFill>
                      <a:srgbClr val="00B050"/>
                    </a:solidFill>
                  </a:rPr>
                  <a:t>2x Dropout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905EDF2E-4A02-4828-B0CA-8D7279661D49}"/>
                  </a:ext>
                </a:extLst>
              </p:cNvPr>
              <p:cNvSpPr/>
              <p:nvPr/>
            </p:nvSpPr>
            <p:spPr>
              <a:xfrm>
                <a:off x="3305320" y="3099078"/>
                <a:ext cx="1121230" cy="202591"/>
              </a:xfrm>
              <a:prstGeom prst="roundRect">
                <a:avLst>
                  <a:gd name="adj" fmla="val 26323"/>
                </a:avLst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700" dirty="0">
                    <a:solidFill>
                      <a:srgbClr val="00B050"/>
                    </a:solidFill>
                  </a:rPr>
                  <a:t>Avg. T Accuracy: 0.89386 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24E032A-97A8-4531-B39D-B67E3C19797C}"/>
                </a:ext>
              </a:extLst>
            </p:cNvPr>
            <p:cNvGrpSpPr/>
            <p:nvPr/>
          </p:nvGrpSpPr>
          <p:grpSpPr>
            <a:xfrm>
              <a:off x="2494345" y="4405782"/>
              <a:ext cx="1932205" cy="996341"/>
              <a:chOff x="2494345" y="3956659"/>
              <a:chExt cx="1932205" cy="996341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69B476A-061F-4FA8-AF39-AF785506958D}"/>
                  </a:ext>
                </a:extLst>
              </p:cNvPr>
              <p:cNvSpPr/>
              <p:nvPr/>
            </p:nvSpPr>
            <p:spPr>
              <a:xfrm>
                <a:off x="2494345" y="3956659"/>
                <a:ext cx="1932205" cy="367691"/>
              </a:xfrm>
              <a:prstGeom prst="roundRect">
                <a:avLst>
                  <a:gd name="adj" fmla="val 2632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200" dirty="0">
                    <a:solidFill>
                      <a:sysClr val="windowText" lastClr="000000"/>
                    </a:solidFill>
                  </a:rPr>
                  <a:t>Gradient Clipping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BF680F87-80D8-4F47-9A48-A5ACFDFF67CA}"/>
                  </a:ext>
                </a:extLst>
              </p:cNvPr>
              <p:cNvSpPr/>
              <p:nvPr/>
            </p:nvSpPr>
            <p:spPr>
              <a:xfrm>
                <a:off x="2494345" y="4432909"/>
                <a:ext cx="717203" cy="202591"/>
              </a:xfrm>
              <a:prstGeom prst="roundRect">
                <a:avLst>
                  <a:gd name="adj" fmla="val 2632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700" dirty="0">
                    <a:solidFill>
                      <a:schemeClr val="accent2"/>
                    </a:solidFill>
                  </a:rPr>
                  <a:t>1x Dropout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AE39FF81-687F-4A12-90DF-09FEF467E14E}"/>
                  </a:ext>
                </a:extLst>
              </p:cNvPr>
              <p:cNvSpPr/>
              <p:nvPr/>
            </p:nvSpPr>
            <p:spPr>
              <a:xfrm>
                <a:off x="3305320" y="4432909"/>
                <a:ext cx="1121230" cy="202591"/>
              </a:xfrm>
              <a:prstGeom prst="roundRect">
                <a:avLst>
                  <a:gd name="adj" fmla="val 2632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00" dirty="0">
                    <a:solidFill>
                      <a:schemeClr val="accent2"/>
                    </a:solidFill>
                  </a:rPr>
                  <a:t>Test Accuracy: 0.8229 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B094867-D51F-48D3-B44A-11921779E6C1}"/>
                  </a:ext>
                </a:extLst>
              </p:cNvPr>
              <p:cNvSpPr/>
              <p:nvPr/>
            </p:nvSpPr>
            <p:spPr>
              <a:xfrm>
                <a:off x="2494345" y="4750409"/>
                <a:ext cx="717203" cy="202591"/>
              </a:xfrm>
              <a:prstGeom prst="roundRect">
                <a:avLst>
                  <a:gd name="adj" fmla="val 26323"/>
                </a:avLst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700" dirty="0">
                    <a:solidFill>
                      <a:srgbClr val="00B050"/>
                    </a:solidFill>
                  </a:rPr>
                  <a:t>2x Dropout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BB9866DA-0735-4EF4-92D4-57DC4BF9977B}"/>
                  </a:ext>
                </a:extLst>
              </p:cNvPr>
              <p:cNvSpPr/>
              <p:nvPr/>
            </p:nvSpPr>
            <p:spPr>
              <a:xfrm>
                <a:off x="3305320" y="4750409"/>
                <a:ext cx="1121230" cy="202591"/>
              </a:xfrm>
              <a:prstGeom prst="roundRect">
                <a:avLst>
                  <a:gd name="adj" fmla="val 26323"/>
                </a:avLst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00" dirty="0">
                    <a:solidFill>
                      <a:srgbClr val="00B050"/>
                    </a:solidFill>
                  </a:rPr>
                  <a:t>Test Accuracy: 0.8614 </a:t>
                </a:r>
              </a:p>
            </p:txBody>
          </p:sp>
        </p:grp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6B5A757-4E62-4194-86FF-0ADE84653F94}"/>
                </a:ext>
              </a:extLst>
            </p:cNvPr>
            <p:cNvSpPr/>
            <p:nvPr/>
          </p:nvSpPr>
          <p:spPr>
            <a:xfrm>
              <a:off x="2473657" y="701040"/>
              <a:ext cx="1983771" cy="1310640"/>
            </a:xfrm>
            <a:prstGeom prst="roundRect">
              <a:avLst>
                <a:gd name="adj" fmla="val 9109"/>
              </a:avLst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56B9235-A25B-4B2E-9443-CE714040296B}"/>
                </a:ext>
              </a:extLst>
            </p:cNvPr>
            <p:cNvSpPr/>
            <p:nvPr/>
          </p:nvSpPr>
          <p:spPr>
            <a:xfrm>
              <a:off x="4562843" y="697839"/>
              <a:ext cx="1983771" cy="1310640"/>
            </a:xfrm>
            <a:prstGeom prst="roundRect">
              <a:avLst>
                <a:gd name="adj" fmla="val 9109"/>
              </a:avLst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4137C20-A184-4D96-AFED-EBFB829716D0}"/>
                </a:ext>
              </a:extLst>
            </p:cNvPr>
            <p:cNvSpPr/>
            <p:nvPr/>
          </p:nvSpPr>
          <p:spPr>
            <a:xfrm>
              <a:off x="2372859" y="2483814"/>
              <a:ext cx="2189984" cy="1310640"/>
            </a:xfrm>
            <a:prstGeom prst="roundRect">
              <a:avLst>
                <a:gd name="adj" fmla="val 9109"/>
              </a:avLst>
            </a:prstGeom>
            <a:noFill/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30112DB-1BD7-46AF-93D0-8ADB7E3D015B}"/>
                </a:ext>
              </a:extLst>
            </p:cNvPr>
            <p:cNvSpPr/>
            <p:nvPr/>
          </p:nvSpPr>
          <p:spPr>
            <a:xfrm>
              <a:off x="2372859" y="4266588"/>
              <a:ext cx="2189984" cy="1310640"/>
            </a:xfrm>
            <a:prstGeom prst="roundRect">
              <a:avLst>
                <a:gd name="adj" fmla="val 9109"/>
              </a:avLst>
            </a:prstGeom>
            <a:noFill/>
            <a:ln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EBCF7EB-F593-4DF4-945C-9AB306512D12}"/>
                </a:ext>
              </a:extLst>
            </p:cNvPr>
            <p:cNvCxnSpPr>
              <a:stCxn id="32" idx="2"/>
              <a:endCxn id="36" idx="0"/>
            </p:cNvCxnSpPr>
            <p:nvPr/>
          </p:nvCxnSpPr>
          <p:spPr>
            <a:xfrm>
              <a:off x="3465543" y="2011680"/>
              <a:ext cx="2308" cy="472134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41A3E7B-C569-4C13-AA6A-B5C048A9C1CF}"/>
                </a:ext>
              </a:extLst>
            </p:cNvPr>
            <p:cNvCxnSpPr>
              <a:stCxn id="33" idx="2"/>
              <a:endCxn id="36" idx="0"/>
            </p:cNvCxnSpPr>
            <p:nvPr/>
          </p:nvCxnSpPr>
          <p:spPr>
            <a:xfrm flipH="1">
              <a:off x="3467851" y="2008479"/>
              <a:ext cx="2086878" cy="475335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D90F7B5-8E0E-4F1C-AB0F-F06FE288EE88}"/>
                </a:ext>
              </a:extLst>
            </p:cNvPr>
            <p:cNvCxnSpPr>
              <a:stCxn id="31" idx="2"/>
              <a:endCxn id="36" idx="0"/>
            </p:cNvCxnSpPr>
            <p:nvPr/>
          </p:nvCxnSpPr>
          <p:spPr>
            <a:xfrm>
              <a:off x="1328782" y="2011680"/>
              <a:ext cx="2139069" cy="472134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B247D15-4846-4021-B1CF-EE2545772720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>
            <a:xfrm>
              <a:off x="3467851" y="3794454"/>
              <a:ext cx="0" cy="472134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74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</TotalTime>
  <Words>72</Words>
  <Application>Microsoft Office PowerPoint</Application>
  <PresentationFormat>A4 Paper (210x297 mm)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Ng</dc:creator>
  <cp:lastModifiedBy>Kenneth Ng</cp:lastModifiedBy>
  <cp:revision>12</cp:revision>
  <dcterms:created xsi:type="dcterms:W3CDTF">2020-11-12T13:51:59Z</dcterms:created>
  <dcterms:modified xsi:type="dcterms:W3CDTF">2020-11-13T07:59:12Z</dcterms:modified>
</cp:coreProperties>
</file>