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29"/>
    <p:sldMasterId id="2147483651" r:id="rId30"/>
    <p:sldMasterId id="2147483653" r:id="rId31"/>
  </p:sldMasterIdLst>
  <p:notesMasterIdLst>
    <p:notesMasterId r:id="rId69"/>
  </p:notesMasterIdLst>
  <p:handoutMasterIdLst>
    <p:handoutMasterId r:id="rId70"/>
  </p:handoutMasterIdLst>
  <p:sldIdLst>
    <p:sldId id="256" r:id="rId32"/>
    <p:sldId id="265" r:id="rId33"/>
    <p:sldId id="303" r:id="rId34"/>
    <p:sldId id="279" r:id="rId35"/>
    <p:sldId id="297" r:id="rId36"/>
    <p:sldId id="298" r:id="rId37"/>
    <p:sldId id="299" r:id="rId38"/>
    <p:sldId id="300" r:id="rId39"/>
    <p:sldId id="302" r:id="rId40"/>
    <p:sldId id="293" r:id="rId41"/>
    <p:sldId id="304" r:id="rId42"/>
    <p:sldId id="292" r:id="rId43"/>
    <p:sldId id="294" r:id="rId44"/>
    <p:sldId id="306" r:id="rId45"/>
    <p:sldId id="305" r:id="rId46"/>
    <p:sldId id="273" r:id="rId47"/>
    <p:sldId id="289" r:id="rId48"/>
    <p:sldId id="296" r:id="rId49"/>
    <p:sldId id="286" r:id="rId50"/>
    <p:sldId id="309" r:id="rId51"/>
    <p:sldId id="310" r:id="rId52"/>
    <p:sldId id="311" r:id="rId53"/>
    <p:sldId id="278" r:id="rId54"/>
    <p:sldId id="312" r:id="rId55"/>
    <p:sldId id="307" r:id="rId56"/>
    <p:sldId id="313" r:id="rId57"/>
    <p:sldId id="308" r:id="rId58"/>
    <p:sldId id="321" r:id="rId59"/>
    <p:sldId id="314" r:id="rId60"/>
    <p:sldId id="315" r:id="rId61"/>
    <p:sldId id="316" r:id="rId62"/>
    <p:sldId id="317" r:id="rId63"/>
    <p:sldId id="318" r:id="rId64"/>
    <p:sldId id="319" r:id="rId65"/>
    <p:sldId id="320" r:id="rId66"/>
    <p:sldId id="291" r:id="rId67"/>
    <p:sldId id="262" r:id="rId6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2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p:cViewPr varScale="1">
        <p:scale>
          <a:sx n="139" d="100"/>
          <a:sy n="139" d="100"/>
        </p:scale>
        <p:origin x="88" y="460"/>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8.xml"/><Relationship Id="rId21" Type="http://schemas.openxmlformats.org/officeDocument/2006/relationships/customXml" Target="../customXml/item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slide" Target="slides/slide19.xml"/><Relationship Id="rId55" Type="http://schemas.openxmlformats.org/officeDocument/2006/relationships/slide" Target="slides/slide24.xml"/><Relationship Id="rId63" Type="http://schemas.openxmlformats.org/officeDocument/2006/relationships/slide" Target="slides/slide32.xml"/><Relationship Id="rId68" Type="http://schemas.openxmlformats.org/officeDocument/2006/relationships/slide" Target="slides/slide37.xml"/><Relationship Id="rId7" Type="http://schemas.openxmlformats.org/officeDocument/2006/relationships/customXml" Target="../customXml/item7.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Master" Target="slideMasters/slideMaster1.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3" Type="http://schemas.openxmlformats.org/officeDocument/2006/relationships/slide" Target="slides/slide22.xml"/><Relationship Id="rId58" Type="http://schemas.openxmlformats.org/officeDocument/2006/relationships/slide" Target="slides/slide27.xml"/><Relationship Id="rId66" Type="http://schemas.openxmlformats.org/officeDocument/2006/relationships/slide" Target="slides/slide35.xml"/><Relationship Id="rId7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5.xml"/><Relationship Id="rId49" Type="http://schemas.openxmlformats.org/officeDocument/2006/relationships/slide" Target="slides/slide18.xml"/><Relationship Id="rId57" Type="http://schemas.openxmlformats.org/officeDocument/2006/relationships/slide" Target="slides/slide26.xml"/><Relationship Id="rId61" Type="http://schemas.openxmlformats.org/officeDocument/2006/relationships/slide" Target="slides/slide30.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Master" Target="slideMasters/slideMaster3.xml"/><Relationship Id="rId44" Type="http://schemas.openxmlformats.org/officeDocument/2006/relationships/slide" Target="slides/slide13.xml"/><Relationship Id="rId52" Type="http://schemas.openxmlformats.org/officeDocument/2006/relationships/slide" Target="slides/slide21.xml"/><Relationship Id="rId60" Type="http://schemas.openxmlformats.org/officeDocument/2006/relationships/slide" Target="slides/slide29.xml"/><Relationship Id="rId65" Type="http://schemas.openxmlformats.org/officeDocument/2006/relationships/slide" Target="slides/slide34.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slideMaster" Target="slideMasters/slideMaster2.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56" Type="http://schemas.openxmlformats.org/officeDocument/2006/relationships/slide" Target="slides/slide25.xml"/><Relationship Id="rId64" Type="http://schemas.openxmlformats.org/officeDocument/2006/relationships/slide" Target="slides/slide33.xml"/><Relationship Id="rId69"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20.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59" Type="http://schemas.openxmlformats.org/officeDocument/2006/relationships/slide" Target="slides/slide28.xml"/><Relationship Id="rId67" Type="http://schemas.openxmlformats.org/officeDocument/2006/relationships/slide" Target="slides/slide36.xml"/><Relationship Id="rId20" Type="http://schemas.openxmlformats.org/officeDocument/2006/relationships/customXml" Target="../customXml/item20.xml"/><Relationship Id="rId41" Type="http://schemas.openxmlformats.org/officeDocument/2006/relationships/slide" Target="slides/slide10.xml"/><Relationship Id="rId54" Type="http://schemas.openxmlformats.org/officeDocument/2006/relationships/slide" Target="slides/slide23.xml"/><Relationship Id="rId62" Type="http://schemas.openxmlformats.org/officeDocument/2006/relationships/slide" Target="slides/slide31.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3B0E-4F0D-B368-09C0C319F798}"/>
              </c:ext>
            </c:extLst>
          </c:dPt>
          <c:dPt>
            <c:idx val="1"/>
            <c:bubble3D val="0"/>
            <c:spPr>
              <a:solidFill>
                <a:schemeClr val="bg1">
                  <a:lumMod val="85000"/>
                </a:schemeClr>
              </a:solidFill>
            </c:spPr>
            <c:extLst>
              <c:ext xmlns:c16="http://schemas.microsoft.com/office/drawing/2014/chart" uri="{C3380CC4-5D6E-409C-BE32-E72D297353CC}">
                <c16:uniqueId val="{00000003-3B0E-4F0D-B368-09C0C319F798}"/>
              </c:ext>
            </c:extLst>
          </c:dPt>
          <c:cat>
            <c:strRef>
              <c:f>Sheet1!$A$2:$A$3</c:f>
              <c:strCache>
                <c:ptCount val="2"/>
                <c:pt idx="0">
                  <c:v>colored</c:v>
                </c:pt>
                <c:pt idx="1">
                  <c:v>blank</c:v>
                </c:pt>
              </c:strCache>
            </c:strRef>
          </c:cat>
          <c:val>
            <c:numRef>
              <c:f>Sheet1!$B$2:$B$3</c:f>
              <c:numCache>
                <c:formatCode>General</c:formatCode>
                <c:ptCount val="2"/>
                <c:pt idx="0">
                  <c:v>90.67</c:v>
                </c:pt>
                <c:pt idx="1">
                  <c:v>9.33</c:v>
                </c:pt>
              </c:numCache>
            </c:numRef>
          </c:val>
          <c:extLst>
            <c:ext xmlns:c16="http://schemas.microsoft.com/office/drawing/2014/chart" uri="{C3380CC4-5D6E-409C-BE32-E72D297353CC}">
              <c16:uniqueId val="{00000004-3B0E-4F0D-B368-09C0C319F798}"/>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9FF0-4672-B77C-85F22139A3D5}"/>
              </c:ext>
            </c:extLst>
          </c:dPt>
          <c:dPt>
            <c:idx val="1"/>
            <c:bubble3D val="0"/>
            <c:spPr>
              <a:solidFill>
                <a:schemeClr val="bg1">
                  <a:lumMod val="85000"/>
                </a:schemeClr>
              </a:solidFill>
            </c:spPr>
            <c:extLst>
              <c:ext xmlns:c16="http://schemas.microsoft.com/office/drawing/2014/chart" uri="{C3380CC4-5D6E-409C-BE32-E72D297353CC}">
                <c16:uniqueId val="{00000003-9FF0-4672-B77C-85F22139A3D5}"/>
              </c:ext>
            </c:extLst>
          </c:dPt>
          <c:cat>
            <c:strRef>
              <c:f>Sheet1!$A$2:$A$3</c:f>
              <c:strCache>
                <c:ptCount val="2"/>
                <c:pt idx="0">
                  <c:v>colored</c:v>
                </c:pt>
                <c:pt idx="1">
                  <c:v>blank</c:v>
                </c:pt>
              </c:strCache>
            </c:strRef>
          </c:cat>
          <c:val>
            <c:numRef>
              <c:f>Sheet1!$B$2:$B$3</c:f>
              <c:numCache>
                <c:formatCode>General</c:formatCode>
                <c:ptCount val="2"/>
                <c:pt idx="0">
                  <c:v>90.48</c:v>
                </c:pt>
                <c:pt idx="1">
                  <c:v>9.52</c:v>
                </c:pt>
              </c:numCache>
            </c:numRef>
          </c:val>
          <c:extLst>
            <c:ext xmlns:c16="http://schemas.microsoft.com/office/drawing/2014/chart" uri="{C3380CC4-5D6E-409C-BE32-E72D297353CC}">
              <c16:uniqueId val="{00000004-9FF0-4672-B77C-85F22139A3D5}"/>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3EEC-4526-8183-CD075F7D7458}"/>
              </c:ext>
            </c:extLst>
          </c:dPt>
          <c:dPt>
            <c:idx val="1"/>
            <c:bubble3D val="0"/>
            <c:spPr>
              <a:solidFill>
                <a:schemeClr val="bg1">
                  <a:lumMod val="85000"/>
                </a:schemeClr>
              </a:solidFill>
            </c:spPr>
            <c:extLst>
              <c:ext xmlns:c16="http://schemas.microsoft.com/office/drawing/2014/chart" uri="{C3380CC4-5D6E-409C-BE32-E72D297353CC}">
                <c16:uniqueId val="{00000003-3EEC-4526-8183-CD075F7D7458}"/>
              </c:ext>
            </c:extLst>
          </c:dPt>
          <c:cat>
            <c:strRef>
              <c:f>Sheet1!$A$2:$A$3</c:f>
              <c:strCache>
                <c:ptCount val="2"/>
                <c:pt idx="0">
                  <c:v>colored</c:v>
                </c:pt>
                <c:pt idx="1">
                  <c:v>blank</c:v>
                </c:pt>
              </c:strCache>
            </c:strRef>
          </c:cat>
          <c:val>
            <c:numRef>
              <c:f>Sheet1!$B$2:$B$3</c:f>
              <c:numCache>
                <c:formatCode>General</c:formatCode>
                <c:ptCount val="2"/>
                <c:pt idx="0">
                  <c:v>96.15</c:v>
                </c:pt>
                <c:pt idx="1">
                  <c:v>3.85</c:v>
                </c:pt>
              </c:numCache>
            </c:numRef>
          </c:val>
          <c:extLst>
            <c:ext xmlns:c16="http://schemas.microsoft.com/office/drawing/2014/chart" uri="{C3380CC4-5D6E-409C-BE32-E72D297353CC}">
              <c16:uniqueId val="{00000004-3EEC-4526-8183-CD075F7D7458}"/>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2513-4C06-8612-876DAFCC0CE2}"/>
              </c:ext>
            </c:extLst>
          </c:dPt>
          <c:dPt>
            <c:idx val="1"/>
            <c:bubble3D val="0"/>
            <c:spPr>
              <a:solidFill>
                <a:schemeClr val="bg1">
                  <a:lumMod val="85000"/>
                </a:schemeClr>
              </a:solidFill>
            </c:spPr>
            <c:extLst>
              <c:ext xmlns:c16="http://schemas.microsoft.com/office/drawing/2014/chart" uri="{C3380CC4-5D6E-409C-BE32-E72D297353CC}">
                <c16:uniqueId val="{00000003-2513-4C06-8612-876DAFCC0CE2}"/>
              </c:ext>
            </c:extLst>
          </c:dPt>
          <c:cat>
            <c:strRef>
              <c:f>Sheet1!$A$2:$A$3</c:f>
              <c:strCache>
                <c:ptCount val="2"/>
                <c:pt idx="0">
                  <c:v>colored</c:v>
                </c:pt>
                <c:pt idx="1">
                  <c:v>blank</c:v>
                </c:pt>
              </c:strCache>
            </c:strRef>
          </c:cat>
          <c:val>
            <c:numRef>
              <c:f>Sheet1!$B$2:$B$3</c:f>
              <c:numCache>
                <c:formatCode>General</c:formatCode>
                <c:ptCount val="2"/>
                <c:pt idx="0">
                  <c:v>94.34</c:v>
                </c:pt>
                <c:pt idx="1">
                  <c:v>5.66</c:v>
                </c:pt>
              </c:numCache>
            </c:numRef>
          </c:val>
          <c:extLst>
            <c:ext xmlns:c16="http://schemas.microsoft.com/office/drawing/2014/chart" uri="{C3380CC4-5D6E-409C-BE32-E72D297353CC}">
              <c16:uniqueId val="{00000004-2513-4C06-8612-876DAFCC0CE2}"/>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3B0E-4F0D-B368-09C0C319F798}"/>
              </c:ext>
            </c:extLst>
          </c:dPt>
          <c:dPt>
            <c:idx val="1"/>
            <c:bubble3D val="0"/>
            <c:spPr>
              <a:solidFill>
                <a:schemeClr val="bg1">
                  <a:lumMod val="85000"/>
                </a:schemeClr>
              </a:solidFill>
            </c:spPr>
            <c:extLst>
              <c:ext xmlns:c16="http://schemas.microsoft.com/office/drawing/2014/chart" uri="{C3380CC4-5D6E-409C-BE32-E72D297353CC}">
                <c16:uniqueId val="{00000003-3B0E-4F0D-B368-09C0C319F798}"/>
              </c:ext>
            </c:extLst>
          </c:dPt>
          <c:cat>
            <c:strRef>
              <c:f>Sheet1!$A$2:$A$3</c:f>
              <c:strCache>
                <c:ptCount val="2"/>
                <c:pt idx="0">
                  <c:v>colored</c:v>
                </c:pt>
                <c:pt idx="1">
                  <c:v>blank</c:v>
                </c:pt>
              </c:strCache>
            </c:strRef>
          </c:cat>
          <c:val>
            <c:numRef>
              <c:f>Sheet1!$B$2:$B$3</c:f>
              <c:numCache>
                <c:formatCode>General</c:formatCode>
                <c:ptCount val="2"/>
                <c:pt idx="0">
                  <c:v>89.33</c:v>
                </c:pt>
                <c:pt idx="1">
                  <c:v>10.67</c:v>
                </c:pt>
              </c:numCache>
            </c:numRef>
          </c:val>
          <c:extLst>
            <c:ext xmlns:c16="http://schemas.microsoft.com/office/drawing/2014/chart" uri="{C3380CC4-5D6E-409C-BE32-E72D297353CC}">
              <c16:uniqueId val="{00000004-3B0E-4F0D-B368-09C0C319F798}"/>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82BA-4931-9AEE-272F88C9113B}"/>
              </c:ext>
            </c:extLst>
          </c:dPt>
          <c:dPt>
            <c:idx val="1"/>
            <c:bubble3D val="0"/>
            <c:spPr>
              <a:solidFill>
                <a:schemeClr val="bg1">
                  <a:lumMod val="85000"/>
                </a:schemeClr>
              </a:solidFill>
            </c:spPr>
            <c:extLst>
              <c:ext xmlns:c16="http://schemas.microsoft.com/office/drawing/2014/chart" uri="{C3380CC4-5D6E-409C-BE32-E72D297353CC}">
                <c16:uniqueId val="{00000003-82BA-4931-9AEE-272F88C9113B}"/>
              </c:ext>
            </c:extLst>
          </c:dPt>
          <c:cat>
            <c:strRef>
              <c:f>Sheet1!$A$2:$A$3</c:f>
              <c:strCache>
                <c:ptCount val="2"/>
                <c:pt idx="0">
                  <c:v>colored</c:v>
                </c:pt>
                <c:pt idx="1">
                  <c:v>blank</c:v>
                </c:pt>
              </c:strCache>
            </c:strRef>
          </c:cat>
          <c:val>
            <c:numRef>
              <c:f>Sheet1!$B$2:$B$3</c:f>
              <c:numCache>
                <c:formatCode>General</c:formatCode>
                <c:ptCount val="2"/>
                <c:pt idx="0">
                  <c:v>73.75</c:v>
                </c:pt>
                <c:pt idx="1">
                  <c:v>26.25</c:v>
                </c:pt>
              </c:numCache>
            </c:numRef>
          </c:val>
          <c:extLst>
            <c:ext xmlns:c16="http://schemas.microsoft.com/office/drawing/2014/chart" uri="{C3380CC4-5D6E-409C-BE32-E72D297353CC}">
              <c16:uniqueId val="{00000004-82BA-4931-9AEE-272F88C9113B}"/>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D6A0-4522-93FC-0BCDB963B46D}"/>
              </c:ext>
            </c:extLst>
          </c:dPt>
          <c:dPt>
            <c:idx val="1"/>
            <c:bubble3D val="0"/>
            <c:spPr>
              <a:solidFill>
                <a:schemeClr val="bg1">
                  <a:lumMod val="85000"/>
                </a:schemeClr>
              </a:solidFill>
            </c:spPr>
            <c:extLst>
              <c:ext xmlns:c16="http://schemas.microsoft.com/office/drawing/2014/chart" uri="{C3380CC4-5D6E-409C-BE32-E72D297353CC}">
                <c16:uniqueId val="{00000003-D6A0-4522-93FC-0BCDB963B46D}"/>
              </c:ext>
            </c:extLst>
          </c:dPt>
          <c:cat>
            <c:strRef>
              <c:f>Sheet1!$A$2:$A$3</c:f>
              <c:strCache>
                <c:ptCount val="2"/>
                <c:pt idx="0">
                  <c:v>colored</c:v>
                </c:pt>
                <c:pt idx="1">
                  <c:v>blank</c:v>
                </c:pt>
              </c:strCache>
            </c:strRef>
          </c:cat>
          <c:val>
            <c:numRef>
              <c:f>Sheet1!$B$2:$B$3</c:f>
              <c:numCache>
                <c:formatCode>General</c:formatCode>
                <c:ptCount val="2"/>
                <c:pt idx="0">
                  <c:v>98.04</c:v>
                </c:pt>
                <c:pt idx="1">
                  <c:v>1.96</c:v>
                </c:pt>
              </c:numCache>
            </c:numRef>
          </c:val>
          <c:extLst>
            <c:ext xmlns:c16="http://schemas.microsoft.com/office/drawing/2014/chart" uri="{C3380CC4-5D6E-409C-BE32-E72D297353CC}">
              <c16:uniqueId val="{00000004-D6A0-4522-93FC-0BCDB963B46D}"/>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9FF0-4672-B77C-85F22139A3D5}"/>
              </c:ext>
            </c:extLst>
          </c:dPt>
          <c:dPt>
            <c:idx val="1"/>
            <c:bubble3D val="0"/>
            <c:spPr>
              <a:solidFill>
                <a:schemeClr val="bg1">
                  <a:lumMod val="85000"/>
                </a:schemeClr>
              </a:solidFill>
            </c:spPr>
            <c:extLst>
              <c:ext xmlns:c16="http://schemas.microsoft.com/office/drawing/2014/chart" uri="{C3380CC4-5D6E-409C-BE32-E72D297353CC}">
                <c16:uniqueId val="{00000003-9FF0-4672-B77C-85F22139A3D5}"/>
              </c:ext>
            </c:extLst>
          </c:dPt>
          <c:cat>
            <c:strRef>
              <c:f>Sheet1!$A$2:$A$3</c:f>
              <c:strCache>
                <c:ptCount val="2"/>
                <c:pt idx="0">
                  <c:v>colored</c:v>
                </c:pt>
                <c:pt idx="1">
                  <c:v>blank</c:v>
                </c:pt>
              </c:strCache>
            </c:strRef>
          </c:cat>
          <c:val>
            <c:numRef>
              <c:f>Sheet1!$B$2:$B$3</c:f>
              <c:numCache>
                <c:formatCode>General</c:formatCode>
                <c:ptCount val="2"/>
                <c:pt idx="0">
                  <c:v>70.83</c:v>
                </c:pt>
                <c:pt idx="1">
                  <c:v>29.17</c:v>
                </c:pt>
              </c:numCache>
            </c:numRef>
          </c:val>
          <c:extLst>
            <c:ext xmlns:c16="http://schemas.microsoft.com/office/drawing/2014/chart" uri="{C3380CC4-5D6E-409C-BE32-E72D297353CC}">
              <c16:uniqueId val="{00000004-9FF0-4672-B77C-85F22139A3D5}"/>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3EEC-4526-8183-CD075F7D7458}"/>
              </c:ext>
            </c:extLst>
          </c:dPt>
          <c:dPt>
            <c:idx val="1"/>
            <c:bubble3D val="0"/>
            <c:spPr>
              <a:solidFill>
                <a:schemeClr val="bg1">
                  <a:lumMod val="85000"/>
                </a:schemeClr>
              </a:solidFill>
            </c:spPr>
            <c:extLst>
              <c:ext xmlns:c16="http://schemas.microsoft.com/office/drawing/2014/chart" uri="{C3380CC4-5D6E-409C-BE32-E72D297353CC}">
                <c16:uniqueId val="{00000003-3EEC-4526-8183-CD075F7D7458}"/>
              </c:ext>
            </c:extLst>
          </c:dPt>
          <c:cat>
            <c:strRef>
              <c:f>Sheet1!$A$2:$A$3</c:f>
              <c:strCache>
                <c:ptCount val="2"/>
                <c:pt idx="0">
                  <c:v>colored</c:v>
                </c:pt>
                <c:pt idx="1">
                  <c:v>blank</c:v>
                </c:pt>
              </c:strCache>
            </c:strRef>
          </c:cat>
          <c:val>
            <c:numRef>
              <c:f>Sheet1!$B$2:$B$3</c:f>
              <c:numCache>
                <c:formatCode>General</c:formatCode>
                <c:ptCount val="2"/>
                <c:pt idx="0">
                  <c:v>87.72</c:v>
                </c:pt>
                <c:pt idx="1">
                  <c:v>12.28</c:v>
                </c:pt>
              </c:numCache>
            </c:numRef>
          </c:val>
          <c:extLst>
            <c:ext xmlns:c16="http://schemas.microsoft.com/office/drawing/2014/chart" uri="{C3380CC4-5D6E-409C-BE32-E72D297353CC}">
              <c16:uniqueId val="{00000004-3EEC-4526-8183-CD075F7D7458}"/>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2513-4C06-8612-876DAFCC0CE2}"/>
              </c:ext>
            </c:extLst>
          </c:dPt>
          <c:dPt>
            <c:idx val="1"/>
            <c:bubble3D val="0"/>
            <c:spPr>
              <a:solidFill>
                <a:schemeClr val="bg1">
                  <a:lumMod val="85000"/>
                </a:schemeClr>
              </a:solidFill>
            </c:spPr>
            <c:extLst>
              <c:ext xmlns:c16="http://schemas.microsoft.com/office/drawing/2014/chart" uri="{C3380CC4-5D6E-409C-BE32-E72D297353CC}">
                <c16:uniqueId val="{00000003-2513-4C06-8612-876DAFCC0CE2}"/>
              </c:ext>
            </c:extLst>
          </c:dPt>
          <c:cat>
            <c:strRef>
              <c:f>Sheet1!$A$2:$A$3</c:f>
              <c:strCache>
                <c:ptCount val="2"/>
                <c:pt idx="0">
                  <c:v>colored</c:v>
                </c:pt>
                <c:pt idx="1">
                  <c:v>blank</c:v>
                </c:pt>
              </c:strCache>
            </c:strRef>
          </c:cat>
          <c:val>
            <c:numRef>
              <c:f>Sheet1!$B$2:$B$3</c:f>
              <c:numCache>
                <c:formatCode>General</c:formatCode>
                <c:ptCount val="2"/>
                <c:pt idx="0">
                  <c:v>93.45</c:v>
                </c:pt>
                <c:pt idx="1">
                  <c:v>6.55</c:v>
                </c:pt>
              </c:numCache>
            </c:numRef>
          </c:val>
          <c:extLst>
            <c:ext xmlns:c16="http://schemas.microsoft.com/office/drawing/2014/chart" uri="{C3380CC4-5D6E-409C-BE32-E72D297353CC}">
              <c16:uniqueId val="{00000004-2513-4C06-8612-876DAFCC0CE2}"/>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82BA-4931-9AEE-272F88C9113B}"/>
              </c:ext>
            </c:extLst>
          </c:dPt>
          <c:dPt>
            <c:idx val="1"/>
            <c:bubble3D val="0"/>
            <c:spPr>
              <a:solidFill>
                <a:schemeClr val="bg1">
                  <a:lumMod val="85000"/>
                </a:schemeClr>
              </a:solidFill>
            </c:spPr>
            <c:extLst>
              <c:ext xmlns:c16="http://schemas.microsoft.com/office/drawing/2014/chart" uri="{C3380CC4-5D6E-409C-BE32-E72D297353CC}">
                <c16:uniqueId val="{00000003-82BA-4931-9AEE-272F88C9113B}"/>
              </c:ext>
            </c:extLst>
          </c:dPt>
          <c:cat>
            <c:strRef>
              <c:f>Sheet1!$A$2:$A$3</c:f>
              <c:strCache>
                <c:ptCount val="2"/>
                <c:pt idx="0">
                  <c:v>colored</c:v>
                </c:pt>
                <c:pt idx="1">
                  <c:v>blank</c:v>
                </c:pt>
              </c:strCache>
            </c:strRef>
          </c:cat>
          <c:val>
            <c:numRef>
              <c:f>Sheet1!$B$2:$B$3</c:f>
              <c:numCache>
                <c:formatCode>General</c:formatCode>
                <c:ptCount val="2"/>
                <c:pt idx="0">
                  <c:v>77.819999999999993</c:v>
                </c:pt>
                <c:pt idx="1">
                  <c:v>22.18</c:v>
                </c:pt>
              </c:numCache>
            </c:numRef>
          </c:val>
          <c:extLst>
            <c:ext xmlns:c16="http://schemas.microsoft.com/office/drawing/2014/chart" uri="{C3380CC4-5D6E-409C-BE32-E72D297353CC}">
              <c16:uniqueId val="{00000004-82BA-4931-9AEE-272F88C9113B}"/>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D6A0-4522-93FC-0BCDB963B46D}"/>
              </c:ext>
            </c:extLst>
          </c:dPt>
          <c:dPt>
            <c:idx val="1"/>
            <c:bubble3D val="0"/>
            <c:spPr>
              <a:solidFill>
                <a:schemeClr val="bg1">
                  <a:lumMod val="85000"/>
                </a:schemeClr>
              </a:solidFill>
            </c:spPr>
            <c:extLst>
              <c:ext xmlns:c16="http://schemas.microsoft.com/office/drawing/2014/chart" uri="{C3380CC4-5D6E-409C-BE32-E72D297353CC}">
                <c16:uniqueId val="{00000003-D6A0-4522-93FC-0BCDB963B46D}"/>
              </c:ext>
            </c:extLst>
          </c:dPt>
          <c:cat>
            <c:strRef>
              <c:f>Sheet1!$A$2:$A$3</c:f>
              <c:strCache>
                <c:ptCount val="2"/>
                <c:pt idx="0">
                  <c:v>colored</c:v>
                </c:pt>
                <c:pt idx="1">
                  <c:v>blank</c:v>
                </c:pt>
              </c:strCache>
            </c:strRef>
          </c:cat>
          <c:val>
            <c:numRef>
              <c:f>Sheet1!$B$2:$B$3</c:f>
              <c:numCache>
                <c:formatCode>General</c:formatCode>
                <c:ptCount val="2"/>
                <c:pt idx="0">
                  <c:v>90.74</c:v>
                </c:pt>
                <c:pt idx="1">
                  <c:v>9.26</c:v>
                </c:pt>
              </c:numCache>
            </c:numRef>
          </c:val>
          <c:extLst>
            <c:ext xmlns:c16="http://schemas.microsoft.com/office/drawing/2014/chart" uri="{C3380CC4-5D6E-409C-BE32-E72D297353CC}">
              <c16:uniqueId val="{00000004-D6A0-4522-93FC-0BCDB963B46D}"/>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9FF0-4672-B77C-85F22139A3D5}"/>
              </c:ext>
            </c:extLst>
          </c:dPt>
          <c:dPt>
            <c:idx val="1"/>
            <c:bubble3D val="0"/>
            <c:spPr>
              <a:solidFill>
                <a:schemeClr val="bg1">
                  <a:lumMod val="85000"/>
                </a:schemeClr>
              </a:solidFill>
            </c:spPr>
            <c:extLst>
              <c:ext xmlns:c16="http://schemas.microsoft.com/office/drawing/2014/chart" uri="{C3380CC4-5D6E-409C-BE32-E72D297353CC}">
                <c16:uniqueId val="{00000003-9FF0-4672-B77C-85F22139A3D5}"/>
              </c:ext>
            </c:extLst>
          </c:dPt>
          <c:cat>
            <c:strRef>
              <c:f>Sheet1!$A$2:$A$3</c:f>
              <c:strCache>
                <c:ptCount val="2"/>
                <c:pt idx="0">
                  <c:v>colored</c:v>
                </c:pt>
                <c:pt idx="1">
                  <c:v>blank</c:v>
                </c:pt>
              </c:strCache>
            </c:strRef>
          </c:cat>
          <c:val>
            <c:numRef>
              <c:f>Sheet1!$B$2:$B$3</c:f>
              <c:numCache>
                <c:formatCode>General</c:formatCode>
                <c:ptCount val="2"/>
                <c:pt idx="0">
                  <c:v>90.48</c:v>
                </c:pt>
                <c:pt idx="1">
                  <c:v>9.52</c:v>
                </c:pt>
              </c:numCache>
            </c:numRef>
          </c:val>
          <c:extLst>
            <c:ext xmlns:c16="http://schemas.microsoft.com/office/drawing/2014/chart" uri="{C3380CC4-5D6E-409C-BE32-E72D297353CC}">
              <c16:uniqueId val="{00000004-9FF0-4672-B77C-85F22139A3D5}"/>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3EEC-4526-8183-CD075F7D7458}"/>
              </c:ext>
            </c:extLst>
          </c:dPt>
          <c:dPt>
            <c:idx val="1"/>
            <c:bubble3D val="0"/>
            <c:spPr>
              <a:solidFill>
                <a:schemeClr val="bg1">
                  <a:lumMod val="85000"/>
                </a:schemeClr>
              </a:solidFill>
            </c:spPr>
            <c:extLst>
              <c:ext xmlns:c16="http://schemas.microsoft.com/office/drawing/2014/chart" uri="{C3380CC4-5D6E-409C-BE32-E72D297353CC}">
                <c16:uniqueId val="{00000003-3EEC-4526-8183-CD075F7D7458}"/>
              </c:ext>
            </c:extLst>
          </c:dPt>
          <c:cat>
            <c:strRef>
              <c:f>Sheet1!$A$2:$A$3</c:f>
              <c:strCache>
                <c:ptCount val="2"/>
                <c:pt idx="0">
                  <c:v>colored</c:v>
                </c:pt>
                <c:pt idx="1">
                  <c:v>blank</c:v>
                </c:pt>
              </c:strCache>
            </c:strRef>
          </c:cat>
          <c:val>
            <c:numRef>
              <c:f>Sheet1!$B$2:$B$3</c:f>
              <c:numCache>
                <c:formatCode>General</c:formatCode>
                <c:ptCount val="2"/>
                <c:pt idx="0">
                  <c:v>96.08</c:v>
                </c:pt>
                <c:pt idx="1">
                  <c:v>3.92</c:v>
                </c:pt>
              </c:numCache>
            </c:numRef>
          </c:val>
          <c:extLst>
            <c:ext xmlns:c16="http://schemas.microsoft.com/office/drawing/2014/chart" uri="{C3380CC4-5D6E-409C-BE32-E72D297353CC}">
              <c16:uniqueId val="{00000004-3EEC-4526-8183-CD075F7D7458}"/>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2513-4C06-8612-876DAFCC0CE2}"/>
              </c:ext>
            </c:extLst>
          </c:dPt>
          <c:dPt>
            <c:idx val="1"/>
            <c:bubble3D val="0"/>
            <c:spPr>
              <a:solidFill>
                <a:schemeClr val="bg1">
                  <a:lumMod val="85000"/>
                </a:schemeClr>
              </a:solidFill>
            </c:spPr>
            <c:extLst>
              <c:ext xmlns:c16="http://schemas.microsoft.com/office/drawing/2014/chart" uri="{C3380CC4-5D6E-409C-BE32-E72D297353CC}">
                <c16:uniqueId val="{00000003-2513-4C06-8612-876DAFCC0CE2}"/>
              </c:ext>
            </c:extLst>
          </c:dPt>
          <c:cat>
            <c:strRef>
              <c:f>Sheet1!$A$2:$A$3</c:f>
              <c:strCache>
                <c:ptCount val="2"/>
                <c:pt idx="0">
                  <c:v>colored</c:v>
                </c:pt>
                <c:pt idx="1">
                  <c:v>blank</c:v>
                </c:pt>
              </c:strCache>
            </c:strRef>
          </c:cat>
          <c:val>
            <c:numRef>
              <c:f>Sheet1!$B$2:$B$3</c:f>
              <c:numCache>
                <c:formatCode>General</c:formatCode>
                <c:ptCount val="2"/>
                <c:pt idx="0">
                  <c:v>93.33</c:v>
                </c:pt>
                <c:pt idx="1">
                  <c:v>6.67</c:v>
                </c:pt>
              </c:numCache>
            </c:numRef>
          </c:val>
          <c:extLst>
            <c:ext xmlns:c16="http://schemas.microsoft.com/office/drawing/2014/chart" uri="{C3380CC4-5D6E-409C-BE32-E72D297353CC}">
              <c16:uniqueId val="{00000004-2513-4C06-8612-876DAFCC0CE2}"/>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3B0E-4F0D-B368-09C0C319F798}"/>
              </c:ext>
            </c:extLst>
          </c:dPt>
          <c:dPt>
            <c:idx val="1"/>
            <c:bubble3D val="0"/>
            <c:spPr>
              <a:solidFill>
                <a:schemeClr val="bg1">
                  <a:lumMod val="85000"/>
                </a:schemeClr>
              </a:solidFill>
            </c:spPr>
            <c:extLst>
              <c:ext xmlns:c16="http://schemas.microsoft.com/office/drawing/2014/chart" uri="{C3380CC4-5D6E-409C-BE32-E72D297353CC}">
                <c16:uniqueId val="{00000003-3B0E-4F0D-B368-09C0C319F798}"/>
              </c:ext>
            </c:extLst>
          </c:dPt>
          <c:cat>
            <c:strRef>
              <c:f>Sheet1!$A$2:$A$3</c:f>
              <c:strCache>
                <c:ptCount val="2"/>
                <c:pt idx="0">
                  <c:v>colored</c:v>
                </c:pt>
                <c:pt idx="1">
                  <c:v>blank</c:v>
                </c:pt>
              </c:strCache>
            </c:strRef>
          </c:cat>
          <c:val>
            <c:numRef>
              <c:f>Sheet1!$B$2:$B$3</c:f>
              <c:numCache>
                <c:formatCode>General</c:formatCode>
                <c:ptCount val="2"/>
                <c:pt idx="0">
                  <c:v>92</c:v>
                </c:pt>
                <c:pt idx="1">
                  <c:v>8</c:v>
                </c:pt>
              </c:numCache>
            </c:numRef>
          </c:val>
          <c:extLst>
            <c:ext xmlns:c16="http://schemas.microsoft.com/office/drawing/2014/chart" uri="{C3380CC4-5D6E-409C-BE32-E72D297353CC}">
              <c16:uniqueId val="{00000004-3B0E-4F0D-B368-09C0C319F798}"/>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82BA-4931-9AEE-272F88C9113B}"/>
              </c:ext>
            </c:extLst>
          </c:dPt>
          <c:dPt>
            <c:idx val="1"/>
            <c:bubble3D val="0"/>
            <c:spPr>
              <a:solidFill>
                <a:schemeClr val="bg1">
                  <a:lumMod val="85000"/>
                </a:schemeClr>
              </a:solidFill>
            </c:spPr>
            <c:extLst>
              <c:ext xmlns:c16="http://schemas.microsoft.com/office/drawing/2014/chart" uri="{C3380CC4-5D6E-409C-BE32-E72D297353CC}">
                <c16:uniqueId val="{00000003-82BA-4931-9AEE-272F88C9113B}"/>
              </c:ext>
            </c:extLst>
          </c:dPt>
          <c:cat>
            <c:strRef>
              <c:f>Sheet1!$A$2:$A$3</c:f>
              <c:strCache>
                <c:ptCount val="2"/>
                <c:pt idx="0">
                  <c:v>colored</c:v>
                </c:pt>
                <c:pt idx="1">
                  <c:v>blank</c:v>
                </c:pt>
              </c:strCache>
            </c:strRef>
          </c:cat>
          <c:val>
            <c:numRef>
              <c:f>Sheet1!$B$2:$B$3</c:f>
              <c:numCache>
                <c:formatCode>General</c:formatCode>
                <c:ptCount val="2"/>
                <c:pt idx="0">
                  <c:v>80.72</c:v>
                </c:pt>
                <c:pt idx="1">
                  <c:v>9.2799999999999994</c:v>
                </c:pt>
              </c:numCache>
            </c:numRef>
          </c:val>
          <c:extLst>
            <c:ext xmlns:c16="http://schemas.microsoft.com/office/drawing/2014/chart" uri="{C3380CC4-5D6E-409C-BE32-E72D297353CC}">
              <c16:uniqueId val="{00000004-82BA-4931-9AEE-272F88C9113B}"/>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D6A0-4522-93FC-0BCDB963B46D}"/>
              </c:ext>
            </c:extLst>
          </c:dPt>
          <c:dPt>
            <c:idx val="1"/>
            <c:bubble3D val="0"/>
            <c:spPr>
              <a:solidFill>
                <a:schemeClr val="bg1">
                  <a:lumMod val="85000"/>
                </a:schemeClr>
              </a:solidFill>
            </c:spPr>
            <c:extLst>
              <c:ext xmlns:c16="http://schemas.microsoft.com/office/drawing/2014/chart" uri="{C3380CC4-5D6E-409C-BE32-E72D297353CC}">
                <c16:uniqueId val="{00000003-D6A0-4522-93FC-0BCDB963B46D}"/>
              </c:ext>
            </c:extLst>
          </c:dPt>
          <c:cat>
            <c:strRef>
              <c:f>Sheet1!$A$2:$A$3</c:f>
              <c:strCache>
                <c:ptCount val="2"/>
                <c:pt idx="0">
                  <c:v>colored</c:v>
                </c:pt>
                <c:pt idx="1">
                  <c:v>blank</c:v>
                </c:pt>
              </c:strCache>
            </c:strRef>
          </c:cat>
          <c:val>
            <c:numRef>
              <c:f>Sheet1!$B$2:$B$3</c:f>
              <c:numCache>
                <c:formatCode>General</c:formatCode>
                <c:ptCount val="2"/>
                <c:pt idx="0">
                  <c:v>92.59</c:v>
                </c:pt>
                <c:pt idx="1">
                  <c:v>7.41</c:v>
                </c:pt>
              </c:numCache>
            </c:numRef>
          </c:val>
          <c:extLst>
            <c:ext xmlns:c16="http://schemas.microsoft.com/office/drawing/2014/chart" uri="{C3380CC4-5D6E-409C-BE32-E72D297353CC}">
              <c16:uniqueId val="{00000004-D6A0-4522-93FC-0BCDB963B46D}"/>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A0D974-0561-4F94-B707-428AB29B216A}" type="datetimeFigureOut">
              <a:rPr lang="ko-KR" altLang="en-US" smtClean="0"/>
              <a:t>2019-07-30</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C1FE7E-1921-4EFD-A381-47CA5A5D26F2}" type="slidenum">
              <a:rPr lang="ko-KR" altLang="en-US" smtClean="0"/>
              <a:t>‹#›</a:t>
            </a:fld>
            <a:endParaRPr lang="ko-KR" altLang="en-US"/>
          </a:p>
        </p:txBody>
      </p:sp>
    </p:spTree>
    <p:extLst>
      <p:ext uri="{BB962C8B-B14F-4D97-AF65-F5344CB8AC3E}">
        <p14:creationId xmlns:p14="http://schemas.microsoft.com/office/powerpoint/2010/main" val="38856664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0B810-6FB8-4958-ACEA-EED1FE35CBDF}" type="datetimeFigureOut">
              <a:rPr lang="ko-KR" altLang="en-US" smtClean="0"/>
              <a:t>2019-07-30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C2A06-9CFC-4017-A78E-791E0662E31D}" type="slidenum">
              <a:rPr lang="ko-KR" altLang="en-US" smtClean="0"/>
              <a:t>‹#›</a:t>
            </a:fld>
            <a:endParaRPr lang="ko-KR" altLang="en-US"/>
          </a:p>
        </p:txBody>
      </p:sp>
    </p:spTree>
    <p:extLst>
      <p:ext uri="{BB962C8B-B14F-4D97-AF65-F5344CB8AC3E}">
        <p14:creationId xmlns:p14="http://schemas.microsoft.com/office/powerpoint/2010/main" val="3766483149"/>
      </p:ext>
    </p:extLst>
  </p:cSld>
  <p:clrMap bg1="lt1" tx1="dk1" bg2="lt2" tx2="dk2" accent1="accent1" accent2="accent2" accent3="accent3" accent4="accent4" accent5="accent5" accent6="accent6" hlink="hlink" folHlink="folHlink"/>
  <p:hf hd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1</a:t>
            </a:fld>
            <a:endParaRPr lang="ko-KR" altLang="en-US"/>
          </a:p>
        </p:txBody>
      </p:sp>
      <p:sp>
        <p:nvSpPr>
          <p:cNvPr id="5" name="Footer Placeholder 4">
            <a:extLst>
              <a:ext uri="{FF2B5EF4-FFF2-40B4-BE49-F238E27FC236}">
                <a16:creationId xmlns:a16="http://schemas.microsoft.com/office/drawing/2014/main" id="{87759031-47A2-4233-9DE2-4EC8DA0D0585}"/>
              </a:ext>
            </a:extLst>
          </p:cNvPr>
          <p:cNvSpPr>
            <a:spLocks noGrp="1"/>
          </p:cNvSpPr>
          <p:nvPr>
            <p:ph type="ftr" sz="quarter" idx="4"/>
          </p:nvPr>
        </p:nvSpPr>
        <p:spPr/>
        <p:txBody>
          <a:bodyPr/>
          <a:lstStyle/>
          <a:p>
            <a:endParaRPr lang="ko-KR" altLang="en-US"/>
          </a:p>
        </p:txBody>
      </p:sp>
    </p:spTree>
    <p:extLst>
      <p:ext uri="{BB962C8B-B14F-4D97-AF65-F5344CB8AC3E}">
        <p14:creationId xmlns:p14="http://schemas.microsoft.com/office/powerpoint/2010/main" val="118489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4</a:t>
            </a:fld>
            <a:endParaRPr lang="ko-KR" altLang="en-US"/>
          </a:p>
        </p:txBody>
      </p:sp>
      <p:sp>
        <p:nvSpPr>
          <p:cNvPr id="5" name="Footer Placeholder 4">
            <a:extLst>
              <a:ext uri="{FF2B5EF4-FFF2-40B4-BE49-F238E27FC236}">
                <a16:creationId xmlns:a16="http://schemas.microsoft.com/office/drawing/2014/main" id="{D38B76B9-3D1E-4B6F-BC38-B58E32D91C8D}"/>
              </a:ext>
            </a:extLst>
          </p:cNvPr>
          <p:cNvSpPr>
            <a:spLocks noGrp="1"/>
          </p:cNvSpPr>
          <p:nvPr>
            <p:ph type="ftr" sz="quarter" idx="4"/>
          </p:nvPr>
        </p:nvSpPr>
        <p:spPr/>
        <p:txBody>
          <a:bodyPr/>
          <a:lstStyle/>
          <a:p>
            <a:endParaRPr lang="ko-KR" altLang="en-US"/>
          </a:p>
        </p:txBody>
      </p:sp>
    </p:spTree>
    <p:extLst>
      <p:ext uri="{BB962C8B-B14F-4D97-AF65-F5344CB8AC3E}">
        <p14:creationId xmlns:p14="http://schemas.microsoft.com/office/powerpoint/2010/main" val="3075478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customXml" Target="../../customXml/item7.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customXml" Target="../../customXml/item5.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customXml" Target="../../customXml/item1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2.xml"/><Relationship Id="rId1" Type="http://schemas.openxmlformats.org/officeDocument/2006/relationships/customXml" Target="../../customXml/item2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2.xml"/><Relationship Id="rId1" Type="http://schemas.openxmlformats.org/officeDocument/2006/relationships/customXml" Target="../../customXml/item25.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291830"/>
            <a:ext cx="9144000" cy="568445"/>
          </a:xfrm>
          <a:prstGeom prst="rect">
            <a:avLst/>
          </a:prstGeom>
        </p:spPr>
        <p:txBody>
          <a:bodyPr anchor="ctr"/>
          <a:lstStyle>
            <a:lvl1pPr marL="0" indent="0" algn="ctr">
              <a:lnSpc>
                <a:spcPct val="80000"/>
              </a:lnSpc>
              <a:buNone/>
              <a:defRPr sz="2400" b="1" baseline="0">
                <a:solidFill>
                  <a:schemeClr val="tx1">
                    <a:lumMod val="75000"/>
                    <a:lumOff val="25000"/>
                  </a:schemeClr>
                </a:solidFill>
                <a:latin typeface="+mj-lt"/>
                <a:cs typeface="Arial" pitchFamily="34" charset="0"/>
              </a:defRPr>
            </a:lvl1pPr>
          </a:lstStyle>
          <a:p>
            <a:pPr lvl="0"/>
            <a:r>
              <a:rPr lang="en-US" altLang="ko-KR" dirty="0"/>
              <a:t>Ryerson University CKME 136 Capstone Presentation</a:t>
            </a:r>
          </a:p>
        </p:txBody>
      </p:sp>
      <p:sp>
        <p:nvSpPr>
          <p:cNvPr id="11" name="Text Placeholder 9"/>
          <p:cNvSpPr>
            <a:spLocks noGrp="1"/>
          </p:cNvSpPr>
          <p:nvPr>
            <p:ph type="body" sz="quarter" idx="11"/>
          </p:nvPr>
        </p:nvSpPr>
        <p:spPr>
          <a:xfrm>
            <a:off x="251520" y="3860275"/>
            <a:ext cx="8640960" cy="875144"/>
          </a:xfrm>
          <a:prstGeom prst="rect">
            <a:avLst/>
          </a:prstGeom>
        </p:spPr>
        <p:txBody>
          <a:bodyPr anchor="ctr"/>
          <a:lstStyle>
            <a:lvl1pPr marL="0" indent="0" algn="ctr">
              <a:buNone/>
              <a:defRPr lang="en-CA" sz="1600" b="0" i="0" smtClean="0">
                <a:effectLst/>
              </a:defRPr>
            </a:lvl1pPr>
          </a:lstStyle>
          <a:p>
            <a:endParaRPr lang="en-CA" b="0" i="0" dirty="0">
              <a:solidFill>
                <a:srgbClr val="202124"/>
              </a:solidFill>
              <a:effectLst/>
              <a:latin typeface="Google Sans"/>
            </a:endParaRPr>
          </a:p>
          <a:p>
            <a:r>
              <a:rPr lang="en-CA" b="0" i="0" dirty="0">
                <a:solidFill>
                  <a:srgbClr val="222222"/>
                </a:solidFill>
                <a:effectLst/>
                <a:latin typeface="Roboto" panose="02000000000000000000" pitchFamily="2" charset="0"/>
              </a:rPr>
              <a:t>Todd Bethell</a:t>
            </a:r>
          </a:p>
          <a:p>
            <a:r>
              <a:rPr lang="en-CA" b="0" i="0" dirty="0">
                <a:solidFill>
                  <a:srgbClr val="222222"/>
                </a:solidFill>
                <a:effectLst/>
                <a:latin typeface="Roboto" panose="02000000000000000000" pitchFamily="2" charset="0"/>
              </a:rPr>
              <a:t>Student Number:  </a:t>
            </a:r>
            <a:r>
              <a:rPr lang="en-CA" b="0" i="0" dirty="0">
                <a:solidFill>
                  <a:srgbClr val="202124"/>
                </a:solidFill>
                <a:effectLst/>
                <a:latin typeface="Google Sans"/>
              </a:rPr>
              <a:t>500868594</a:t>
            </a:r>
          </a:p>
          <a:p>
            <a:r>
              <a:rPr lang="en-CA" b="0" i="0" dirty="0">
                <a:solidFill>
                  <a:srgbClr val="202124"/>
                </a:solidFill>
                <a:effectLst/>
                <a:latin typeface="Google Sans"/>
              </a:rPr>
              <a:t>July 30, 2019</a:t>
            </a:r>
            <a:br>
              <a:rPr lang="en-CA" b="0" i="0" dirty="0">
                <a:solidFill>
                  <a:srgbClr val="222222"/>
                </a:solidFill>
                <a:effectLst/>
                <a:latin typeface="Roboto" panose="02000000000000000000" pitchFamily="2" charset="0"/>
              </a:rPr>
            </a:br>
            <a:endParaRPr lang="en-US" altLang="ko-KR" dirty="0"/>
          </a:p>
        </p:txBody>
      </p:sp>
      <p:pic>
        <p:nvPicPr>
          <p:cNvPr id="5" name="Picture 4">
            <a:extLst>
              <a:ext uri="{FF2B5EF4-FFF2-40B4-BE49-F238E27FC236}">
                <a16:creationId xmlns:a16="http://schemas.microsoft.com/office/drawing/2014/main" id="{C2211D4F-5FD6-444B-A661-191C27A53255}"/>
              </a:ext>
            </a:extLst>
          </p:cNvPr>
          <p:cNvPicPr>
            <a:picLocks noChangeAspect="1"/>
          </p:cNvPicPr>
          <p:nvPr userDrawn="1">
            <p:custDataLst>
              <p:custData r:id="rId1"/>
            </p:custDataLst>
          </p:nvPr>
        </p:nvPicPr>
        <p:blipFill>
          <a:blip r:embed="rId3"/>
          <a:stretch>
            <a:fillRect/>
          </a:stretch>
        </p:blipFill>
        <p:spPr>
          <a:xfrm>
            <a:off x="1619672" y="267494"/>
            <a:ext cx="5760640" cy="2532075"/>
          </a:xfrm>
          <a:prstGeom prst="rect">
            <a:avLst/>
          </a:prstGeom>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Agenda Layou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583264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cxnSp>
        <p:nvCxnSpPr>
          <p:cNvPr id="5" name="Straight Connector 4"/>
          <p:cNvCxnSpPr>
            <a:cxnSpLocks/>
          </p:cNvCxnSpPr>
          <p:nvPr userDrawn="1"/>
        </p:nvCxnSpPr>
        <p:spPr>
          <a:xfrm>
            <a:off x="-6032" y="817270"/>
            <a:ext cx="6162208"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2"/>
          <p:cNvSpPr>
            <a:spLocks noGrp="1"/>
          </p:cNvSpPr>
          <p:nvPr>
            <p:ph type="pic" idx="1" hasCustomPrompt="1"/>
          </p:nvPr>
        </p:nvSpPr>
        <p:spPr>
          <a:xfrm>
            <a:off x="683568"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1" hasCustomPrompt="1"/>
          </p:nvPr>
        </p:nvSpPr>
        <p:spPr>
          <a:xfrm>
            <a:off x="2699792"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2" hasCustomPrompt="1"/>
          </p:nvPr>
        </p:nvSpPr>
        <p:spPr>
          <a:xfrm>
            <a:off x="4716016"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3" hasCustomPrompt="1"/>
          </p:nvPr>
        </p:nvSpPr>
        <p:spPr>
          <a:xfrm>
            <a:off x="6732240"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8" name="Picture 7">
            <a:extLst>
              <a:ext uri="{FF2B5EF4-FFF2-40B4-BE49-F238E27FC236}">
                <a16:creationId xmlns:a16="http://schemas.microsoft.com/office/drawing/2014/main" id="{EDC46CE5-8D94-47BD-BC4A-1403BF0B309B}"/>
              </a:ext>
            </a:extLst>
          </p:cNvPr>
          <p:cNvPicPr>
            <a:picLocks noChangeAspect="1"/>
          </p:cNvPicPr>
          <p:nvPr userDrawn="1">
            <p:custDataLst>
              <p:custData r:id="rId1"/>
            </p:custDataLst>
          </p:nvPr>
        </p:nvPicPr>
        <p:blipFill>
          <a:blip r:embed="rId4"/>
          <a:stretch>
            <a:fillRect/>
          </a:stretch>
        </p:blipFill>
        <p:spPr>
          <a:xfrm>
            <a:off x="6228184" y="215902"/>
            <a:ext cx="2736304" cy="1202736"/>
          </a:xfrm>
          <a:prstGeom prst="rect">
            <a:avLst/>
          </a:prstGeom>
        </p:spPr>
      </p:pic>
    </p:spTree>
    <p:extLst>
      <p:ext uri="{BB962C8B-B14F-4D97-AF65-F5344CB8AC3E}">
        <p14:creationId xmlns:p14="http://schemas.microsoft.com/office/powerpoint/2010/main" val="291673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 Placeholder 9"/>
          <p:cNvSpPr>
            <a:spLocks noGrp="1"/>
          </p:cNvSpPr>
          <p:nvPr>
            <p:ph type="body" sz="quarter" idx="10" hasCustomPrompt="1"/>
          </p:nvPr>
        </p:nvSpPr>
        <p:spPr>
          <a:xfrm>
            <a:off x="107504" y="3075806"/>
            <a:ext cx="2808312" cy="136840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8"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5336" y="925101"/>
            <a:ext cx="3168352" cy="3836811"/>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2"/>
          <p:cNvSpPr>
            <a:spLocks noGrp="1"/>
          </p:cNvSpPr>
          <p:nvPr>
            <p:ph type="pic" idx="1" hasCustomPrompt="1"/>
          </p:nvPr>
        </p:nvSpPr>
        <p:spPr>
          <a:xfrm>
            <a:off x="3662184" y="1061419"/>
            <a:ext cx="1827251" cy="28225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25334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70880" y="1497141"/>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755527"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19644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249617"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5648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2888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A7341551-4697-41C7-A352-EF717005841A}"/>
              </a:ext>
            </a:extLst>
          </p:cNvPr>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14" name="Picture 2" descr="E:\002-KIMS BUSINESS\007-02-Fullslidesppt-Contents\20161216\Stethoscope as symbol of medicine PowerPoint Templates\main-item-01.png">
            <a:extLst>
              <a:ext uri="{FF2B5EF4-FFF2-40B4-BE49-F238E27FC236}">
                <a16:creationId xmlns:a16="http://schemas.microsoft.com/office/drawing/2014/main" id="{704696FB-5704-44BE-A7C4-3766EFA77A69}"/>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4">
            <a:extLst>
              <a:ext uri="{FF2B5EF4-FFF2-40B4-BE49-F238E27FC236}">
                <a16:creationId xmlns:a16="http://schemas.microsoft.com/office/drawing/2014/main" id="{112562F3-7C1E-4A0C-96A9-C0EE72521397}"/>
              </a:ext>
            </a:extLst>
          </p:cNvPr>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66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pic>
        <p:nvPicPr>
          <p:cNvPr id="1026"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36096" y="1280200"/>
            <a:ext cx="3600400" cy="3589865"/>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5580112" y="1408807"/>
            <a:ext cx="3312368"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Text Placeholder 9">
            <a:extLst>
              <a:ext uri="{FF2B5EF4-FFF2-40B4-BE49-F238E27FC236}">
                <a16:creationId xmlns:a16="http://schemas.microsoft.com/office/drawing/2014/main" id="{3697A31B-4C32-45F0-9980-3B5F2D5511D1}"/>
              </a:ext>
            </a:extLst>
          </p:cNvPr>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cxnSp>
        <p:nvCxnSpPr>
          <p:cNvPr id="9" name="Straight Connector 4">
            <a:extLst>
              <a:ext uri="{FF2B5EF4-FFF2-40B4-BE49-F238E27FC236}">
                <a16:creationId xmlns:a16="http://schemas.microsoft.com/office/drawing/2014/main" id="{1A83409A-F47A-4922-AEBE-AE222BBF71BF}"/>
              </a:ext>
            </a:extLst>
          </p:cNvPr>
          <p:cNvCxnSpPr>
            <a:cxnSpLocks/>
          </p:cNvCxnSpPr>
          <p:nvPr userDrawn="1"/>
        </p:nvCxnSpPr>
        <p:spPr>
          <a:xfrm>
            <a:off x="0" y="716712"/>
            <a:ext cx="7098312"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233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lumMod val="9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3939902"/>
            <a:ext cx="2952328" cy="576064"/>
          </a:xfrm>
          <a:prstGeom prst="rect">
            <a:avLst/>
          </a:prstGeom>
        </p:spPr>
        <p:txBody>
          <a:bodyPr anchor="ctr"/>
          <a:lstStyle>
            <a:lvl1pPr marL="0" indent="0" algn="l">
              <a:buNone/>
              <a:defRPr sz="4000" b="0" baseline="0">
                <a:solidFill>
                  <a:schemeClr val="tx1">
                    <a:lumMod val="75000"/>
                    <a:lumOff val="25000"/>
                  </a:schemeClr>
                </a:solidFill>
                <a:latin typeface="+mj-lt"/>
                <a:cs typeface="Arial" pitchFamily="34" charset="0"/>
              </a:defRPr>
            </a:lvl1pPr>
          </a:lstStyle>
          <a:p>
            <a:pPr lvl="0"/>
            <a:r>
              <a:rPr lang="en-US" altLang="ko-KR" dirty="0"/>
              <a:t>BASIC</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4006" y="3947522"/>
            <a:ext cx="776169" cy="5760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539552" y="3723878"/>
            <a:ext cx="8064896" cy="100811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icture Placeholder 2"/>
          <p:cNvSpPr>
            <a:spLocks noGrp="1"/>
          </p:cNvSpPr>
          <p:nvPr>
            <p:ph type="pic" idx="1" hasCustomPrompt="1"/>
          </p:nvPr>
        </p:nvSpPr>
        <p:spPr>
          <a:xfrm>
            <a:off x="539552" y="0"/>
            <a:ext cx="8064896" cy="33638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09822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345638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66461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2" name="Rectangle 1"/>
          <p:cNvSpPr/>
          <p:nvPr userDrawn="1"/>
        </p:nvSpPr>
        <p:spPr>
          <a:xfrm>
            <a:off x="4575733" y="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575733"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2289428"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88380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547664" y="406569"/>
            <a:ext cx="5004048"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IMAGES STYLE</a:t>
            </a:r>
          </a:p>
        </p:txBody>
      </p:sp>
      <p:pic>
        <p:nvPicPr>
          <p:cNvPr id="5"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7916" y="329620"/>
            <a:ext cx="983526" cy="7299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0" y="2931790"/>
            <a:ext cx="9144000" cy="2211710"/>
          </a:xfrm>
          <a:prstGeom prst="rect">
            <a:avLst/>
          </a:prstGeom>
          <a:solidFill>
            <a:schemeClr val="bg1">
              <a:lumMod val="95000"/>
            </a:schemeClr>
          </a:solidFill>
        </p:spPr>
        <p:txBody>
          <a:bodyPr anchor="ctr"/>
          <a:lstStyle>
            <a:lvl1pPr marL="0" indent="0" algn="ctr">
              <a:buNone/>
              <a:defRPr sz="1200" strike="sng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5927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6" name="Picture Placeholder 2"/>
          <p:cNvSpPr>
            <a:spLocks noGrp="1"/>
          </p:cNvSpPr>
          <p:nvPr>
            <p:ph type="pic" idx="13" hasCustomPrompt="1"/>
          </p:nvPr>
        </p:nvSpPr>
        <p:spPr>
          <a:xfrm>
            <a:off x="4572000" y="2571750"/>
            <a:ext cx="457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6966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70378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2" name="Rectangle 1"/>
          <p:cNvSpPr/>
          <p:nvPr userDrawn="1"/>
        </p:nvSpPr>
        <p:spPr>
          <a:xfrm>
            <a:off x="2987824" y="0"/>
            <a:ext cx="3168352"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3363838"/>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93990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6" name="Picture 5">
            <a:extLst>
              <a:ext uri="{FF2B5EF4-FFF2-40B4-BE49-F238E27FC236}">
                <a16:creationId xmlns:a16="http://schemas.microsoft.com/office/drawing/2014/main" id="{3A706FA1-36F5-4756-AE26-B3AFD1041ACE}"/>
              </a:ext>
            </a:extLst>
          </p:cNvPr>
          <p:cNvPicPr>
            <a:picLocks noChangeAspect="1"/>
          </p:cNvPicPr>
          <p:nvPr userDrawn="1">
            <p:custDataLst>
              <p:custData r:id="rId1"/>
            </p:custDataLst>
          </p:nvPr>
        </p:nvPicPr>
        <p:blipFill>
          <a:blip r:embed="rId3"/>
          <a:stretch>
            <a:fillRect/>
          </a:stretch>
        </p:blipFill>
        <p:spPr>
          <a:xfrm>
            <a:off x="2987824" y="1069999"/>
            <a:ext cx="3168352" cy="1392642"/>
          </a:xfrm>
          <a:prstGeom prst="rect">
            <a:avLst/>
          </a:prstGeom>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200" b="0" baseline="0">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2" name="Rectangle 1"/>
          <p:cNvSpPr/>
          <p:nvPr userDrawn="1"/>
        </p:nvSpPr>
        <p:spPr>
          <a:xfrm>
            <a:off x="3419872" y="1893198"/>
            <a:ext cx="5724128"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707904" y="2139702"/>
            <a:ext cx="543609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15766"/>
            <a:ext cx="543609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824" y="1745754"/>
            <a:ext cx="2231488" cy="16561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1902008"/>
            <a:ext cx="467544"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63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Agenda Layout">
    <p:bg>
      <p:bgPr>
        <a:solidFill>
          <a:schemeClr val="bg1">
            <a:lumMod val="75000"/>
            <a:alpha val="20000"/>
          </a:schemeClr>
        </a:solidFill>
        <a:effectLst/>
      </p:bgPr>
    </p:bg>
    <p:spTree>
      <p:nvGrpSpPr>
        <p:cNvPr id="1" name=""/>
        <p:cNvGrpSpPr/>
        <p:nvPr/>
      </p:nvGrpSpPr>
      <p:grpSpPr>
        <a:xfrm>
          <a:off x="0" y="0"/>
          <a:ext cx="0" cy="0"/>
          <a:chOff x="0" y="0"/>
          <a:chExt cx="0" cy="0"/>
        </a:xfrm>
      </p:grpSpPr>
      <p:sp>
        <p:nvSpPr>
          <p:cNvPr id="3" name="Rectangle 2"/>
          <p:cNvSpPr/>
          <p:nvPr userDrawn="1"/>
        </p:nvSpPr>
        <p:spPr>
          <a:xfrm>
            <a:off x="2915816" y="0"/>
            <a:ext cx="6228184" cy="51435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 Placeholder 9">
            <a:extLst>
              <a:ext uri="{FF2B5EF4-FFF2-40B4-BE49-F238E27FC236}">
                <a16:creationId xmlns:a16="http://schemas.microsoft.com/office/drawing/2014/main" id="{87013D31-6B1B-457D-A2E1-324A15BA2C59}"/>
              </a:ext>
            </a:extLst>
          </p:cNvPr>
          <p:cNvSpPr>
            <a:spLocks noGrp="1"/>
          </p:cNvSpPr>
          <p:nvPr>
            <p:ph type="body" sz="quarter" idx="10" hasCustomPrompt="1"/>
          </p:nvPr>
        </p:nvSpPr>
        <p:spPr>
          <a:xfrm>
            <a:off x="107504" y="2715766"/>
            <a:ext cx="2808312" cy="208848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8499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3203848" y="0"/>
            <a:ext cx="5940152" cy="51435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419872" y="123478"/>
            <a:ext cx="55446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70273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5760640"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cxnSp>
        <p:nvCxnSpPr>
          <p:cNvPr id="5" name="Straight Connector 4"/>
          <p:cNvCxnSpPr>
            <a:cxnSpLocks/>
          </p:cNvCxnSpPr>
          <p:nvPr userDrawn="1"/>
        </p:nvCxnSpPr>
        <p:spPr>
          <a:xfrm>
            <a:off x="-6032" y="817270"/>
            <a:ext cx="60902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0F115EE-9A83-45BD-8E68-F6189C0D034D}"/>
              </a:ext>
            </a:extLst>
          </p:cNvPr>
          <p:cNvPicPr>
            <a:picLocks noChangeAspect="1"/>
          </p:cNvPicPr>
          <p:nvPr userDrawn="1">
            <p:custDataLst>
              <p:custData r:id="rId1"/>
            </p:custDataLst>
          </p:nvPr>
        </p:nvPicPr>
        <p:blipFill>
          <a:blip r:embed="rId3"/>
          <a:stretch>
            <a:fillRect/>
          </a:stretch>
        </p:blipFill>
        <p:spPr>
          <a:xfrm>
            <a:off x="6228184" y="215902"/>
            <a:ext cx="2736304" cy="1202736"/>
          </a:xfrm>
          <a:prstGeom prst="rect">
            <a:avLst/>
          </a:prstGeom>
        </p:spPr>
      </p:pic>
    </p:spTree>
    <p:extLst>
      <p:ext uri="{BB962C8B-B14F-4D97-AF65-F5344CB8AC3E}">
        <p14:creationId xmlns:p14="http://schemas.microsoft.com/office/powerpoint/2010/main" val="185836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spTree>
      <p:nvGrpSpPr>
        <p:cNvPr id="1" name=""/>
        <p:cNvGrpSpPr/>
        <p:nvPr/>
      </p:nvGrpSpPr>
      <p:grpSpPr>
        <a:xfrm>
          <a:off x="0" y="0"/>
          <a:ext cx="0" cy="0"/>
          <a:chOff x="0" y="0"/>
          <a:chExt cx="0" cy="0"/>
        </a:xfrm>
      </p:grpSpPr>
      <p:sp>
        <p:nvSpPr>
          <p:cNvPr id="2" name="Rectangle 1"/>
          <p:cNvSpPr/>
          <p:nvPr userDrawn="1"/>
        </p:nvSpPr>
        <p:spPr>
          <a:xfrm>
            <a:off x="-6032" y="0"/>
            <a:ext cx="1841728"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051720" y="123478"/>
            <a:ext cx="691276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8566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Layou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590465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cxnSp>
        <p:nvCxnSpPr>
          <p:cNvPr id="5" name="Straight Connector 4"/>
          <p:cNvCxnSpPr>
            <a:cxnSpLocks/>
          </p:cNvCxnSpPr>
          <p:nvPr userDrawn="1"/>
        </p:nvCxnSpPr>
        <p:spPr>
          <a:xfrm>
            <a:off x="-6032" y="817270"/>
            <a:ext cx="623421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1BC2BD0B-4162-46FF-A802-4FF6D96A8625}"/>
              </a:ext>
            </a:extLst>
          </p:cNvPr>
          <p:cNvPicPr>
            <a:picLocks noChangeAspect="1"/>
          </p:cNvPicPr>
          <p:nvPr userDrawn="1">
            <p:custDataLst>
              <p:custData r:id="rId1"/>
            </p:custDataLst>
          </p:nvPr>
        </p:nvPicPr>
        <p:blipFill>
          <a:blip r:embed="rId4"/>
          <a:stretch>
            <a:fillRect/>
          </a:stretch>
        </p:blipFill>
        <p:spPr>
          <a:xfrm>
            <a:off x="6300192" y="195486"/>
            <a:ext cx="2736304" cy="1202736"/>
          </a:xfrm>
          <a:prstGeom prst="rect">
            <a:avLst/>
          </a:prstGeom>
        </p:spPr>
      </p:pic>
    </p:spTree>
    <p:extLst>
      <p:ext uri="{BB962C8B-B14F-4D97-AF65-F5344CB8AC3E}">
        <p14:creationId xmlns:p14="http://schemas.microsoft.com/office/powerpoint/2010/main" val="3491723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2" r:id="rId2"/>
    <p:sldLayoutId id="2147483666" r:id="rId3"/>
    <p:sldLayoutId id="2147483667" r:id="rId4"/>
    <p:sldLayoutId id="2147483661" r:id="rId5"/>
    <p:sldLayoutId id="2147483660" r:id="rId6"/>
    <p:sldLayoutId id="2147483664" r:id="rId7"/>
    <p:sldLayoutId id="2147483677" r:id="rId8"/>
    <p:sldLayoutId id="2147483678" r:id="rId9"/>
    <p:sldLayoutId id="2147483669" r:id="rId10"/>
    <p:sldLayoutId id="2147483670" r:id="rId11"/>
    <p:sldLayoutId id="2147483679" r:id="rId12"/>
    <p:sldLayoutId id="2147483672" r:id="rId13"/>
    <p:sldLayoutId id="2147483673" r:id="rId14"/>
    <p:sldLayoutId id="2147483674" r:id="rId15"/>
    <p:sldLayoutId id="2147483675" r:id="rId16"/>
    <p:sldLayoutId id="2147483680" r:id="rId17"/>
    <p:sldLayoutId id="2147483656" r:id="rId18"/>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5.xml"/><Relationship Id="rId1" Type="http://schemas.openxmlformats.org/officeDocument/2006/relationships/customXml" Target="../../customXml/item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slideLayout" Target="../slideLayouts/slideLayout18.xml"/><Relationship Id="rId1" Type="http://schemas.openxmlformats.org/officeDocument/2006/relationships/customXml" Target="../../customXml/item15.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slideLayout" Target="../slideLayouts/slideLayout8.xml"/><Relationship Id="rId1" Type="http://schemas.openxmlformats.org/officeDocument/2006/relationships/customXml" Target="../../customXml/item23.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customXml" Target="../../customXml/item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customXml" Target="../../customXml/item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ustomXml" Target="../../customXml/item26.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image" Target="../media/image21.emf"/><Relationship Id="rId4" Type="http://schemas.openxmlformats.org/officeDocument/2006/relationships/package" Target="../embeddings/Microsoft_Excel_Worksheet5.xlsx"/></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8.xml"/><Relationship Id="rId1" Type="http://schemas.openxmlformats.org/officeDocument/2006/relationships/vmlDrawing" Target="../drawings/vmlDrawing7.vml"/><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8" Type="http://schemas.openxmlformats.org/officeDocument/2006/relationships/package" Target="../embeddings/Microsoft_Excel_Worksheet9.xlsx"/><Relationship Id="rId3" Type="http://schemas.openxmlformats.org/officeDocument/2006/relationships/slideLayout" Target="../slideLayouts/slideLayout8.xml"/><Relationship Id="rId7" Type="http://schemas.openxmlformats.org/officeDocument/2006/relationships/image" Target="../media/image24.emf"/><Relationship Id="rId2" Type="http://schemas.openxmlformats.org/officeDocument/2006/relationships/customXml" Target="../../customXml/item28.xml"/><Relationship Id="rId1" Type="http://schemas.openxmlformats.org/officeDocument/2006/relationships/vmlDrawing" Target="../drawings/vmlDrawing8.vml"/><Relationship Id="rId6" Type="http://schemas.openxmlformats.org/officeDocument/2006/relationships/package" Target="../embeddings/Microsoft_Excel_Worksheet8.xlsx"/><Relationship Id="rId5" Type="http://schemas.openxmlformats.org/officeDocument/2006/relationships/image" Target="../media/image23.emf"/><Relationship Id="rId10" Type="http://schemas.openxmlformats.org/officeDocument/2006/relationships/image" Target="../media/image1.emf"/><Relationship Id="rId4" Type="http://schemas.openxmlformats.org/officeDocument/2006/relationships/package" Target="../embeddings/Microsoft_Excel_Worksheet7.xlsx"/><Relationship Id="rId9"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8" Type="http://schemas.openxmlformats.org/officeDocument/2006/relationships/package" Target="../embeddings/Microsoft_Excel_Worksheet18.xlsx"/><Relationship Id="rId3" Type="http://schemas.openxmlformats.org/officeDocument/2006/relationships/slideLayout" Target="../slideLayouts/slideLayout8.xml"/><Relationship Id="rId7" Type="http://schemas.openxmlformats.org/officeDocument/2006/relationships/image" Target="../media/image26.emf"/><Relationship Id="rId2" Type="http://schemas.openxmlformats.org/officeDocument/2006/relationships/customXml" Target="../../customXml/item4.xml"/><Relationship Id="rId1" Type="http://schemas.openxmlformats.org/officeDocument/2006/relationships/vmlDrawing" Target="../drawings/vmlDrawing9.vml"/><Relationship Id="rId6" Type="http://schemas.openxmlformats.org/officeDocument/2006/relationships/package" Target="../embeddings/Microsoft_Excel_Worksheet17.xlsx"/><Relationship Id="rId5" Type="http://schemas.openxmlformats.org/officeDocument/2006/relationships/image" Target="../media/image25.emf"/><Relationship Id="rId10" Type="http://schemas.openxmlformats.org/officeDocument/2006/relationships/image" Target="../media/image1.emf"/><Relationship Id="rId4" Type="http://schemas.openxmlformats.org/officeDocument/2006/relationships/package" Target="../embeddings/Microsoft_Excel_Worksheet16.xlsx"/><Relationship Id="rId9" Type="http://schemas.openxmlformats.org/officeDocument/2006/relationships/image" Target="../media/image27.emf"/></Relationships>
</file>

<file path=ppt/slides/_rels/slide25.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chart" Target="../charts/chart12.xml"/><Relationship Id="rId2" Type="http://schemas.openxmlformats.org/officeDocument/2006/relationships/chart" Target="../charts/chart7.xml"/><Relationship Id="rId1" Type="http://schemas.openxmlformats.org/officeDocument/2006/relationships/slideLayout" Target="../slideLayouts/slideLayout7.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26.xml.rels><?xml version="1.0" encoding="UTF-8" standalone="yes"?>
<Relationships xmlns="http://schemas.openxmlformats.org/package/2006/relationships"><Relationship Id="rId8" Type="http://schemas.openxmlformats.org/officeDocument/2006/relationships/package" Target="../embeddings/Microsoft_Excel_Worksheet27.xlsx"/><Relationship Id="rId3" Type="http://schemas.openxmlformats.org/officeDocument/2006/relationships/slideLayout" Target="../slideLayouts/slideLayout8.xml"/><Relationship Id="rId7" Type="http://schemas.openxmlformats.org/officeDocument/2006/relationships/image" Target="../media/image28.emf"/><Relationship Id="rId2" Type="http://schemas.openxmlformats.org/officeDocument/2006/relationships/customXml" Target="../../customXml/item1.xml"/><Relationship Id="rId1" Type="http://schemas.openxmlformats.org/officeDocument/2006/relationships/vmlDrawing" Target="../drawings/vmlDrawing10.vml"/><Relationship Id="rId6" Type="http://schemas.openxmlformats.org/officeDocument/2006/relationships/package" Target="../embeddings/Microsoft_Excel_Worksheet26.xlsx"/><Relationship Id="rId5" Type="http://schemas.openxmlformats.org/officeDocument/2006/relationships/image" Target="../media/image25.emf"/><Relationship Id="rId10" Type="http://schemas.openxmlformats.org/officeDocument/2006/relationships/image" Target="../media/image1.emf"/><Relationship Id="rId4" Type="http://schemas.openxmlformats.org/officeDocument/2006/relationships/package" Target="../embeddings/Microsoft_Excel_Worksheet25.xlsx"/><Relationship Id="rId9" Type="http://schemas.openxmlformats.org/officeDocument/2006/relationships/image" Target="../media/image29.emf"/></Relationships>
</file>

<file path=ppt/slides/_rels/slide27.xml.rels><?xml version="1.0" encoding="UTF-8" standalone="yes"?>
<Relationships xmlns="http://schemas.openxmlformats.org/package/2006/relationships"><Relationship Id="rId3" Type="http://schemas.openxmlformats.org/officeDocument/2006/relationships/chart" Target="../charts/chart14.xml"/><Relationship Id="rId7" Type="http://schemas.openxmlformats.org/officeDocument/2006/relationships/chart" Target="../charts/chart18.xml"/><Relationship Id="rId2" Type="http://schemas.openxmlformats.org/officeDocument/2006/relationships/chart" Target="../charts/chart13.xml"/><Relationship Id="rId1" Type="http://schemas.openxmlformats.org/officeDocument/2006/relationships/slideLayout" Target="../slideLayouts/slideLayout7.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chart" Target="../charts/chart15.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customXml" Target="../../customXml/item8.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customXml" Target="../../customXml/item9.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customXml" Target="../../customXml/item19.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customXml" Target="../../customXml/item2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customXml" Target="../../customXml/item6.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customXml" Target="../../customXml/item18.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customXml" Target="../../customXml/item3.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ustomXml" Target="../../customXml/item14.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ustomXml" Target="../../customXml/item17.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image" Target="../media/image13.emf"/><Relationship Id="rId4" Type="http://schemas.openxmlformats.org/officeDocument/2006/relationships/package" Target="../embeddings/Microsoft_Excel_Worksheet1.xlsx"/></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ustomXml" Target="../../customXml/item21.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image" Target="../media/image14.emf"/><Relationship Id="rId4" Type="http://schemas.openxmlformats.org/officeDocument/2006/relationships/package" Target="../embeddings/Microsoft_Excel_Worksheet2.xlsx"/></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ustomXml" Target="../../customXml/item20.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image" Target="../media/image15.emf"/><Relationship Id="rId4" Type="http://schemas.openxmlformats.org/officeDocument/2006/relationships/package" Target="../embeddings/Microsoft_Excel_Worksheet3.xlsx"/></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ustomXml" Target="../../customXml/item12.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image" Target="../media/image16.emf"/><Relationship Id="rId4" Type="http://schemas.openxmlformats.org/officeDocument/2006/relationships/package" Target="../embeddings/Microsoft_Excel_Worksheet4.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2859782"/>
            <a:ext cx="9144000" cy="568445"/>
          </a:xfrm>
        </p:spPr>
        <p:txBody>
          <a:bodyPr/>
          <a:lstStyle/>
          <a:p>
            <a:r>
              <a:rPr lang="en-US" altLang="ko-KR" sz="2000" b="1" dirty="0">
                <a:solidFill>
                  <a:schemeClr val="tx1">
                    <a:lumMod val="85000"/>
                    <a:lumOff val="15000"/>
                  </a:schemeClr>
                </a:solidFill>
                <a:ea typeface="맑은 고딕" pitchFamily="50" charset="-127"/>
              </a:rPr>
              <a:t>Coronary Artery Disease Prediction Using Classification Algorithms</a:t>
            </a:r>
            <a:endParaRPr lang="en-US" altLang="ko-KR" sz="2000" b="1" dirty="0">
              <a:solidFill>
                <a:schemeClr val="tx1">
                  <a:lumMod val="85000"/>
                  <a:lumOff val="15000"/>
                </a:schemeClr>
              </a:solidFill>
            </a:endParaRPr>
          </a:p>
        </p:txBody>
      </p:sp>
      <p:sp>
        <p:nvSpPr>
          <p:cNvPr id="4" name="Text Placeholder 3"/>
          <p:cNvSpPr>
            <a:spLocks noGrp="1"/>
          </p:cNvSpPr>
          <p:nvPr>
            <p:ph type="body" sz="quarter" idx="11"/>
          </p:nvPr>
        </p:nvSpPr>
        <p:spPr>
          <a:xfrm>
            <a:off x="35496" y="3939902"/>
            <a:ext cx="9073008" cy="1080120"/>
          </a:xfrm>
        </p:spPr>
        <p:txBody>
          <a:bodyPr/>
          <a:lstStyle/>
          <a:p>
            <a:pPr>
              <a:spcBef>
                <a:spcPts val="0"/>
              </a:spcBef>
              <a:defRPr/>
            </a:pPr>
            <a:r>
              <a:rPr lang="en-US" altLang="ko-KR" b="1" dirty="0">
                <a:solidFill>
                  <a:schemeClr val="tx1">
                    <a:lumMod val="85000"/>
                    <a:lumOff val="15000"/>
                  </a:schemeClr>
                </a:solidFill>
                <a:ea typeface="맑은 고딕" pitchFamily="50" charset="-127"/>
              </a:rPr>
              <a:t>Ryerson University CKME 136 Capstone Presentation</a:t>
            </a:r>
          </a:p>
          <a:p>
            <a:pPr>
              <a:spcBef>
                <a:spcPts val="0"/>
              </a:spcBef>
              <a:defRPr/>
            </a:pPr>
            <a:endParaRPr lang="en-US" altLang="ko-KR" b="1" dirty="0">
              <a:solidFill>
                <a:schemeClr val="tx1">
                  <a:lumMod val="85000"/>
                  <a:lumOff val="15000"/>
                </a:schemeClr>
              </a:solidFill>
            </a:endParaRPr>
          </a:p>
          <a:p>
            <a:pPr>
              <a:spcBef>
                <a:spcPts val="0"/>
              </a:spcBef>
              <a:defRPr/>
            </a:pPr>
            <a:r>
              <a:rPr lang="en-US" altLang="ko-KR" sz="1400" b="1" dirty="0">
                <a:solidFill>
                  <a:schemeClr val="tx1">
                    <a:lumMod val="75000"/>
                    <a:lumOff val="25000"/>
                  </a:schemeClr>
                </a:solidFill>
              </a:rPr>
              <a:t>Todd Bethell </a:t>
            </a:r>
          </a:p>
          <a:p>
            <a:pPr>
              <a:spcBef>
                <a:spcPts val="0"/>
              </a:spcBef>
              <a:defRPr/>
            </a:pPr>
            <a:r>
              <a:rPr lang="en-US" altLang="ko-KR" sz="1400" b="1" dirty="0">
                <a:solidFill>
                  <a:schemeClr val="tx1">
                    <a:lumMod val="75000"/>
                    <a:lumOff val="25000"/>
                  </a:schemeClr>
                </a:solidFill>
              </a:rPr>
              <a:t>July 30, 2019</a:t>
            </a:r>
            <a:endParaRPr lang="en-US" altLang="ko-KR" sz="1400" dirty="0">
              <a:solidFill>
                <a:schemeClr val="tx1">
                  <a:lumMod val="75000"/>
                  <a:lumOff val="25000"/>
                </a:schemeClr>
              </a:solidFill>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8642" y="51470"/>
            <a:ext cx="2808312" cy="2088480"/>
          </a:xfrm>
          <a:prstGeom prst="rect">
            <a:avLst/>
          </a:prstGeom>
        </p:spPr>
        <p:txBody>
          <a:bodyPr/>
          <a:lstStyle/>
          <a:p>
            <a:r>
              <a:rPr lang="en-US" altLang="ko-KR" dirty="0">
                <a:solidFill>
                  <a:schemeClr val="accent1"/>
                </a:solidFill>
              </a:rPr>
              <a:t>Class Imbalanced</a:t>
            </a:r>
            <a:r>
              <a:rPr lang="en-US" altLang="ko-KR" dirty="0">
                <a:solidFill>
                  <a:srgbClr val="FD2906"/>
                </a:solidFill>
              </a:rPr>
              <a:t> </a:t>
            </a:r>
            <a:r>
              <a:rPr lang="en-US" altLang="ko-KR" dirty="0"/>
              <a:t> </a:t>
            </a:r>
          </a:p>
          <a:p>
            <a:r>
              <a:rPr lang="en-US" altLang="ko-KR" dirty="0"/>
              <a:t>Data Set</a:t>
            </a:r>
            <a:endParaRPr lang="ko-KR" altLang="en-US" dirty="0"/>
          </a:p>
        </p:txBody>
      </p:sp>
      <p:sp>
        <p:nvSpPr>
          <p:cNvPr id="37" name="TextBox 36"/>
          <p:cNvSpPr txBox="1"/>
          <p:nvPr/>
        </p:nvSpPr>
        <p:spPr>
          <a:xfrm>
            <a:off x="7236296" y="1093116"/>
            <a:ext cx="1107997" cy="646331"/>
          </a:xfrm>
          <a:prstGeom prst="rect">
            <a:avLst/>
          </a:prstGeom>
          <a:noFill/>
        </p:spPr>
        <p:txBody>
          <a:bodyPr wrap="none" rtlCol="0">
            <a:spAutoFit/>
          </a:bodyPr>
          <a:lstStyle/>
          <a:p>
            <a:pPr algn="r"/>
            <a:r>
              <a:rPr lang="en-US" altLang="ko-KR" sz="3600" b="1" dirty="0">
                <a:solidFill>
                  <a:schemeClr val="tx1">
                    <a:lumMod val="75000"/>
                    <a:lumOff val="25000"/>
                  </a:schemeClr>
                </a:solidFill>
                <a:cs typeface="Arial" pitchFamily="34" charset="0"/>
              </a:rPr>
              <a:t>71%</a:t>
            </a:r>
            <a:endParaRPr lang="ko-KR" altLang="en-US" sz="3600" b="1" dirty="0">
              <a:solidFill>
                <a:schemeClr val="tx1">
                  <a:lumMod val="75000"/>
                  <a:lumOff val="25000"/>
                </a:schemeClr>
              </a:solidFill>
              <a:cs typeface="Arial" pitchFamily="34" charset="0"/>
            </a:endParaRPr>
          </a:p>
        </p:txBody>
      </p:sp>
      <p:sp>
        <p:nvSpPr>
          <p:cNvPr id="39" name="TextBox 38"/>
          <p:cNvSpPr txBox="1"/>
          <p:nvPr/>
        </p:nvSpPr>
        <p:spPr>
          <a:xfrm>
            <a:off x="7236296" y="3003798"/>
            <a:ext cx="1107997" cy="646331"/>
          </a:xfrm>
          <a:prstGeom prst="rect">
            <a:avLst/>
          </a:prstGeom>
          <a:noFill/>
        </p:spPr>
        <p:txBody>
          <a:bodyPr wrap="none" rtlCol="0">
            <a:spAutoFit/>
          </a:bodyPr>
          <a:lstStyle/>
          <a:p>
            <a:pPr algn="r"/>
            <a:r>
              <a:rPr lang="en-US" altLang="ko-KR" sz="3600" b="1" dirty="0">
                <a:solidFill>
                  <a:schemeClr val="tx1">
                    <a:lumMod val="75000"/>
                    <a:lumOff val="25000"/>
                  </a:schemeClr>
                </a:solidFill>
                <a:cs typeface="Arial" pitchFamily="34" charset="0"/>
              </a:rPr>
              <a:t>29%</a:t>
            </a:r>
            <a:endParaRPr lang="ko-KR" altLang="en-US" sz="3600" b="1" dirty="0">
              <a:solidFill>
                <a:schemeClr val="tx1">
                  <a:lumMod val="75000"/>
                  <a:lumOff val="25000"/>
                </a:schemeClr>
              </a:solidFill>
              <a:cs typeface="Arial" pitchFamily="34" charset="0"/>
            </a:endParaRPr>
          </a:p>
        </p:txBody>
      </p:sp>
      <p:sp>
        <p:nvSpPr>
          <p:cNvPr id="41" name="TextBox 40"/>
          <p:cNvSpPr txBox="1"/>
          <p:nvPr/>
        </p:nvSpPr>
        <p:spPr>
          <a:xfrm>
            <a:off x="3886460" y="1750045"/>
            <a:ext cx="2949953" cy="646331"/>
          </a:xfrm>
          <a:prstGeom prst="rect">
            <a:avLst/>
          </a:prstGeom>
          <a:noFill/>
        </p:spPr>
        <p:txBody>
          <a:bodyPr wrap="square" rtlCol="0">
            <a:spAutoFit/>
          </a:bodyPr>
          <a:lstStyle/>
          <a:p>
            <a:pPr algn="ctr"/>
            <a:r>
              <a:rPr lang="en-US" altLang="ko-KR" sz="1200" b="1" dirty="0">
                <a:solidFill>
                  <a:schemeClr val="bg1"/>
                </a:solidFill>
                <a:cs typeface="Arial" pitchFamily="34" charset="0"/>
              </a:rPr>
              <a:t>Angiography tests resulted in 71% of the study patients being diagnosed with Coronary Artery Disease (CAD)</a:t>
            </a:r>
            <a:endParaRPr lang="ko-KR" altLang="en-US" sz="1200" b="1" dirty="0">
              <a:solidFill>
                <a:schemeClr val="bg1"/>
              </a:solidFill>
              <a:cs typeface="Arial" pitchFamily="34" charset="0"/>
            </a:endParaRPr>
          </a:p>
        </p:txBody>
      </p:sp>
      <p:sp>
        <p:nvSpPr>
          <p:cNvPr id="43" name="TextBox 42"/>
          <p:cNvSpPr txBox="1"/>
          <p:nvPr/>
        </p:nvSpPr>
        <p:spPr>
          <a:xfrm>
            <a:off x="3886460" y="3723878"/>
            <a:ext cx="2949953"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Versus 29% who were found to be ‘Normal’ </a:t>
            </a:r>
            <a:endParaRPr lang="ko-KR" altLang="en-US" sz="1200" b="1" dirty="0">
              <a:solidFill>
                <a:schemeClr val="bg1"/>
              </a:solidFill>
              <a:cs typeface="Arial" pitchFamily="34" charset="0"/>
            </a:endParaRPr>
          </a:p>
        </p:txBody>
      </p:sp>
      <p:pic>
        <p:nvPicPr>
          <p:cNvPr id="42" name="Picture 41">
            <a:extLst>
              <a:ext uri="{FF2B5EF4-FFF2-40B4-BE49-F238E27FC236}">
                <a16:creationId xmlns:a16="http://schemas.microsoft.com/office/drawing/2014/main" id="{3F7AA3DE-9D7E-414E-B71F-B9681DE53546}"/>
              </a:ext>
            </a:extLst>
          </p:cNvPr>
          <p:cNvPicPr>
            <a:picLocks noChangeAspect="1"/>
          </p:cNvPicPr>
          <p:nvPr>
            <p:custDataLst>
              <p:custData r:id="rId1"/>
            </p:custDataLst>
          </p:nvPr>
        </p:nvPicPr>
        <p:blipFill>
          <a:blip r:embed="rId3"/>
          <a:stretch>
            <a:fillRect/>
          </a:stretch>
        </p:blipFill>
        <p:spPr>
          <a:xfrm>
            <a:off x="107504" y="3817286"/>
            <a:ext cx="2736304" cy="1202736"/>
          </a:xfrm>
          <a:prstGeom prst="rect">
            <a:avLst/>
          </a:prstGeom>
        </p:spPr>
      </p:pic>
      <p:grpSp>
        <p:nvGrpSpPr>
          <p:cNvPr id="3" name="Group 2">
            <a:extLst>
              <a:ext uri="{FF2B5EF4-FFF2-40B4-BE49-F238E27FC236}">
                <a16:creationId xmlns:a16="http://schemas.microsoft.com/office/drawing/2014/main" id="{DFD702D4-B447-48D1-9D6B-9174CC83453B}"/>
              </a:ext>
            </a:extLst>
          </p:cNvPr>
          <p:cNvGrpSpPr/>
          <p:nvPr/>
        </p:nvGrpSpPr>
        <p:grpSpPr>
          <a:xfrm>
            <a:off x="3918101" y="1010675"/>
            <a:ext cx="2504888" cy="631857"/>
            <a:chOff x="3964921" y="691922"/>
            <a:chExt cx="2504888" cy="631857"/>
          </a:xfrm>
        </p:grpSpPr>
        <p:grpSp>
          <p:nvGrpSpPr>
            <p:cNvPr id="4" name="Group 3"/>
            <p:cNvGrpSpPr/>
            <p:nvPr/>
          </p:nvGrpSpPr>
          <p:grpSpPr>
            <a:xfrm>
              <a:off x="4177041" y="699542"/>
              <a:ext cx="2292768" cy="624237"/>
              <a:chOff x="6050203" y="3394105"/>
              <a:chExt cx="2292768" cy="624237"/>
            </a:xfrm>
          </p:grpSpPr>
          <p:sp>
            <p:nvSpPr>
              <p:cNvPr id="6" name="Round Same Side Corner Rectangle 20"/>
              <p:cNvSpPr/>
              <p:nvPr/>
            </p:nvSpPr>
            <p:spPr>
              <a:xfrm rot="10800000">
                <a:off x="6050203"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 Same Side Corner Rectangle 20"/>
              <p:cNvSpPr/>
              <p:nvPr/>
            </p:nvSpPr>
            <p:spPr>
              <a:xfrm rot="10800000">
                <a:off x="6543085" y="3400958"/>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ound Same Side Corner Rectangle 20"/>
              <p:cNvSpPr/>
              <p:nvPr/>
            </p:nvSpPr>
            <p:spPr>
              <a:xfrm rot="10800000">
                <a:off x="7043707" y="3400958"/>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ound Same Side Corner Rectangle 20"/>
              <p:cNvSpPr/>
              <p:nvPr/>
            </p:nvSpPr>
            <p:spPr>
              <a:xfrm rot="10800000">
                <a:off x="7545483" y="3400958"/>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4" name="Round Same Side Corner Rectangle 20"/>
              <p:cNvSpPr/>
              <p:nvPr/>
            </p:nvSpPr>
            <p:spPr>
              <a:xfrm rot="10800000">
                <a:off x="8053554" y="3400956"/>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45" name="Round Same Side Corner Rectangle 8">
              <a:extLst>
                <a:ext uri="{FF2B5EF4-FFF2-40B4-BE49-F238E27FC236}">
                  <a16:creationId xmlns:a16="http://schemas.microsoft.com/office/drawing/2014/main" id="{158F0CEB-01F7-4E1E-830B-711E7AEF124A}"/>
                </a:ext>
              </a:extLst>
            </p:cNvPr>
            <p:cNvSpPr/>
            <p:nvPr/>
          </p:nvSpPr>
          <p:spPr>
            <a:xfrm>
              <a:off x="3964921" y="694402"/>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Round Same Side Corner Rectangle 8">
              <a:extLst>
                <a:ext uri="{FF2B5EF4-FFF2-40B4-BE49-F238E27FC236}">
                  <a16:creationId xmlns:a16="http://schemas.microsoft.com/office/drawing/2014/main" id="{20A1F3A2-E4B0-4F6B-A3E9-231455329B96}"/>
                </a:ext>
              </a:extLst>
            </p:cNvPr>
            <p:cNvSpPr/>
            <p:nvPr/>
          </p:nvSpPr>
          <p:spPr>
            <a:xfrm>
              <a:off x="5961621" y="706393"/>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Round Same Side Corner Rectangle 8">
              <a:extLst>
                <a:ext uri="{FF2B5EF4-FFF2-40B4-BE49-F238E27FC236}">
                  <a16:creationId xmlns:a16="http://schemas.microsoft.com/office/drawing/2014/main" id="{EA574878-C11A-487F-ABBF-A74CF2A0F684}"/>
                </a:ext>
              </a:extLst>
            </p:cNvPr>
            <p:cNvSpPr/>
            <p:nvPr/>
          </p:nvSpPr>
          <p:spPr>
            <a:xfrm>
              <a:off x="4456412" y="691922"/>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Round Same Side Corner Rectangle 8">
              <a:extLst>
                <a:ext uri="{FF2B5EF4-FFF2-40B4-BE49-F238E27FC236}">
                  <a16:creationId xmlns:a16="http://schemas.microsoft.com/office/drawing/2014/main" id="{5EF340C6-B80B-4E07-B187-D2943C514E32}"/>
                </a:ext>
              </a:extLst>
            </p:cNvPr>
            <p:cNvSpPr/>
            <p:nvPr/>
          </p:nvSpPr>
          <p:spPr>
            <a:xfrm>
              <a:off x="4958129" y="699541"/>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Round Same Side Corner Rectangle 8">
              <a:extLst>
                <a:ext uri="{FF2B5EF4-FFF2-40B4-BE49-F238E27FC236}">
                  <a16:creationId xmlns:a16="http://schemas.microsoft.com/office/drawing/2014/main" id="{2C66D62F-866A-4A18-87ED-8AC1A49DE5CE}"/>
                </a:ext>
              </a:extLst>
            </p:cNvPr>
            <p:cNvSpPr/>
            <p:nvPr/>
          </p:nvSpPr>
          <p:spPr>
            <a:xfrm>
              <a:off x="5459904" y="699540"/>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0" name="Group 49">
            <a:extLst>
              <a:ext uri="{FF2B5EF4-FFF2-40B4-BE49-F238E27FC236}">
                <a16:creationId xmlns:a16="http://schemas.microsoft.com/office/drawing/2014/main" id="{2F77FE52-3091-48A0-8876-82C110915E1D}"/>
              </a:ext>
            </a:extLst>
          </p:cNvPr>
          <p:cNvGrpSpPr/>
          <p:nvPr/>
        </p:nvGrpSpPr>
        <p:grpSpPr>
          <a:xfrm>
            <a:off x="3964921" y="2931790"/>
            <a:ext cx="2504888" cy="631857"/>
            <a:chOff x="3964921" y="691922"/>
            <a:chExt cx="2504888" cy="631857"/>
          </a:xfrm>
        </p:grpSpPr>
        <p:grpSp>
          <p:nvGrpSpPr>
            <p:cNvPr id="51" name="Group 50">
              <a:extLst>
                <a:ext uri="{FF2B5EF4-FFF2-40B4-BE49-F238E27FC236}">
                  <a16:creationId xmlns:a16="http://schemas.microsoft.com/office/drawing/2014/main" id="{163CD269-8071-4D6D-8A1D-6C99A13F9A0C}"/>
                </a:ext>
              </a:extLst>
            </p:cNvPr>
            <p:cNvGrpSpPr/>
            <p:nvPr/>
          </p:nvGrpSpPr>
          <p:grpSpPr>
            <a:xfrm>
              <a:off x="4177041" y="699542"/>
              <a:ext cx="2292768" cy="624237"/>
              <a:chOff x="6050203" y="3394105"/>
              <a:chExt cx="2292768" cy="624237"/>
            </a:xfrm>
          </p:grpSpPr>
          <p:sp>
            <p:nvSpPr>
              <p:cNvPr id="57" name="Round Same Side Corner Rectangle 20">
                <a:extLst>
                  <a:ext uri="{FF2B5EF4-FFF2-40B4-BE49-F238E27FC236}">
                    <a16:creationId xmlns:a16="http://schemas.microsoft.com/office/drawing/2014/main" id="{F1472229-BFC8-47DB-A5B7-564846102E26}"/>
                  </a:ext>
                </a:extLst>
              </p:cNvPr>
              <p:cNvSpPr/>
              <p:nvPr/>
            </p:nvSpPr>
            <p:spPr>
              <a:xfrm rot="10800000">
                <a:off x="6050203"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Round Same Side Corner Rectangle 20">
                <a:extLst>
                  <a:ext uri="{FF2B5EF4-FFF2-40B4-BE49-F238E27FC236}">
                    <a16:creationId xmlns:a16="http://schemas.microsoft.com/office/drawing/2014/main" id="{D56FDF15-B13A-47FD-B9E1-12AEB48C0A22}"/>
                  </a:ext>
                </a:extLst>
              </p:cNvPr>
              <p:cNvSpPr/>
              <p:nvPr/>
            </p:nvSpPr>
            <p:spPr>
              <a:xfrm rot="10800000">
                <a:off x="6543085" y="3400958"/>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Round Same Side Corner Rectangle 20">
                <a:extLst>
                  <a:ext uri="{FF2B5EF4-FFF2-40B4-BE49-F238E27FC236}">
                    <a16:creationId xmlns:a16="http://schemas.microsoft.com/office/drawing/2014/main" id="{EECDF54B-AA18-4097-8B6E-440ABF239D90}"/>
                  </a:ext>
                </a:extLst>
              </p:cNvPr>
              <p:cNvSpPr/>
              <p:nvPr/>
            </p:nvSpPr>
            <p:spPr>
              <a:xfrm rot="10800000">
                <a:off x="7043707" y="3400958"/>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Round Same Side Corner Rectangle 20">
                <a:extLst>
                  <a:ext uri="{FF2B5EF4-FFF2-40B4-BE49-F238E27FC236}">
                    <a16:creationId xmlns:a16="http://schemas.microsoft.com/office/drawing/2014/main" id="{0F69AE11-449D-40C1-8FF8-BBC362A9048A}"/>
                  </a:ext>
                </a:extLst>
              </p:cNvPr>
              <p:cNvSpPr/>
              <p:nvPr/>
            </p:nvSpPr>
            <p:spPr>
              <a:xfrm rot="10800000">
                <a:off x="7545483" y="3400958"/>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61" name="Round Same Side Corner Rectangle 20">
                <a:extLst>
                  <a:ext uri="{FF2B5EF4-FFF2-40B4-BE49-F238E27FC236}">
                    <a16:creationId xmlns:a16="http://schemas.microsoft.com/office/drawing/2014/main" id="{EB84B3EF-0969-4BE5-B57A-9C41DFEAE539}"/>
                  </a:ext>
                </a:extLst>
              </p:cNvPr>
              <p:cNvSpPr/>
              <p:nvPr/>
            </p:nvSpPr>
            <p:spPr>
              <a:xfrm rot="10800000">
                <a:off x="8053554" y="3400956"/>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52" name="Round Same Side Corner Rectangle 8">
              <a:extLst>
                <a:ext uri="{FF2B5EF4-FFF2-40B4-BE49-F238E27FC236}">
                  <a16:creationId xmlns:a16="http://schemas.microsoft.com/office/drawing/2014/main" id="{D3394DE5-A498-4594-81B9-5459406B41F0}"/>
                </a:ext>
              </a:extLst>
            </p:cNvPr>
            <p:cNvSpPr/>
            <p:nvPr/>
          </p:nvSpPr>
          <p:spPr>
            <a:xfrm>
              <a:off x="3964921" y="694402"/>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Round Same Side Corner Rectangle 8">
              <a:extLst>
                <a:ext uri="{FF2B5EF4-FFF2-40B4-BE49-F238E27FC236}">
                  <a16:creationId xmlns:a16="http://schemas.microsoft.com/office/drawing/2014/main" id="{FA0EFD10-6E4C-43D6-9CF4-291D9662BCA0}"/>
                </a:ext>
              </a:extLst>
            </p:cNvPr>
            <p:cNvSpPr/>
            <p:nvPr/>
          </p:nvSpPr>
          <p:spPr>
            <a:xfrm>
              <a:off x="5961621" y="706393"/>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Round Same Side Corner Rectangle 8">
              <a:extLst>
                <a:ext uri="{FF2B5EF4-FFF2-40B4-BE49-F238E27FC236}">
                  <a16:creationId xmlns:a16="http://schemas.microsoft.com/office/drawing/2014/main" id="{C767A013-AA0A-4802-8FCD-7E9199857978}"/>
                </a:ext>
              </a:extLst>
            </p:cNvPr>
            <p:cNvSpPr/>
            <p:nvPr/>
          </p:nvSpPr>
          <p:spPr>
            <a:xfrm>
              <a:off x="4456412" y="691922"/>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Round Same Side Corner Rectangle 8">
              <a:extLst>
                <a:ext uri="{FF2B5EF4-FFF2-40B4-BE49-F238E27FC236}">
                  <a16:creationId xmlns:a16="http://schemas.microsoft.com/office/drawing/2014/main" id="{AD26059D-14F8-4743-AB39-9E1B6B518FD3}"/>
                </a:ext>
              </a:extLst>
            </p:cNvPr>
            <p:cNvSpPr/>
            <p:nvPr/>
          </p:nvSpPr>
          <p:spPr>
            <a:xfrm>
              <a:off x="4958129" y="699541"/>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Round Same Side Corner Rectangle 8">
              <a:extLst>
                <a:ext uri="{FF2B5EF4-FFF2-40B4-BE49-F238E27FC236}">
                  <a16:creationId xmlns:a16="http://schemas.microsoft.com/office/drawing/2014/main" id="{E689D400-6824-4ED8-BD3C-D5531A4F258A}"/>
                </a:ext>
              </a:extLst>
            </p:cNvPr>
            <p:cNvSpPr/>
            <p:nvPr/>
          </p:nvSpPr>
          <p:spPr>
            <a:xfrm>
              <a:off x="5459904" y="699540"/>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2" name="TextBox 31">
            <a:extLst>
              <a:ext uri="{FF2B5EF4-FFF2-40B4-BE49-F238E27FC236}">
                <a16:creationId xmlns:a16="http://schemas.microsoft.com/office/drawing/2014/main" id="{7CA540CE-7844-4C6C-99A2-2AC390D0807F}"/>
              </a:ext>
            </a:extLst>
          </p:cNvPr>
          <p:cNvSpPr txBox="1"/>
          <p:nvPr/>
        </p:nvSpPr>
        <p:spPr>
          <a:xfrm>
            <a:off x="107504" y="4809848"/>
            <a:ext cx="228651" cy="259292"/>
          </a:xfrm>
          <a:prstGeom prst="rect">
            <a:avLst/>
          </a:prstGeom>
          <a:noFill/>
        </p:spPr>
        <p:txBody>
          <a:bodyPr wrap="square" rtlCol="0">
            <a:spAutoFit/>
          </a:bodyPr>
          <a:lstStyle/>
          <a:p>
            <a:r>
              <a:rPr lang="en-CA" sz="1100" dirty="0"/>
              <a:t>9</a:t>
            </a:r>
          </a:p>
        </p:txBody>
      </p:sp>
    </p:spTree>
    <p:extLst>
      <p:ext uri="{BB962C8B-B14F-4D97-AF65-F5344CB8AC3E}">
        <p14:creationId xmlns:p14="http://schemas.microsoft.com/office/powerpoint/2010/main" val="1037145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1"/>
                </a:solidFill>
              </a:rPr>
              <a:t>Initial Data</a:t>
            </a:r>
            <a:r>
              <a:rPr lang="en-US" altLang="ko-KR" dirty="0"/>
              <a:t> Analysis</a:t>
            </a:r>
            <a:endParaRPr lang="ko-KR" altLang="en-US" dirty="0"/>
          </a:p>
        </p:txBody>
      </p:sp>
      <p:grpSp>
        <p:nvGrpSpPr>
          <p:cNvPr id="4" name="Group 3"/>
          <p:cNvGrpSpPr/>
          <p:nvPr/>
        </p:nvGrpSpPr>
        <p:grpSpPr>
          <a:xfrm>
            <a:off x="899592" y="1431393"/>
            <a:ext cx="8064896" cy="2002131"/>
            <a:chOff x="803640" y="3362835"/>
            <a:chExt cx="4357135" cy="2002131"/>
          </a:xfrm>
        </p:grpSpPr>
        <p:sp>
          <p:nvSpPr>
            <p:cNvPr id="5" name="TextBox 4"/>
            <p:cNvSpPr txBox="1"/>
            <p:nvPr/>
          </p:nvSpPr>
          <p:spPr>
            <a:xfrm>
              <a:off x="803640" y="3579862"/>
              <a:ext cx="4357135" cy="1785104"/>
            </a:xfrm>
            <a:prstGeom prst="rect">
              <a:avLst/>
            </a:prstGeom>
            <a:noFill/>
          </p:spPr>
          <p:txBody>
            <a:bodyPr wrap="square" rtlCol="0">
              <a:spAutoFit/>
            </a:bodyPr>
            <a:lstStyle/>
            <a:p>
              <a:r>
                <a:rPr lang="en-US" altLang="ko-KR" sz="1400" dirty="0">
                  <a:solidFill>
                    <a:schemeClr val="tx1">
                      <a:lumMod val="75000"/>
                      <a:lumOff val="25000"/>
                    </a:schemeClr>
                  </a:solidFill>
                  <a:latin typeface="Arial" pitchFamily="34" charset="0"/>
                  <a:cs typeface="Arial" pitchFamily="34" charset="0"/>
                </a:rPr>
                <a:t>There was originally 55 variables in the data set (besides the response variable).  ‘Length’ (or ‘height’) and ‘BMI’ were removed because this data is captured in the ‘Obesity’ variable. That is, BMI is calculated using height and weight - and ‘Length’ and ‘BMI’ were not further discretized in the original study, but ‘Obesity’ was (such that a BMI score higher than 25 is considered ‘obese’ in the data set used.  ‘Exertional Chest Pain’ was removed because there was no variation in this attribute – that is, every response was the same (‘No’).  As such, there would be no benefit to including this attribute.</a:t>
              </a:r>
              <a:endParaRPr lang="ko-KR" altLang="en-US" sz="1400" dirty="0">
                <a:solidFill>
                  <a:schemeClr val="tx1">
                    <a:lumMod val="75000"/>
                    <a:lumOff val="25000"/>
                  </a:schemeClr>
                </a:solidFill>
                <a:latin typeface="Arial" pitchFamily="34" charset="0"/>
                <a:cs typeface="Arial" pitchFamily="34" charset="0"/>
              </a:endParaRPr>
            </a:p>
            <a:p>
              <a:r>
                <a:rPr lang="en-US" altLang="ko-KR" sz="1200" dirty="0">
                  <a:solidFill>
                    <a:schemeClr val="tx1">
                      <a:lumMod val="75000"/>
                      <a:lumOff val="25000"/>
                    </a:schemeClr>
                  </a:solidFill>
                  <a:latin typeface="Arial" pitchFamily="34" charset="0"/>
                  <a:cs typeface="Arial" pitchFamily="34" charset="0"/>
                </a:rPr>
                <a:t>    </a:t>
              </a:r>
              <a:endParaRPr lang="ko-KR" altLang="en-US" sz="1200" dirty="0">
                <a:solidFill>
                  <a:schemeClr val="tx1">
                    <a:lumMod val="75000"/>
                    <a:lumOff val="25000"/>
                  </a:schemeClr>
                </a:solidFill>
                <a:latin typeface="Arial" pitchFamily="34" charset="0"/>
                <a:cs typeface="Arial" pitchFamily="34" charset="0"/>
              </a:endParaRPr>
            </a:p>
          </p:txBody>
        </p:sp>
        <p:sp>
          <p:nvSpPr>
            <p:cNvPr id="6" name="TextBox 5"/>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latin typeface="Arial" pitchFamily="34" charset="0"/>
                  <a:cs typeface="Arial" pitchFamily="34" charset="0"/>
                </a:rPr>
                <a:t>3 Variables Removed</a:t>
              </a:r>
              <a:endParaRPr lang="ko-KR" altLang="en-US" sz="1400" b="1" dirty="0">
                <a:solidFill>
                  <a:schemeClr val="tx1">
                    <a:lumMod val="75000"/>
                    <a:lumOff val="25000"/>
                  </a:schemeClr>
                </a:solidFill>
                <a:latin typeface="Arial" pitchFamily="34" charset="0"/>
                <a:cs typeface="Arial" pitchFamily="34" charset="0"/>
              </a:endParaRPr>
            </a:p>
          </p:txBody>
        </p:sp>
      </p:grpSp>
      <p:grpSp>
        <p:nvGrpSpPr>
          <p:cNvPr id="7" name="Group 6"/>
          <p:cNvGrpSpPr/>
          <p:nvPr/>
        </p:nvGrpSpPr>
        <p:grpSpPr>
          <a:xfrm>
            <a:off x="899592" y="3487106"/>
            <a:ext cx="8064896" cy="524804"/>
            <a:chOff x="803640" y="3362835"/>
            <a:chExt cx="4357135" cy="524804"/>
          </a:xfrm>
        </p:grpSpPr>
        <p:sp>
          <p:nvSpPr>
            <p:cNvPr id="8" name="TextBox 7"/>
            <p:cNvSpPr txBox="1"/>
            <p:nvPr/>
          </p:nvSpPr>
          <p:spPr>
            <a:xfrm>
              <a:off x="803640" y="3579862"/>
              <a:ext cx="4357135" cy="307777"/>
            </a:xfrm>
            <a:prstGeom prst="rect">
              <a:avLst/>
            </a:prstGeom>
            <a:noFill/>
          </p:spPr>
          <p:txBody>
            <a:bodyPr wrap="square" rtlCol="0">
              <a:spAutoFit/>
            </a:bodyPr>
            <a:lstStyle/>
            <a:p>
              <a:r>
                <a:rPr lang="en-US" altLang="ko-KR" sz="1400" dirty="0">
                  <a:solidFill>
                    <a:schemeClr val="tx1">
                      <a:lumMod val="75000"/>
                      <a:lumOff val="25000"/>
                    </a:schemeClr>
                  </a:solidFill>
                  <a:latin typeface="Arial" pitchFamily="34" charset="0"/>
                  <a:cs typeface="Arial" pitchFamily="34" charset="0"/>
                </a:rPr>
                <a:t>Confirmed that there was no missing data in the data set. </a:t>
              </a:r>
              <a:endParaRPr lang="ko-KR" altLang="en-US" sz="1400" dirty="0">
                <a:solidFill>
                  <a:schemeClr val="tx1">
                    <a:lumMod val="75000"/>
                    <a:lumOff val="25000"/>
                  </a:schemeClr>
                </a:solidFill>
                <a:latin typeface="Arial" pitchFamily="34" charset="0"/>
                <a:cs typeface="Arial" pitchFamily="34" charset="0"/>
              </a:endParaRPr>
            </a:p>
          </p:txBody>
        </p:sp>
        <p:sp>
          <p:nvSpPr>
            <p:cNvPr id="9" name="TextBox 8"/>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latin typeface="Arial" pitchFamily="34" charset="0"/>
                  <a:cs typeface="Arial" pitchFamily="34" charset="0"/>
                </a:rPr>
                <a:t>Missing Data</a:t>
              </a:r>
              <a:endParaRPr lang="ko-KR" altLang="en-US" sz="1400" b="1" dirty="0">
                <a:solidFill>
                  <a:schemeClr val="tx1">
                    <a:lumMod val="75000"/>
                    <a:lumOff val="25000"/>
                  </a:schemeClr>
                </a:solidFill>
                <a:latin typeface="Arial" pitchFamily="34" charset="0"/>
                <a:cs typeface="Arial" pitchFamily="34" charset="0"/>
              </a:endParaRPr>
            </a:p>
          </p:txBody>
        </p:sp>
      </p:grpSp>
      <p:grpSp>
        <p:nvGrpSpPr>
          <p:cNvPr id="13" name="Group 12"/>
          <p:cNvGrpSpPr/>
          <p:nvPr/>
        </p:nvGrpSpPr>
        <p:grpSpPr>
          <a:xfrm>
            <a:off x="899592" y="4279194"/>
            <a:ext cx="7992888" cy="524804"/>
            <a:chOff x="803640" y="3362835"/>
            <a:chExt cx="4357134" cy="524804"/>
          </a:xfrm>
        </p:grpSpPr>
        <p:sp>
          <p:nvSpPr>
            <p:cNvPr id="14" name="TextBox 13"/>
            <p:cNvSpPr txBox="1"/>
            <p:nvPr/>
          </p:nvSpPr>
          <p:spPr>
            <a:xfrm>
              <a:off x="803640" y="3579862"/>
              <a:ext cx="4357134" cy="307777"/>
            </a:xfrm>
            <a:prstGeom prst="rect">
              <a:avLst/>
            </a:prstGeom>
            <a:noFill/>
          </p:spPr>
          <p:txBody>
            <a:bodyPr wrap="square" rtlCol="0">
              <a:spAutoFit/>
            </a:bodyPr>
            <a:lstStyle/>
            <a:p>
              <a:r>
                <a:rPr lang="en-US" altLang="ko-KR" sz="1400" dirty="0">
                  <a:solidFill>
                    <a:schemeClr val="tx1">
                      <a:lumMod val="75000"/>
                      <a:lumOff val="25000"/>
                    </a:schemeClr>
                  </a:solidFill>
                  <a:latin typeface="Arial" pitchFamily="34" charset="0"/>
                  <a:cs typeface="Arial" pitchFamily="34" charset="0"/>
                </a:rPr>
                <a:t>Confirmed that there were no errors, duplicates and/or incomplete or inappropriate entries.</a:t>
              </a:r>
              <a:endParaRPr lang="ko-KR" altLang="en-US" sz="1400" dirty="0">
                <a:solidFill>
                  <a:schemeClr val="tx1">
                    <a:lumMod val="75000"/>
                    <a:lumOff val="25000"/>
                  </a:schemeClr>
                </a:solidFill>
                <a:latin typeface="Arial" pitchFamily="34" charset="0"/>
                <a:cs typeface="Arial" pitchFamily="34" charset="0"/>
              </a:endParaRPr>
            </a:p>
          </p:txBody>
        </p:sp>
        <p:sp>
          <p:nvSpPr>
            <p:cNvPr id="15" name="TextBox 14"/>
            <p:cNvSpPr txBox="1"/>
            <p:nvPr/>
          </p:nvSpPr>
          <p:spPr>
            <a:xfrm>
              <a:off x="803640" y="3362835"/>
              <a:ext cx="2352063" cy="307777"/>
            </a:xfrm>
            <a:prstGeom prst="rect">
              <a:avLst/>
            </a:prstGeom>
            <a:noFill/>
          </p:spPr>
          <p:txBody>
            <a:bodyPr wrap="square" rtlCol="0">
              <a:spAutoFit/>
            </a:bodyPr>
            <a:lstStyle/>
            <a:p>
              <a:r>
                <a:rPr lang="en-US" altLang="ko-KR" sz="1400" b="1" dirty="0">
                  <a:solidFill>
                    <a:schemeClr val="tx1">
                      <a:lumMod val="75000"/>
                      <a:lumOff val="25000"/>
                    </a:schemeClr>
                  </a:solidFill>
                  <a:latin typeface="Arial" pitchFamily="34" charset="0"/>
                  <a:cs typeface="Arial" pitchFamily="34" charset="0"/>
                </a:rPr>
                <a:t>Errors in Data</a:t>
              </a:r>
              <a:endParaRPr lang="ko-KR" altLang="en-US" sz="1400" b="1" dirty="0">
                <a:solidFill>
                  <a:schemeClr val="tx1">
                    <a:lumMod val="75000"/>
                    <a:lumOff val="25000"/>
                  </a:schemeClr>
                </a:solidFill>
                <a:latin typeface="Arial" pitchFamily="34" charset="0"/>
                <a:cs typeface="Arial" pitchFamily="34" charset="0"/>
              </a:endParaRPr>
            </a:p>
          </p:txBody>
        </p:sp>
      </p:grpSp>
      <p:sp>
        <p:nvSpPr>
          <p:cNvPr id="16" name="Oval 15"/>
          <p:cNvSpPr/>
          <p:nvPr/>
        </p:nvSpPr>
        <p:spPr>
          <a:xfrm>
            <a:off x="323528" y="4318634"/>
            <a:ext cx="485364" cy="485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Oval 16"/>
          <p:cNvSpPr/>
          <p:nvPr/>
        </p:nvSpPr>
        <p:spPr>
          <a:xfrm>
            <a:off x="323528" y="2086386"/>
            <a:ext cx="485364" cy="4853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Oval 18"/>
          <p:cNvSpPr/>
          <p:nvPr/>
        </p:nvSpPr>
        <p:spPr>
          <a:xfrm>
            <a:off x="323528" y="3526546"/>
            <a:ext cx="485364" cy="4853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Freeform 99">
            <a:extLst>
              <a:ext uri="{FF2B5EF4-FFF2-40B4-BE49-F238E27FC236}">
                <a16:creationId xmlns:a16="http://schemas.microsoft.com/office/drawing/2014/main" id="{C16E6633-178B-465C-AB80-A02FE06DC51A}"/>
              </a:ext>
            </a:extLst>
          </p:cNvPr>
          <p:cNvSpPr>
            <a:spLocks noChangeAspect="1"/>
          </p:cNvSpPr>
          <p:nvPr/>
        </p:nvSpPr>
        <p:spPr>
          <a:xfrm>
            <a:off x="434129" y="2152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Freeform 99">
            <a:extLst>
              <a:ext uri="{FF2B5EF4-FFF2-40B4-BE49-F238E27FC236}">
                <a16:creationId xmlns:a16="http://schemas.microsoft.com/office/drawing/2014/main" id="{08281ABF-070D-4AE7-A7FF-411730E8604C}"/>
              </a:ext>
            </a:extLst>
          </p:cNvPr>
          <p:cNvSpPr>
            <a:spLocks noChangeAspect="1"/>
          </p:cNvSpPr>
          <p:nvPr/>
        </p:nvSpPr>
        <p:spPr>
          <a:xfrm>
            <a:off x="434129" y="359337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Freeform 99">
            <a:extLst>
              <a:ext uri="{FF2B5EF4-FFF2-40B4-BE49-F238E27FC236}">
                <a16:creationId xmlns:a16="http://schemas.microsoft.com/office/drawing/2014/main" id="{C14CB3BC-564B-424F-ADB4-98E517DAF436}"/>
              </a:ext>
            </a:extLst>
          </p:cNvPr>
          <p:cNvSpPr>
            <a:spLocks noChangeAspect="1"/>
          </p:cNvSpPr>
          <p:nvPr/>
        </p:nvSpPr>
        <p:spPr>
          <a:xfrm>
            <a:off x="434129" y="4385124"/>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B314F337-BDB6-4815-A628-619A778F52AF}"/>
              </a:ext>
            </a:extLst>
          </p:cNvPr>
          <p:cNvSpPr txBox="1"/>
          <p:nvPr/>
        </p:nvSpPr>
        <p:spPr>
          <a:xfrm>
            <a:off x="71500" y="4803998"/>
            <a:ext cx="360040" cy="261610"/>
          </a:xfrm>
          <a:prstGeom prst="rect">
            <a:avLst/>
          </a:prstGeom>
          <a:noFill/>
        </p:spPr>
        <p:txBody>
          <a:bodyPr wrap="square" rtlCol="0">
            <a:spAutoFit/>
          </a:bodyPr>
          <a:lstStyle/>
          <a:p>
            <a:r>
              <a:rPr lang="en-CA" sz="1100" dirty="0"/>
              <a:t>10</a:t>
            </a:r>
          </a:p>
        </p:txBody>
      </p:sp>
    </p:spTree>
    <p:extLst>
      <p:ext uri="{BB962C8B-B14F-4D97-AF65-F5344CB8AC3E}">
        <p14:creationId xmlns:p14="http://schemas.microsoft.com/office/powerpoint/2010/main" val="345442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1"/>
                </a:solidFill>
              </a:rPr>
              <a:t>Data Type</a:t>
            </a:r>
            <a:r>
              <a:rPr lang="en-US" altLang="ko-KR" dirty="0"/>
              <a:t> Descriptions</a:t>
            </a:r>
            <a:endParaRPr lang="ko-KR" altLang="en-US" dirty="0"/>
          </a:p>
        </p:txBody>
      </p:sp>
      <p:grpSp>
        <p:nvGrpSpPr>
          <p:cNvPr id="4" name="Group 3"/>
          <p:cNvGrpSpPr/>
          <p:nvPr/>
        </p:nvGrpSpPr>
        <p:grpSpPr>
          <a:xfrm>
            <a:off x="899592" y="1059582"/>
            <a:ext cx="8064896" cy="740247"/>
            <a:chOff x="803640" y="3362835"/>
            <a:chExt cx="4357135" cy="740247"/>
          </a:xfrm>
        </p:grpSpPr>
        <p:sp>
          <p:nvSpPr>
            <p:cNvPr id="5" name="TextBox 4"/>
            <p:cNvSpPr txBox="1"/>
            <p:nvPr/>
          </p:nvSpPr>
          <p:spPr>
            <a:xfrm>
              <a:off x="803640" y="3579862"/>
              <a:ext cx="4357135" cy="523220"/>
            </a:xfrm>
            <a:prstGeom prst="rect">
              <a:avLst/>
            </a:prstGeom>
            <a:noFill/>
          </p:spPr>
          <p:txBody>
            <a:bodyPr wrap="square" rtlCol="0">
              <a:spAutoFit/>
            </a:bodyPr>
            <a:lstStyle/>
            <a:p>
              <a:r>
                <a:rPr lang="en-US" altLang="ko-KR" sz="1400" dirty="0">
                  <a:solidFill>
                    <a:schemeClr val="tx1">
                      <a:lumMod val="75000"/>
                      <a:lumOff val="25000"/>
                    </a:schemeClr>
                  </a:solidFill>
                  <a:latin typeface="Arial" pitchFamily="34" charset="0"/>
                  <a:cs typeface="Arial" pitchFamily="34" charset="0"/>
                </a:rPr>
                <a:t>32 of the 52 variables were ‘numeric’ or ‘integer’ data types.  The rest were originally ‘factor’ (categorical) data types</a:t>
              </a:r>
              <a:r>
                <a:rPr lang="en-US" altLang="ko-KR" sz="1200" dirty="0">
                  <a:solidFill>
                    <a:schemeClr val="tx1">
                      <a:lumMod val="75000"/>
                      <a:lumOff val="25000"/>
                    </a:schemeClr>
                  </a:solidFill>
                  <a:latin typeface="Arial" pitchFamily="34" charset="0"/>
                  <a:cs typeface="Arial" pitchFamily="34" charset="0"/>
                </a:rPr>
                <a:t>.    </a:t>
              </a:r>
              <a:endParaRPr lang="ko-KR" altLang="en-US" sz="1200" dirty="0">
                <a:solidFill>
                  <a:schemeClr val="tx1">
                    <a:lumMod val="75000"/>
                    <a:lumOff val="25000"/>
                  </a:schemeClr>
                </a:solidFill>
                <a:latin typeface="Arial" pitchFamily="34" charset="0"/>
                <a:cs typeface="Arial" pitchFamily="34" charset="0"/>
              </a:endParaRPr>
            </a:p>
          </p:txBody>
        </p:sp>
        <p:sp>
          <p:nvSpPr>
            <p:cNvPr id="6" name="TextBox 5"/>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latin typeface="Arial" pitchFamily="34" charset="0"/>
                  <a:cs typeface="Arial" pitchFamily="34" charset="0"/>
                </a:rPr>
                <a:t>Original Data Types in Dataset</a:t>
              </a:r>
              <a:endParaRPr lang="ko-KR" altLang="en-US" sz="1400" b="1" dirty="0">
                <a:solidFill>
                  <a:schemeClr val="tx1">
                    <a:lumMod val="75000"/>
                    <a:lumOff val="25000"/>
                  </a:schemeClr>
                </a:solidFill>
                <a:latin typeface="Arial" pitchFamily="34" charset="0"/>
                <a:cs typeface="Arial" pitchFamily="34" charset="0"/>
              </a:endParaRPr>
            </a:p>
          </p:txBody>
        </p:sp>
      </p:grpSp>
      <p:grpSp>
        <p:nvGrpSpPr>
          <p:cNvPr id="7" name="Group 6"/>
          <p:cNvGrpSpPr/>
          <p:nvPr/>
        </p:nvGrpSpPr>
        <p:grpSpPr>
          <a:xfrm>
            <a:off x="899592" y="1923678"/>
            <a:ext cx="8064896" cy="524804"/>
            <a:chOff x="803640" y="3362835"/>
            <a:chExt cx="4357135" cy="524804"/>
          </a:xfrm>
        </p:grpSpPr>
        <p:sp>
          <p:nvSpPr>
            <p:cNvPr id="8" name="TextBox 7"/>
            <p:cNvSpPr txBox="1"/>
            <p:nvPr/>
          </p:nvSpPr>
          <p:spPr>
            <a:xfrm>
              <a:off x="803640" y="3579862"/>
              <a:ext cx="4357135" cy="307777"/>
            </a:xfrm>
            <a:prstGeom prst="rect">
              <a:avLst/>
            </a:prstGeom>
            <a:noFill/>
          </p:spPr>
          <p:txBody>
            <a:bodyPr wrap="square" rtlCol="0">
              <a:spAutoFit/>
            </a:bodyPr>
            <a:lstStyle/>
            <a:p>
              <a:r>
                <a:rPr lang="en-US" altLang="ko-KR" sz="1400" dirty="0">
                  <a:solidFill>
                    <a:schemeClr val="tx1">
                      <a:lumMod val="75000"/>
                      <a:lumOff val="25000"/>
                    </a:schemeClr>
                  </a:solidFill>
                  <a:latin typeface="Arial" pitchFamily="34" charset="0"/>
                  <a:cs typeface="Arial" pitchFamily="34" charset="0"/>
                </a:rPr>
                <a:t>After univariate analysis, the 32 numeric and integer data types were converted to factor data types</a:t>
              </a:r>
              <a:r>
                <a:rPr lang="en-US" altLang="ko-KR" sz="1200" dirty="0">
                  <a:solidFill>
                    <a:schemeClr val="tx1">
                      <a:lumMod val="75000"/>
                      <a:lumOff val="25000"/>
                    </a:schemeClr>
                  </a:solidFill>
                  <a:latin typeface="Arial" pitchFamily="34" charset="0"/>
                  <a:cs typeface="Arial" pitchFamily="34" charset="0"/>
                </a:rPr>
                <a:t>.    </a:t>
              </a:r>
              <a:endParaRPr lang="ko-KR" altLang="en-US" sz="1200" dirty="0">
                <a:solidFill>
                  <a:schemeClr val="tx1">
                    <a:lumMod val="75000"/>
                    <a:lumOff val="25000"/>
                  </a:schemeClr>
                </a:solidFill>
                <a:latin typeface="Arial" pitchFamily="34" charset="0"/>
                <a:cs typeface="Arial" pitchFamily="34" charset="0"/>
              </a:endParaRPr>
            </a:p>
          </p:txBody>
        </p:sp>
        <p:sp>
          <p:nvSpPr>
            <p:cNvPr id="9" name="TextBox 8"/>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latin typeface="Arial" pitchFamily="34" charset="0"/>
                  <a:cs typeface="Arial" pitchFamily="34" charset="0"/>
                </a:rPr>
                <a:t>Converted to Factor Data Types</a:t>
              </a:r>
              <a:endParaRPr lang="ko-KR" altLang="en-US" sz="1400" b="1" dirty="0">
                <a:solidFill>
                  <a:schemeClr val="tx1">
                    <a:lumMod val="75000"/>
                    <a:lumOff val="25000"/>
                  </a:schemeClr>
                </a:solidFill>
                <a:latin typeface="Arial" pitchFamily="34" charset="0"/>
                <a:cs typeface="Arial" pitchFamily="34" charset="0"/>
              </a:endParaRPr>
            </a:p>
          </p:txBody>
        </p:sp>
      </p:grpSp>
      <p:grpSp>
        <p:nvGrpSpPr>
          <p:cNvPr id="10" name="Group 9"/>
          <p:cNvGrpSpPr/>
          <p:nvPr/>
        </p:nvGrpSpPr>
        <p:grpSpPr>
          <a:xfrm>
            <a:off x="877503" y="2571750"/>
            <a:ext cx="8014977" cy="740247"/>
            <a:chOff x="803640" y="3362835"/>
            <a:chExt cx="4357135" cy="740247"/>
          </a:xfrm>
        </p:grpSpPr>
        <p:sp>
          <p:nvSpPr>
            <p:cNvPr id="11" name="TextBox 10"/>
            <p:cNvSpPr txBox="1"/>
            <p:nvPr/>
          </p:nvSpPr>
          <p:spPr>
            <a:xfrm>
              <a:off x="803640" y="3579862"/>
              <a:ext cx="4357135" cy="523220"/>
            </a:xfrm>
            <a:prstGeom prst="rect">
              <a:avLst/>
            </a:prstGeom>
            <a:noFill/>
          </p:spPr>
          <p:txBody>
            <a:bodyPr wrap="square" rtlCol="0">
              <a:spAutoFit/>
            </a:bodyPr>
            <a:lstStyle/>
            <a:p>
              <a:r>
                <a:rPr lang="en-US" altLang="ko-KR" sz="1400" dirty="0">
                  <a:solidFill>
                    <a:schemeClr val="tx1">
                      <a:lumMod val="75000"/>
                      <a:lumOff val="25000"/>
                    </a:schemeClr>
                  </a:solidFill>
                  <a:latin typeface="Arial" pitchFamily="34" charset="0"/>
                  <a:cs typeface="Arial" pitchFamily="34" charset="0"/>
                </a:rPr>
                <a:t>19 variables were discretized according to the ranges and descriptions provided in the original medical study.  2 variables were discretized per accepted medical literature.    </a:t>
              </a:r>
              <a:endParaRPr lang="ko-KR" altLang="en-US" sz="1400" dirty="0">
                <a:solidFill>
                  <a:schemeClr val="tx1">
                    <a:lumMod val="75000"/>
                    <a:lumOff val="25000"/>
                  </a:schemeClr>
                </a:solidFill>
                <a:latin typeface="Arial" pitchFamily="34" charset="0"/>
                <a:cs typeface="Arial" pitchFamily="34" charset="0"/>
              </a:endParaRPr>
            </a:p>
          </p:txBody>
        </p:sp>
        <p:sp>
          <p:nvSpPr>
            <p:cNvPr id="12" name="TextBox 11"/>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latin typeface="Arial" pitchFamily="34" charset="0"/>
                  <a:cs typeface="Arial" pitchFamily="34" charset="0"/>
                </a:rPr>
                <a:t>Discretized Some Variables</a:t>
              </a:r>
              <a:endParaRPr lang="ko-KR" altLang="en-US" sz="1400" b="1" dirty="0">
                <a:solidFill>
                  <a:schemeClr val="tx1">
                    <a:lumMod val="75000"/>
                    <a:lumOff val="25000"/>
                  </a:schemeClr>
                </a:solidFill>
                <a:latin typeface="Arial" pitchFamily="34" charset="0"/>
                <a:cs typeface="Arial" pitchFamily="34" charset="0"/>
              </a:endParaRPr>
            </a:p>
          </p:txBody>
        </p:sp>
      </p:grpSp>
      <p:grpSp>
        <p:nvGrpSpPr>
          <p:cNvPr id="13" name="Group 12"/>
          <p:cNvGrpSpPr/>
          <p:nvPr/>
        </p:nvGrpSpPr>
        <p:grpSpPr>
          <a:xfrm>
            <a:off x="899592" y="3415679"/>
            <a:ext cx="7992888" cy="740247"/>
            <a:chOff x="803640" y="3362835"/>
            <a:chExt cx="4357134" cy="740247"/>
          </a:xfrm>
        </p:grpSpPr>
        <p:sp>
          <p:nvSpPr>
            <p:cNvPr id="14" name="TextBox 13"/>
            <p:cNvSpPr txBox="1"/>
            <p:nvPr/>
          </p:nvSpPr>
          <p:spPr>
            <a:xfrm>
              <a:off x="803640" y="3579862"/>
              <a:ext cx="4357134" cy="523220"/>
            </a:xfrm>
            <a:prstGeom prst="rect">
              <a:avLst/>
            </a:prstGeom>
            <a:noFill/>
          </p:spPr>
          <p:txBody>
            <a:bodyPr wrap="square" rtlCol="0">
              <a:spAutoFit/>
            </a:bodyPr>
            <a:lstStyle/>
            <a:p>
              <a:r>
                <a:rPr lang="en-US" altLang="ko-KR" sz="1400" dirty="0">
                  <a:solidFill>
                    <a:schemeClr val="tx1">
                      <a:lumMod val="75000"/>
                      <a:lumOff val="25000"/>
                    </a:schemeClr>
                  </a:solidFill>
                  <a:latin typeface="Arial" pitchFamily="34" charset="0"/>
                  <a:cs typeface="Arial" pitchFamily="34" charset="0"/>
                </a:rPr>
                <a:t>Factor data types that had a meaningful order, such as ‘low’, ‘medium’ and ‘high’, were converted to ‘ordered factor’ variables.</a:t>
              </a:r>
              <a:endParaRPr lang="ko-KR" altLang="en-US" sz="1400" dirty="0">
                <a:solidFill>
                  <a:schemeClr val="tx1">
                    <a:lumMod val="75000"/>
                    <a:lumOff val="25000"/>
                  </a:schemeClr>
                </a:solidFill>
                <a:latin typeface="Arial" pitchFamily="34" charset="0"/>
                <a:cs typeface="Arial" pitchFamily="34" charset="0"/>
              </a:endParaRPr>
            </a:p>
          </p:txBody>
        </p:sp>
        <p:sp>
          <p:nvSpPr>
            <p:cNvPr id="15" name="TextBox 14"/>
            <p:cNvSpPr txBox="1"/>
            <p:nvPr/>
          </p:nvSpPr>
          <p:spPr>
            <a:xfrm>
              <a:off x="803640" y="3362835"/>
              <a:ext cx="2352063" cy="307777"/>
            </a:xfrm>
            <a:prstGeom prst="rect">
              <a:avLst/>
            </a:prstGeom>
            <a:noFill/>
          </p:spPr>
          <p:txBody>
            <a:bodyPr wrap="square" rtlCol="0">
              <a:spAutoFit/>
            </a:bodyPr>
            <a:lstStyle/>
            <a:p>
              <a:r>
                <a:rPr lang="en-US" altLang="ko-KR" sz="1400" b="1" dirty="0">
                  <a:solidFill>
                    <a:schemeClr val="tx1">
                      <a:lumMod val="75000"/>
                      <a:lumOff val="25000"/>
                    </a:schemeClr>
                  </a:solidFill>
                  <a:latin typeface="Arial" pitchFamily="34" charset="0"/>
                  <a:cs typeface="Arial" pitchFamily="34" charset="0"/>
                </a:rPr>
                <a:t>Converted Some Variables to ‘Ordered Factor’</a:t>
              </a:r>
              <a:endParaRPr lang="ko-KR" altLang="en-US" sz="1400" b="1" dirty="0">
                <a:solidFill>
                  <a:schemeClr val="tx1">
                    <a:lumMod val="75000"/>
                    <a:lumOff val="25000"/>
                  </a:schemeClr>
                </a:solidFill>
                <a:latin typeface="Arial" pitchFamily="34" charset="0"/>
                <a:cs typeface="Arial" pitchFamily="34" charset="0"/>
              </a:endParaRPr>
            </a:p>
          </p:txBody>
        </p:sp>
      </p:grpSp>
      <p:sp>
        <p:nvSpPr>
          <p:cNvPr id="16" name="Oval 15"/>
          <p:cNvSpPr/>
          <p:nvPr/>
        </p:nvSpPr>
        <p:spPr>
          <a:xfrm>
            <a:off x="323528" y="2734458"/>
            <a:ext cx="485364" cy="485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Oval 16"/>
          <p:cNvSpPr/>
          <p:nvPr/>
        </p:nvSpPr>
        <p:spPr>
          <a:xfrm>
            <a:off x="323528" y="1222290"/>
            <a:ext cx="485364" cy="4853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Oval 17"/>
          <p:cNvSpPr/>
          <p:nvPr/>
        </p:nvSpPr>
        <p:spPr>
          <a:xfrm>
            <a:off x="323528" y="3507854"/>
            <a:ext cx="485364" cy="4853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Oval 18"/>
          <p:cNvSpPr/>
          <p:nvPr/>
        </p:nvSpPr>
        <p:spPr>
          <a:xfrm>
            <a:off x="323528" y="1995686"/>
            <a:ext cx="485364" cy="4853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Freeform 99">
            <a:extLst>
              <a:ext uri="{FF2B5EF4-FFF2-40B4-BE49-F238E27FC236}">
                <a16:creationId xmlns:a16="http://schemas.microsoft.com/office/drawing/2014/main" id="{C16E6633-178B-465C-AB80-A02FE06DC51A}"/>
              </a:ext>
            </a:extLst>
          </p:cNvPr>
          <p:cNvSpPr>
            <a:spLocks noChangeAspect="1"/>
          </p:cNvSpPr>
          <p:nvPr/>
        </p:nvSpPr>
        <p:spPr>
          <a:xfrm>
            <a:off x="434129" y="1288052"/>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Freeform 99">
            <a:extLst>
              <a:ext uri="{FF2B5EF4-FFF2-40B4-BE49-F238E27FC236}">
                <a16:creationId xmlns:a16="http://schemas.microsoft.com/office/drawing/2014/main" id="{08281ABF-070D-4AE7-A7FF-411730E8604C}"/>
              </a:ext>
            </a:extLst>
          </p:cNvPr>
          <p:cNvSpPr>
            <a:spLocks noChangeAspect="1"/>
          </p:cNvSpPr>
          <p:nvPr/>
        </p:nvSpPr>
        <p:spPr>
          <a:xfrm>
            <a:off x="434129" y="206251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Freeform 99">
            <a:extLst>
              <a:ext uri="{FF2B5EF4-FFF2-40B4-BE49-F238E27FC236}">
                <a16:creationId xmlns:a16="http://schemas.microsoft.com/office/drawing/2014/main" id="{77A9D20E-F3F0-49BE-8F0F-D87CD858630A}"/>
              </a:ext>
            </a:extLst>
          </p:cNvPr>
          <p:cNvSpPr>
            <a:spLocks noChangeAspect="1"/>
          </p:cNvSpPr>
          <p:nvPr/>
        </p:nvSpPr>
        <p:spPr>
          <a:xfrm>
            <a:off x="434129" y="3571934"/>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Freeform 99">
            <a:extLst>
              <a:ext uri="{FF2B5EF4-FFF2-40B4-BE49-F238E27FC236}">
                <a16:creationId xmlns:a16="http://schemas.microsoft.com/office/drawing/2014/main" id="{C14CB3BC-564B-424F-ADB4-98E517DAF436}"/>
              </a:ext>
            </a:extLst>
          </p:cNvPr>
          <p:cNvSpPr>
            <a:spLocks noChangeAspect="1"/>
          </p:cNvSpPr>
          <p:nvPr/>
        </p:nvSpPr>
        <p:spPr>
          <a:xfrm>
            <a:off x="434129" y="28009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31">
            <a:extLst>
              <a:ext uri="{FF2B5EF4-FFF2-40B4-BE49-F238E27FC236}">
                <a16:creationId xmlns:a16="http://schemas.microsoft.com/office/drawing/2014/main" id="{55A5E9BB-26B8-4907-8205-6539070F3CF9}"/>
              </a:ext>
            </a:extLst>
          </p:cNvPr>
          <p:cNvSpPr/>
          <p:nvPr/>
        </p:nvSpPr>
        <p:spPr>
          <a:xfrm>
            <a:off x="323528" y="4390642"/>
            <a:ext cx="485364" cy="485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Freeform 99">
            <a:extLst>
              <a:ext uri="{FF2B5EF4-FFF2-40B4-BE49-F238E27FC236}">
                <a16:creationId xmlns:a16="http://schemas.microsoft.com/office/drawing/2014/main" id="{FBD97E73-4017-4427-AE54-FFB73FF9D73A}"/>
              </a:ext>
            </a:extLst>
          </p:cNvPr>
          <p:cNvSpPr>
            <a:spLocks noChangeAspect="1"/>
          </p:cNvSpPr>
          <p:nvPr/>
        </p:nvSpPr>
        <p:spPr>
          <a:xfrm>
            <a:off x="434129" y="4457132"/>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6" name="Group 35">
            <a:extLst>
              <a:ext uri="{FF2B5EF4-FFF2-40B4-BE49-F238E27FC236}">
                <a16:creationId xmlns:a16="http://schemas.microsoft.com/office/drawing/2014/main" id="{DC3D88C4-6A19-433E-9EBF-CB43FD5DDDB3}"/>
              </a:ext>
            </a:extLst>
          </p:cNvPr>
          <p:cNvGrpSpPr/>
          <p:nvPr/>
        </p:nvGrpSpPr>
        <p:grpSpPr>
          <a:xfrm>
            <a:off x="899592" y="4299942"/>
            <a:ext cx="7992888" cy="740247"/>
            <a:chOff x="803640" y="3362835"/>
            <a:chExt cx="4357134" cy="740247"/>
          </a:xfrm>
        </p:grpSpPr>
        <p:sp>
          <p:nvSpPr>
            <p:cNvPr id="39" name="TextBox 38">
              <a:extLst>
                <a:ext uri="{FF2B5EF4-FFF2-40B4-BE49-F238E27FC236}">
                  <a16:creationId xmlns:a16="http://schemas.microsoft.com/office/drawing/2014/main" id="{0A29D485-33F0-4862-AB37-69B9B19D7A39}"/>
                </a:ext>
              </a:extLst>
            </p:cNvPr>
            <p:cNvSpPr txBox="1"/>
            <p:nvPr/>
          </p:nvSpPr>
          <p:spPr>
            <a:xfrm>
              <a:off x="803640" y="3579862"/>
              <a:ext cx="4357134" cy="523220"/>
            </a:xfrm>
            <a:prstGeom prst="rect">
              <a:avLst/>
            </a:prstGeom>
            <a:noFill/>
          </p:spPr>
          <p:txBody>
            <a:bodyPr wrap="square" rtlCol="0">
              <a:spAutoFit/>
            </a:bodyPr>
            <a:lstStyle/>
            <a:p>
              <a:r>
                <a:rPr lang="en-US" altLang="ko-KR" sz="1400" dirty="0">
                  <a:solidFill>
                    <a:schemeClr val="tx1">
                      <a:lumMod val="75000"/>
                      <a:lumOff val="25000"/>
                    </a:schemeClr>
                  </a:solidFill>
                  <a:latin typeface="Arial" pitchFamily="34" charset="0"/>
                  <a:cs typeface="Arial" pitchFamily="34" charset="0"/>
                </a:rPr>
                <a:t>The output (response) variable is ‘CAD’ or ‘Normal’, to show whether the patient has Coronary Artery Disease or not.</a:t>
              </a:r>
              <a:endParaRPr lang="ko-KR" altLang="en-US" sz="1400" dirty="0">
                <a:solidFill>
                  <a:schemeClr val="tx1">
                    <a:lumMod val="75000"/>
                    <a:lumOff val="25000"/>
                  </a:schemeClr>
                </a:solidFill>
                <a:latin typeface="Arial" pitchFamily="34" charset="0"/>
                <a:cs typeface="Arial" pitchFamily="34" charset="0"/>
              </a:endParaRPr>
            </a:p>
          </p:txBody>
        </p:sp>
        <p:sp>
          <p:nvSpPr>
            <p:cNvPr id="40" name="TextBox 39">
              <a:extLst>
                <a:ext uri="{FF2B5EF4-FFF2-40B4-BE49-F238E27FC236}">
                  <a16:creationId xmlns:a16="http://schemas.microsoft.com/office/drawing/2014/main" id="{9457D739-AE21-4658-8521-1B6E53BCFFFB}"/>
                </a:ext>
              </a:extLst>
            </p:cNvPr>
            <p:cNvSpPr txBox="1"/>
            <p:nvPr/>
          </p:nvSpPr>
          <p:spPr>
            <a:xfrm>
              <a:off x="803640" y="3362835"/>
              <a:ext cx="2352063" cy="307777"/>
            </a:xfrm>
            <a:prstGeom prst="rect">
              <a:avLst/>
            </a:prstGeom>
            <a:noFill/>
          </p:spPr>
          <p:txBody>
            <a:bodyPr wrap="square" rtlCol="0">
              <a:spAutoFit/>
            </a:bodyPr>
            <a:lstStyle/>
            <a:p>
              <a:r>
                <a:rPr lang="en-US" altLang="ko-KR" sz="1400" b="1" dirty="0">
                  <a:solidFill>
                    <a:schemeClr val="tx1">
                      <a:lumMod val="75000"/>
                      <a:lumOff val="25000"/>
                    </a:schemeClr>
                  </a:solidFill>
                  <a:latin typeface="Arial" pitchFamily="34" charset="0"/>
                  <a:cs typeface="Arial" pitchFamily="34" charset="0"/>
                </a:rPr>
                <a:t>The Response Variable</a:t>
              </a:r>
              <a:endParaRPr lang="ko-KR" altLang="en-US" sz="1400" b="1" dirty="0">
                <a:solidFill>
                  <a:schemeClr val="tx1">
                    <a:lumMod val="75000"/>
                    <a:lumOff val="25000"/>
                  </a:schemeClr>
                </a:solidFill>
                <a:latin typeface="Arial" pitchFamily="34" charset="0"/>
                <a:cs typeface="Arial" pitchFamily="34" charset="0"/>
              </a:endParaRPr>
            </a:p>
          </p:txBody>
        </p:sp>
      </p:grpSp>
      <p:sp>
        <p:nvSpPr>
          <p:cNvPr id="34" name="TextBox 33">
            <a:extLst>
              <a:ext uri="{FF2B5EF4-FFF2-40B4-BE49-F238E27FC236}">
                <a16:creationId xmlns:a16="http://schemas.microsoft.com/office/drawing/2014/main" id="{E312E64D-8039-4742-BD30-59230AEC8ECA}"/>
              </a:ext>
            </a:extLst>
          </p:cNvPr>
          <p:cNvSpPr txBox="1"/>
          <p:nvPr/>
        </p:nvSpPr>
        <p:spPr>
          <a:xfrm>
            <a:off x="52808" y="4787662"/>
            <a:ext cx="360040" cy="261610"/>
          </a:xfrm>
          <a:prstGeom prst="rect">
            <a:avLst/>
          </a:prstGeom>
          <a:noFill/>
        </p:spPr>
        <p:txBody>
          <a:bodyPr wrap="square" rtlCol="0">
            <a:spAutoFit/>
          </a:bodyPr>
          <a:lstStyle/>
          <a:p>
            <a:r>
              <a:rPr lang="en-CA" sz="1100" dirty="0"/>
              <a:t>11</a:t>
            </a:r>
          </a:p>
        </p:txBody>
      </p:sp>
    </p:spTree>
    <p:extLst>
      <p:ext uri="{BB962C8B-B14F-4D97-AF65-F5344CB8AC3E}">
        <p14:creationId xmlns:p14="http://schemas.microsoft.com/office/powerpoint/2010/main" val="1435581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9925" y="195486"/>
            <a:ext cx="2831173" cy="646331"/>
          </a:xfrm>
          <a:prstGeom prst="rect">
            <a:avLst/>
          </a:prstGeom>
          <a:noFill/>
        </p:spPr>
        <p:txBody>
          <a:bodyPr wrap="square" rtlCol="0">
            <a:spAutoFit/>
          </a:bodyPr>
          <a:lstStyle/>
          <a:p>
            <a:r>
              <a:rPr lang="en-US" altLang="ko-KR" b="1" dirty="0">
                <a:solidFill>
                  <a:schemeClr val="accent1"/>
                </a:solidFill>
                <a:cs typeface="Arial" pitchFamily="34" charset="0"/>
              </a:rPr>
              <a:t>Pearson Correlation </a:t>
            </a:r>
          </a:p>
          <a:p>
            <a:r>
              <a:rPr lang="en-US" altLang="ko-KR" b="1" dirty="0">
                <a:solidFill>
                  <a:schemeClr val="tx1">
                    <a:lumMod val="75000"/>
                    <a:lumOff val="25000"/>
                  </a:schemeClr>
                </a:solidFill>
                <a:cs typeface="Arial" pitchFamily="34" charset="0"/>
              </a:rPr>
              <a:t>of Continuous Variables</a:t>
            </a:r>
            <a:endParaRPr lang="ko-KR" altLang="en-US" b="1" dirty="0">
              <a:solidFill>
                <a:schemeClr val="tx1">
                  <a:lumMod val="75000"/>
                  <a:lumOff val="25000"/>
                </a:schemeClr>
              </a:solidFill>
              <a:cs typeface="Arial" pitchFamily="34" charset="0"/>
            </a:endParaRPr>
          </a:p>
        </p:txBody>
      </p:sp>
      <p:pic>
        <p:nvPicPr>
          <p:cNvPr id="7" name="Picture Placeholder 6">
            <a:extLst>
              <a:ext uri="{FF2B5EF4-FFF2-40B4-BE49-F238E27FC236}">
                <a16:creationId xmlns:a16="http://schemas.microsoft.com/office/drawing/2014/main" id="{1FF71F0A-0970-4831-B865-D8ECD38CA3E7}"/>
              </a:ext>
            </a:extLst>
          </p:cNvPr>
          <p:cNvPicPr>
            <a:picLocks noGrp="1" noChangeAspect="1"/>
          </p:cNvPicPr>
          <p:nvPr>
            <p:ph type="pic" idx="13"/>
          </p:nvPr>
        </p:nvPicPr>
        <p:blipFill>
          <a:blip r:embed="rId3"/>
          <a:srcRect l="1851" r="1851"/>
          <a:stretch>
            <a:fillRect/>
          </a:stretch>
        </p:blipFill>
        <p:spPr>
          <a:xfrm>
            <a:off x="3094212" y="120708"/>
            <a:ext cx="5977383" cy="4992019"/>
          </a:xfrm>
          <a:prstGeom prst="rect">
            <a:avLst/>
          </a:prstGeom>
        </p:spPr>
      </p:pic>
      <p:pic>
        <p:nvPicPr>
          <p:cNvPr id="11" name="Picture 10">
            <a:extLst>
              <a:ext uri="{FF2B5EF4-FFF2-40B4-BE49-F238E27FC236}">
                <a16:creationId xmlns:a16="http://schemas.microsoft.com/office/drawing/2014/main" id="{40F4F88D-A8B2-46DE-9B81-2EE31948A8B3}"/>
              </a:ext>
            </a:extLst>
          </p:cNvPr>
          <p:cNvPicPr>
            <a:picLocks noChangeAspect="1"/>
          </p:cNvPicPr>
          <p:nvPr>
            <p:custDataLst>
              <p:custData r:id="rId1"/>
            </p:custDataLst>
          </p:nvPr>
        </p:nvPicPr>
        <p:blipFill>
          <a:blip r:embed="rId4"/>
          <a:stretch>
            <a:fillRect/>
          </a:stretch>
        </p:blipFill>
        <p:spPr>
          <a:xfrm>
            <a:off x="251520" y="3912761"/>
            <a:ext cx="2736304" cy="1202736"/>
          </a:xfrm>
          <a:prstGeom prst="rect">
            <a:avLst/>
          </a:prstGeom>
        </p:spPr>
      </p:pic>
      <p:sp>
        <p:nvSpPr>
          <p:cNvPr id="10" name="TextBox 9"/>
          <p:cNvSpPr txBox="1"/>
          <p:nvPr/>
        </p:nvSpPr>
        <p:spPr>
          <a:xfrm>
            <a:off x="270546" y="1027051"/>
            <a:ext cx="4301453"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Only Neutrophil and Lymphocyte attributes have a strong (negative) correlation.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With regards to this inverse relationship, an abnormal increase in one kind of white blood cell can cause a decrease in another kind. Both abnormal results can be due to the same underlying condition.</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 Later analysis shows that these two variables are not significant for CAD prediction.</a:t>
            </a:r>
          </a:p>
        </p:txBody>
      </p:sp>
      <p:sp>
        <p:nvSpPr>
          <p:cNvPr id="6" name="TextBox 5">
            <a:extLst>
              <a:ext uri="{FF2B5EF4-FFF2-40B4-BE49-F238E27FC236}">
                <a16:creationId xmlns:a16="http://schemas.microsoft.com/office/drawing/2014/main" id="{BD77589E-03D3-472A-96C0-CBE016812E8F}"/>
              </a:ext>
            </a:extLst>
          </p:cNvPr>
          <p:cNvSpPr txBox="1"/>
          <p:nvPr/>
        </p:nvSpPr>
        <p:spPr>
          <a:xfrm>
            <a:off x="145132" y="4803998"/>
            <a:ext cx="360040" cy="261610"/>
          </a:xfrm>
          <a:prstGeom prst="rect">
            <a:avLst/>
          </a:prstGeom>
          <a:noFill/>
        </p:spPr>
        <p:txBody>
          <a:bodyPr wrap="square" rtlCol="0">
            <a:spAutoFit/>
          </a:bodyPr>
          <a:lstStyle/>
          <a:p>
            <a:r>
              <a:rPr lang="en-CA" sz="1100" dirty="0"/>
              <a:t>12</a:t>
            </a:r>
          </a:p>
        </p:txBody>
      </p:sp>
    </p:spTree>
    <p:extLst>
      <p:ext uri="{BB962C8B-B14F-4D97-AF65-F5344CB8AC3E}">
        <p14:creationId xmlns:p14="http://schemas.microsoft.com/office/powerpoint/2010/main" val="1627217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35696" y="134000"/>
            <a:ext cx="5112567" cy="576064"/>
          </a:xfrm>
        </p:spPr>
        <p:txBody>
          <a:bodyPr/>
          <a:lstStyle/>
          <a:p>
            <a:r>
              <a:rPr lang="en-US" altLang="ko-KR" dirty="0">
                <a:solidFill>
                  <a:schemeClr val="accent1"/>
                </a:solidFill>
              </a:rPr>
              <a:t>Tests of</a:t>
            </a:r>
            <a:r>
              <a:rPr lang="en-US" altLang="ko-KR" dirty="0"/>
              <a:t> Normality</a:t>
            </a:r>
            <a:endParaRPr lang="ko-KR" altLang="en-US" dirty="0"/>
          </a:p>
        </p:txBody>
      </p:sp>
      <p:grpSp>
        <p:nvGrpSpPr>
          <p:cNvPr id="14" name="Group 13"/>
          <p:cNvGrpSpPr/>
          <p:nvPr/>
        </p:nvGrpSpPr>
        <p:grpSpPr>
          <a:xfrm>
            <a:off x="1475656" y="817270"/>
            <a:ext cx="7056784" cy="3914720"/>
            <a:chOff x="1475656" y="817270"/>
            <a:chExt cx="7056784" cy="3914720"/>
          </a:xfrm>
        </p:grpSpPr>
        <p:cxnSp>
          <p:nvCxnSpPr>
            <p:cNvPr id="4" name="Straight Connector 3"/>
            <p:cNvCxnSpPr>
              <a:cxnSpLocks/>
            </p:cNvCxnSpPr>
            <p:nvPr/>
          </p:nvCxnSpPr>
          <p:spPr>
            <a:xfrm flipV="1">
              <a:off x="1979712" y="817270"/>
              <a:ext cx="6552728"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75656" y="4731990"/>
              <a:ext cx="705678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79712"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907704" y="2369676"/>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1835696" y="2297762"/>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p:cNvSpPr txBox="1"/>
          <p:nvPr/>
        </p:nvSpPr>
        <p:spPr>
          <a:xfrm>
            <a:off x="2321064" y="1503605"/>
            <a:ext cx="3979126" cy="2893100"/>
          </a:xfrm>
          <a:prstGeom prst="rect">
            <a:avLst/>
          </a:prstGeom>
          <a:noFill/>
        </p:spPr>
        <p:txBody>
          <a:bodyPr wrap="square" rtlCol="0">
            <a:spAutoFit/>
          </a:bodyPr>
          <a:lstStyle/>
          <a:p>
            <a:pPr algn="ctr"/>
            <a:r>
              <a:rPr lang="en-US" altLang="ko-KR" sz="1400" dirty="0">
                <a:solidFill>
                  <a:schemeClr val="tx1">
                    <a:lumMod val="75000"/>
                    <a:lumOff val="25000"/>
                  </a:schemeClr>
                </a:solidFill>
                <a:cs typeface="Arial" pitchFamily="34" charset="0"/>
              </a:rPr>
              <a:t>The null hypothesis of this test is that the population is normally distributed.  If the p-value of this test is less than the chosen alpha level (0.05 in this case), then the null hypothesis is rejected.  As such, p-values below 0.05 mean that the data for the variable in question is not normally distributed.</a:t>
            </a:r>
          </a:p>
          <a:p>
            <a:pPr algn="ctr"/>
            <a:endParaRPr lang="en-US" altLang="ko-KR" sz="1400" dirty="0">
              <a:solidFill>
                <a:schemeClr val="tx1">
                  <a:lumMod val="75000"/>
                  <a:lumOff val="25000"/>
                </a:schemeClr>
              </a:solidFill>
              <a:cs typeface="Arial" pitchFamily="34" charset="0"/>
            </a:endParaRPr>
          </a:p>
          <a:p>
            <a:pPr algn="ctr"/>
            <a:r>
              <a:rPr lang="en-US" altLang="ko-KR" sz="1400" dirty="0">
                <a:solidFill>
                  <a:schemeClr val="tx1">
                    <a:lumMod val="75000"/>
                    <a:lumOff val="25000"/>
                  </a:schemeClr>
                </a:solidFill>
                <a:cs typeface="Arial" pitchFamily="34" charset="0"/>
              </a:rPr>
              <a:t>The p-value results on the right show that none of the variables with continuous data types are normally distributed.  These tests were completed before these variables were discretized.</a:t>
            </a:r>
          </a:p>
        </p:txBody>
      </p:sp>
      <p:pic>
        <p:nvPicPr>
          <p:cNvPr id="9" name="Picture 8">
            <a:extLst>
              <a:ext uri="{FF2B5EF4-FFF2-40B4-BE49-F238E27FC236}">
                <a16:creationId xmlns:a16="http://schemas.microsoft.com/office/drawing/2014/main" id="{4C6E6653-8B1C-4BD4-8ECB-3DAA1303E191}"/>
              </a:ext>
            </a:extLst>
          </p:cNvPr>
          <p:cNvPicPr>
            <a:picLocks noChangeAspect="1"/>
          </p:cNvPicPr>
          <p:nvPr/>
        </p:nvPicPr>
        <p:blipFill>
          <a:blip r:embed="rId3"/>
          <a:stretch>
            <a:fillRect/>
          </a:stretch>
        </p:blipFill>
        <p:spPr>
          <a:xfrm>
            <a:off x="6822937" y="845170"/>
            <a:ext cx="1617989" cy="3833697"/>
          </a:xfrm>
          <a:prstGeom prst="rect">
            <a:avLst/>
          </a:prstGeom>
        </p:spPr>
      </p:pic>
      <p:sp>
        <p:nvSpPr>
          <p:cNvPr id="15" name="TextBox 14">
            <a:extLst>
              <a:ext uri="{FF2B5EF4-FFF2-40B4-BE49-F238E27FC236}">
                <a16:creationId xmlns:a16="http://schemas.microsoft.com/office/drawing/2014/main" id="{B5A1DF9B-DE18-4D28-84A1-2D37C88194D3}"/>
              </a:ext>
            </a:extLst>
          </p:cNvPr>
          <p:cNvSpPr txBox="1"/>
          <p:nvPr/>
        </p:nvSpPr>
        <p:spPr>
          <a:xfrm>
            <a:off x="2829009" y="1045349"/>
            <a:ext cx="2963236" cy="307776"/>
          </a:xfrm>
          <a:prstGeom prst="rect">
            <a:avLst/>
          </a:prstGeom>
          <a:noFill/>
        </p:spPr>
        <p:txBody>
          <a:bodyPr wrap="square" rtlCol="0">
            <a:spAutoFit/>
          </a:bodyPr>
          <a:lstStyle/>
          <a:p>
            <a:r>
              <a:rPr lang="en-US" altLang="ko-KR" sz="1400" b="1" dirty="0">
                <a:solidFill>
                  <a:schemeClr val="accent2"/>
                </a:solidFill>
                <a:cs typeface="Arial" pitchFamily="34" charset="0"/>
              </a:rPr>
              <a:t>Shapiro-Wilk Test of Normality</a:t>
            </a:r>
            <a:endParaRPr lang="ko-KR" altLang="en-US" sz="1400" b="1" dirty="0">
              <a:solidFill>
                <a:schemeClr val="accent2"/>
              </a:solidFill>
              <a:cs typeface="Arial" pitchFamily="34" charset="0"/>
            </a:endParaRPr>
          </a:p>
        </p:txBody>
      </p:sp>
      <p:pic>
        <p:nvPicPr>
          <p:cNvPr id="16" name="Picture 15">
            <a:extLst>
              <a:ext uri="{FF2B5EF4-FFF2-40B4-BE49-F238E27FC236}">
                <a16:creationId xmlns:a16="http://schemas.microsoft.com/office/drawing/2014/main" id="{B26B1E76-5778-4E47-8393-95E1A8C1AE81}"/>
              </a:ext>
            </a:extLst>
          </p:cNvPr>
          <p:cNvPicPr>
            <a:picLocks noChangeAspect="1"/>
          </p:cNvPicPr>
          <p:nvPr>
            <p:custDataLst>
              <p:custData r:id="rId1"/>
            </p:custDataLst>
          </p:nvPr>
        </p:nvPicPr>
        <p:blipFill>
          <a:blip r:embed="rId4"/>
          <a:stretch>
            <a:fillRect/>
          </a:stretch>
        </p:blipFill>
        <p:spPr>
          <a:xfrm>
            <a:off x="92705" y="3867251"/>
            <a:ext cx="2736304" cy="1202736"/>
          </a:xfrm>
          <a:prstGeom prst="rect">
            <a:avLst/>
          </a:prstGeom>
        </p:spPr>
      </p:pic>
      <p:sp>
        <p:nvSpPr>
          <p:cNvPr id="18" name="TextBox 17">
            <a:extLst>
              <a:ext uri="{FF2B5EF4-FFF2-40B4-BE49-F238E27FC236}">
                <a16:creationId xmlns:a16="http://schemas.microsoft.com/office/drawing/2014/main" id="{D5AF5B42-4ED0-4441-9499-553E380FBE78}"/>
              </a:ext>
            </a:extLst>
          </p:cNvPr>
          <p:cNvSpPr txBox="1"/>
          <p:nvPr/>
        </p:nvSpPr>
        <p:spPr>
          <a:xfrm>
            <a:off x="92705" y="4803775"/>
            <a:ext cx="360040" cy="261610"/>
          </a:xfrm>
          <a:prstGeom prst="rect">
            <a:avLst/>
          </a:prstGeom>
          <a:noFill/>
        </p:spPr>
        <p:txBody>
          <a:bodyPr wrap="square" rtlCol="0">
            <a:spAutoFit/>
          </a:bodyPr>
          <a:lstStyle/>
          <a:p>
            <a:r>
              <a:rPr lang="en-CA" sz="1100" dirty="0"/>
              <a:t>13</a:t>
            </a:r>
          </a:p>
        </p:txBody>
      </p:sp>
    </p:spTree>
    <p:extLst>
      <p:ext uri="{BB962C8B-B14F-4D97-AF65-F5344CB8AC3E}">
        <p14:creationId xmlns:p14="http://schemas.microsoft.com/office/powerpoint/2010/main" val="337367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9402" y="134618"/>
            <a:ext cx="2973923" cy="646331"/>
          </a:xfrm>
          <a:prstGeom prst="rect">
            <a:avLst/>
          </a:prstGeom>
          <a:noFill/>
        </p:spPr>
        <p:txBody>
          <a:bodyPr wrap="square" rtlCol="0">
            <a:spAutoFit/>
          </a:bodyPr>
          <a:lstStyle/>
          <a:p>
            <a:r>
              <a:rPr lang="en-US" altLang="ko-KR" b="1" dirty="0">
                <a:solidFill>
                  <a:schemeClr val="accent1"/>
                </a:solidFill>
                <a:cs typeface="Arial" pitchFamily="34" charset="0"/>
              </a:rPr>
              <a:t>Measures of Association </a:t>
            </a:r>
          </a:p>
          <a:p>
            <a:r>
              <a:rPr lang="en-US" altLang="ko-KR" b="1" dirty="0">
                <a:solidFill>
                  <a:schemeClr val="tx1">
                    <a:lumMod val="75000"/>
                    <a:lumOff val="25000"/>
                  </a:schemeClr>
                </a:solidFill>
                <a:cs typeface="Arial" pitchFamily="34" charset="0"/>
              </a:rPr>
              <a:t>Between Factor Variables</a:t>
            </a:r>
            <a:endParaRPr lang="ko-KR" altLang="en-US" b="1" dirty="0">
              <a:solidFill>
                <a:schemeClr val="tx1">
                  <a:lumMod val="75000"/>
                  <a:lumOff val="25000"/>
                </a:schemeClr>
              </a:solidFill>
              <a:cs typeface="Arial" pitchFamily="34" charset="0"/>
            </a:endParaRPr>
          </a:p>
        </p:txBody>
      </p:sp>
      <p:pic>
        <p:nvPicPr>
          <p:cNvPr id="11" name="Picture 10">
            <a:extLst>
              <a:ext uri="{FF2B5EF4-FFF2-40B4-BE49-F238E27FC236}">
                <a16:creationId xmlns:a16="http://schemas.microsoft.com/office/drawing/2014/main" id="{40F4F88D-A8B2-46DE-9B81-2EE31948A8B3}"/>
              </a:ext>
            </a:extLst>
          </p:cNvPr>
          <p:cNvPicPr>
            <a:picLocks noChangeAspect="1"/>
          </p:cNvPicPr>
          <p:nvPr>
            <p:custDataLst>
              <p:custData r:id="rId1"/>
            </p:custDataLst>
          </p:nvPr>
        </p:nvPicPr>
        <p:blipFill>
          <a:blip r:embed="rId3"/>
          <a:stretch>
            <a:fillRect/>
          </a:stretch>
        </p:blipFill>
        <p:spPr>
          <a:xfrm>
            <a:off x="107504" y="3940823"/>
            <a:ext cx="2736304" cy="1202736"/>
          </a:xfrm>
          <a:prstGeom prst="rect">
            <a:avLst/>
          </a:prstGeom>
        </p:spPr>
      </p:pic>
      <p:sp>
        <p:nvSpPr>
          <p:cNvPr id="10" name="TextBox 9"/>
          <p:cNvSpPr txBox="1"/>
          <p:nvPr/>
        </p:nvSpPr>
        <p:spPr>
          <a:xfrm>
            <a:off x="68463" y="915566"/>
            <a:ext cx="3581374"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Measures of association were measured using    </a:t>
            </a:r>
            <a:r>
              <a:rPr lang="en-CA" sz="1200" dirty="0"/>
              <a:t>Cramér’s</a:t>
            </a:r>
            <a:r>
              <a:rPr lang="en-US" altLang="ko-KR" sz="1200" dirty="0">
                <a:solidFill>
                  <a:schemeClr val="tx1">
                    <a:lumMod val="75000"/>
                    <a:lumOff val="25000"/>
                  </a:schemeClr>
                </a:solidFill>
                <a:cs typeface="Arial" pitchFamily="34" charset="0"/>
              </a:rPr>
              <a:t> V calculations – which provides a number that ranges between 0 and 1.  It indicates how strongly two categorical (factor) variables are associated.  The measurements show a ‘small’ association when the result is between 0.10 and 0.30; ‘medium’ between 0.30 and 0.50; and ‘large’ when over 0.50</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 </a:t>
            </a:r>
          </a:p>
        </p:txBody>
      </p:sp>
      <p:sp>
        <p:nvSpPr>
          <p:cNvPr id="3" name="Picture Placeholder 2">
            <a:extLst>
              <a:ext uri="{FF2B5EF4-FFF2-40B4-BE49-F238E27FC236}">
                <a16:creationId xmlns:a16="http://schemas.microsoft.com/office/drawing/2014/main" id="{F7FC3040-20CD-408F-BC98-C82971A91DCF}"/>
              </a:ext>
            </a:extLst>
          </p:cNvPr>
          <p:cNvSpPr>
            <a:spLocks noGrp="1"/>
          </p:cNvSpPr>
          <p:nvPr>
            <p:ph type="pic" idx="13"/>
          </p:nvPr>
        </p:nvSpPr>
        <p:spPr/>
      </p:sp>
      <p:pic>
        <p:nvPicPr>
          <p:cNvPr id="4" name="Picture 3">
            <a:extLst>
              <a:ext uri="{FF2B5EF4-FFF2-40B4-BE49-F238E27FC236}">
                <a16:creationId xmlns:a16="http://schemas.microsoft.com/office/drawing/2014/main" id="{C96BFE8F-8FB0-446D-A364-4666CDD0658C}"/>
              </a:ext>
            </a:extLst>
          </p:cNvPr>
          <p:cNvPicPr>
            <a:picLocks noChangeAspect="1"/>
          </p:cNvPicPr>
          <p:nvPr/>
        </p:nvPicPr>
        <p:blipFill>
          <a:blip r:embed="rId4"/>
          <a:stretch>
            <a:fillRect/>
          </a:stretch>
        </p:blipFill>
        <p:spPr>
          <a:xfrm>
            <a:off x="3518899" y="0"/>
            <a:ext cx="5625101" cy="5143500"/>
          </a:xfrm>
          <a:prstGeom prst="rect">
            <a:avLst/>
          </a:prstGeom>
        </p:spPr>
      </p:pic>
      <p:sp>
        <p:nvSpPr>
          <p:cNvPr id="9" name="TextBox 8">
            <a:extLst>
              <a:ext uri="{FF2B5EF4-FFF2-40B4-BE49-F238E27FC236}">
                <a16:creationId xmlns:a16="http://schemas.microsoft.com/office/drawing/2014/main" id="{97508F95-583F-4A64-9EAC-44975DA96ED6}"/>
              </a:ext>
            </a:extLst>
          </p:cNvPr>
          <p:cNvSpPr txBox="1"/>
          <p:nvPr/>
        </p:nvSpPr>
        <p:spPr>
          <a:xfrm>
            <a:off x="61458" y="2599146"/>
            <a:ext cx="5497907"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highest result was </a:t>
            </a:r>
            <a:r>
              <a:rPr lang="en-US" altLang="ko-KR" sz="1200" b="1" dirty="0">
                <a:solidFill>
                  <a:schemeClr val="tx1">
                    <a:lumMod val="75000"/>
                    <a:lumOff val="25000"/>
                  </a:schemeClr>
                </a:solidFill>
                <a:cs typeface="Arial" pitchFamily="34" charset="0"/>
              </a:rPr>
              <a:t>0.715</a:t>
            </a:r>
            <a:r>
              <a:rPr lang="en-US" altLang="ko-KR" sz="1200" dirty="0">
                <a:solidFill>
                  <a:schemeClr val="tx1">
                    <a:lumMod val="75000"/>
                    <a:lumOff val="25000"/>
                  </a:schemeClr>
                </a:solidFill>
                <a:cs typeface="Arial" pitchFamily="34" charset="0"/>
              </a:rPr>
              <a:t> and was found between TCP (Typical Chest Pain) and ACP (Atypical Chest Pain).  </a:t>
            </a:r>
            <a:r>
              <a:rPr lang="en-US" altLang="ko-KR" sz="1200" i="1" dirty="0">
                <a:solidFill>
                  <a:schemeClr val="tx1">
                    <a:lumMod val="75000"/>
                    <a:lumOff val="25000"/>
                  </a:schemeClr>
                </a:solidFill>
                <a:cs typeface="Arial" pitchFamily="34" charset="0"/>
              </a:rPr>
              <a:t>This relationship will be reviewed later.</a:t>
            </a:r>
            <a:r>
              <a:rPr lang="en-US" altLang="ko-KR" sz="1200" dirty="0">
                <a:solidFill>
                  <a:schemeClr val="tx1">
                    <a:lumMod val="75000"/>
                    <a:lumOff val="25000"/>
                  </a:schemeClr>
                </a:solidFill>
                <a:cs typeface="Arial" pitchFamily="34" charset="0"/>
              </a:rPr>
              <a:t>  The second highest  measure of association was </a:t>
            </a:r>
            <a:r>
              <a:rPr lang="en-US" altLang="ko-KR" sz="1200" b="1" dirty="0">
                <a:solidFill>
                  <a:schemeClr val="tx1">
                    <a:lumMod val="75000"/>
                    <a:lumOff val="25000"/>
                  </a:schemeClr>
                </a:solidFill>
                <a:cs typeface="Arial" pitchFamily="34" charset="0"/>
              </a:rPr>
              <a:t>0.544</a:t>
            </a:r>
            <a:r>
              <a:rPr lang="en-US" altLang="ko-KR" sz="1200" dirty="0">
                <a:solidFill>
                  <a:schemeClr val="tx1">
                    <a:lumMod val="75000"/>
                    <a:lumOff val="25000"/>
                  </a:schemeClr>
                </a:solidFill>
                <a:cs typeface="Arial" pitchFamily="34" charset="0"/>
              </a:rPr>
              <a:t> between SysM (Systolic Murmur) and VHD (Vascular Heart Disease).  The next highest result of </a:t>
            </a:r>
            <a:r>
              <a:rPr lang="en-US" altLang="ko-KR" sz="1200" b="1" dirty="0">
                <a:solidFill>
                  <a:schemeClr val="tx1">
                    <a:lumMod val="75000"/>
                    <a:lumOff val="25000"/>
                  </a:schemeClr>
                </a:solidFill>
                <a:cs typeface="Arial" pitchFamily="34" charset="0"/>
              </a:rPr>
              <a:t>0.535</a:t>
            </a:r>
            <a:r>
              <a:rPr lang="en-US" altLang="ko-KR" sz="1200" dirty="0">
                <a:solidFill>
                  <a:schemeClr val="tx1">
                    <a:lumMod val="75000"/>
                    <a:lumOff val="25000"/>
                  </a:schemeClr>
                </a:solidFill>
                <a:cs typeface="Arial" pitchFamily="34" charset="0"/>
              </a:rPr>
              <a:t> was between TCP and CAD (Coronary Artery Disease – that is, the response variable).  Lastly was the result of </a:t>
            </a:r>
            <a:r>
              <a:rPr lang="en-US" altLang="ko-KR" sz="1200" b="1" dirty="0">
                <a:solidFill>
                  <a:schemeClr val="tx1">
                    <a:lumMod val="75000"/>
                    <a:lumOff val="25000"/>
                  </a:schemeClr>
                </a:solidFill>
                <a:cs typeface="Arial" pitchFamily="34" charset="0"/>
              </a:rPr>
              <a:t>0.498</a:t>
            </a:r>
            <a:r>
              <a:rPr lang="en-US" altLang="ko-KR" sz="1200" dirty="0">
                <a:solidFill>
                  <a:schemeClr val="tx1">
                    <a:lumMod val="75000"/>
                    <a:lumOff val="25000"/>
                  </a:schemeClr>
                </a:solidFill>
                <a:cs typeface="Arial" pitchFamily="34" charset="0"/>
              </a:rPr>
              <a:t> between DiaM (Diastolic Murmur) and VHD.  All of the rest of the variables showed small or medium associations.</a:t>
            </a:r>
          </a:p>
          <a:p>
            <a:r>
              <a:rPr lang="en-US" altLang="ko-KR" sz="1200" dirty="0">
                <a:solidFill>
                  <a:schemeClr val="tx1">
                    <a:lumMod val="75000"/>
                    <a:lumOff val="25000"/>
                  </a:schemeClr>
                </a:solidFill>
                <a:cs typeface="Arial" pitchFamily="34" charset="0"/>
              </a:rPr>
              <a:t> </a:t>
            </a:r>
          </a:p>
        </p:txBody>
      </p:sp>
      <p:sp>
        <p:nvSpPr>
          <p:cNvPr id="12" name="TextBox 11">
            <a:extLst>
              <a:ext uri="{FF2B5EF4-FFF2-40B4-BE49-F238E27FC236}">
                <a16:creationId xmlns:a16="http://schemas.microsoft.com/office/drawing/2014/main" id="{3D2D07F9-FA7A-4B65-8BB5-6E56EB586291}"/>
              </a:ext>
            </a:extLst>
          </p:cNvPr>
          <p:cNvSpPr txBox="1"/>
          <p:nvPr/>
        </p:nvSpPr>
        <p:spPr>
          <a:xfrm>
            <a:off x="35372" y="4803998"/>
            <a:ext cx="360040" cy="261610"/>
          </a:xfrm>
          <a:prstGeom prst="rect">
            <a:avLst/>
          </a:prstGeom>
          <a:noFill/>
        </p:spPr>
        <p:txBody>
          <a:bodyPr wrap="square" rtlCol="0">
            <a:spAutoFit/>
          </a:bodyPr>
          <a:lstStyle/>
          <a:p>
            <a:r>
              <a:rPr lang="en-CA" sz="1100" dirty="0"/>
              <a:t>14</a:t>
            </a:r>
          </a:p>
        </p:txBody>
      </p:sp>
    </p:spTree>
    <p:extLst>
      <p:ext uri="{BB962C8B-B14F-4D97-AF65-F5344CB8AC3E}">
        <p14:creationId xmlns:p14="http://schemas.microsoft.com/office/powerpoint/2010/main" val="3597647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6348" y="151834"/>
            <a:ext cx="4176464" cy="576064"/>
          </a:xfrm>
        </p:spPr>
        <p:txBody>
          <a:bodyPr/>
          <a:lstStyle/>
          <a:p>
            <a:r>
              <a:rPr lang="en-US" altLang="ko-KR" dirty="0">
                <a:solidFill>
                  <a:schemeClr val="accent1"/>
                </a:solidFill>
              </a:rPr>
              <a:t>Feature</a:t>
            </a:r>
            <a:r>
              <a:rPr lang="en-US" altLang="ko-KR" dirty="0"/>
              <a:t> Selection</a:t>
            </a:r>
            <a:endParaRPr lang="ko-KR" altLang="en-US" dirty="0"/>
          </a:p>
        </p:txBody>
      </p:sp>
      <p:grpSp>
        <p:nvGrpSpPr>
          <p:cNvPr id="17" name="Group 16"/>
          <p:cNvGrpSpPr/>
          <p:nvPr/>
        </p:nvGrpSpPr>
        <p:grpSpPr>
          <a:xfrm>
            <a:off x="55246" y="817270"/>
            <a:ext cx="8981250" cy="4058736"/>
            <a:chOff x="1431884" y="817270"/>
            <a:chExt cx="7100556" cy="3914720"/>
          </a:xfrm>
        </p:grpSpPr>
        <p:cxnSp>
          <p:nvCxnSpPr>
            <p:cNvPr id="3" name="Straight Connector 2"/>
            <p:cNvCxnSpPr>
              <a:cxnSpLocks/>
            </p:cNvCxnSpPr>
            <p:nvPr/>
          </p:nvCxnSpPr>
          <p:spPr>
            <a:xfrm>
              <a:off x="1560488" y="817270"/>
              <a:ext cx="6971952"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a:xfrm>
              <a:off x="2554857" y="4731990"/>
              <a:ext cx="5977583"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568878" y="8172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497645" y="2348404"/>
              <a:ext cx="142465"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Oval 15"/>
            <p:cNvSpPr/>
            <p:nvPr/>
          </p:nvSpPr>
          <p:spPr>
            <a:xfrm>
              <a:off x="1431884" y="2283718"/>
              <a:ext cx="273988" cy="273388"/>
            </a:xfrm>
            <a:prstGeom prst="ellips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 name="Group 17"/>
          <p:cNvGrpSpPr/>
          <p:nvPr/>
        </p:nvGrpSpPr>
        <p:grpSpPr>
          <a:xfrm>
            <a:off x="3275855" y="915566"/>
            <a:ext cx="2711205" cy="2986887"/>
            <a:chOff x="2272433" y="1367989"/>
            <a:chExt cx="2659607" cy="2986887"/>
          </a:xfrm>
        </p:grpSpPr>
        <p:sp>
          <p:nvSpPr>
            <p:cNvPr id="19" name="TextBox 18"/>
            <p:cNvSpPr txBox="1"/>
            <p:nvPr/>
          </p:nvSpPr>
          <p:spPr>
            <a:xfrm>
              <a:off x="2272433" y="1367989"/>
              <a:ext cx="2659607" cy="307777"/>
            </a:xfrm>
            <a:prstGeom prst="rect">
              <a:avLst/>
            </a:prstGeom>
            <a:noFill/>
          </p:spPr>
          <p:txBody>
            <a:bodyPr wrap="square" rtlCol="0">
              <a:spAutoFit/>
            </a:bodyPr>
            <a:lstStyle/>
            <a:p>
              <a:r>
                <a:rPr lang="en-US" altLang="ko-KR" sz="1400" b="1" dirty="0">
                  <a:solidFill>
                    <a:schemeClr val="accent2"/>
                  </a:solidFill>
                  <a:cs typeface="Arial" pitchFamily="34" charset="0"/>
                </a:rPr>
                <a:t>Method 2</a:t>
              </a:r>
              <a:endParaRPr lang="ko-KR" altLang="en-US" sz="1400" b="1" dirty="0">
                <a:solidFill>
                  <a:schemeClr val="accent2"/>
                </a:solidFill>
                <a:cs typeface="Arial" pitchFamily="34" charset="0"/>
              </a:endParaRPr>
            </a:p>
          </p:txBody>
        </p:sp>
        <p:sp>
          <p:nvSpPr>
            <p:cNvPr id="20" name="TextBox 19"/>
            <p:cNvSpPr txBox="1"/>
            <p:nvPr/>
          </p:nvSpPr>
          <p:spPr>
            <a:xfrm>
              <a:off x="2272433" y="1677220"/>
              <a:ext cx="2652149" cy="267765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Used the ‘</a:t>
              </a:r>
              <a:r>
                <a:rPr lang="en-US" altLang="ko-KR" sz="1200" b="1" dirty="0">
                  <a:solidFill>
                    <a:schemeClr val="tx1">
                      <a:lumMod val="75000"/>
                      <a:lumOff val="25000"/>
                    </a:schemeClr>
                  </a:solidFill>
                  <a:cs typeface="Arial" pitchFamily="34" charset="0"/>
                </a:rPr>
                <a:t>FSelectorRccp</a:t>
              </a:r>
              <a:r>
                <a:rPr lang="en-US" altLang="ko-KR" sz="1200" dirty="0">
                  <a:solidFill>
                    <a:schemeClr val="tx1">
                      <a:lumMod val="75000"/>
                      <a:lumOff val="25000"/>
                    </a:schemeClr>
                  </a:solidFill>
                  <a:cs typeface="Arial" pitchFamily="34" charset="0"/>
                </a:rPr>
                <a:t>’ package in R.</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This function also ranks the top features using the information-gain entropy-based filter.  Again, it was set up to select the top 10 features.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 results were as follows:  TCP; ACP; RWMA; EF; HTN; Age; DM; NCP; Tinv and FBS.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Therefore, the results of FSelector and FSelectorRccp were identical.</a:t>
              </a:r>
            </a:p>
          </p:txBody>
        </p:sp>
      </p:grpSp>
      <p:grpSp>
        <p:nvGrpSpPr>
          <p:cNvPr id="21" name="Group 20"/>
          <p:cNvGrpSpPr/>
          <p:nvPr/>
        </p:nvGrpSpPr>
        <p:grpSpPr>
          <a:xfrm>
            <a:off x="6037258" y="915566"/>
            <a:ext cx="2968313" cy="3910217"/>
            <a:chOff x="2272433" y="1367989"/>
            <a:chExt cx="2659607" cy="3910217"/>
          </a:xfrm>
        </p:grpSpPr>
        <p:sp>
          <p:nvSpPr>
            <p:cNvPr id="22" name="TextBox 21"/>
            <p:cNvSpPr txBox="1"/>
            <p:nvPr/>
          </p:nvSpPr>
          <p:spPr>
            <a:xfrm>
              <a:off x="2272433" y="1367989"/>
              <a:ext cx="2659607" cy="307777"/>
            </a:xfrm>
            <a:prstGeom prst="rect">
              <a:avLst/>
            </a:prstGeom>
            <a:noFill/>
          </p:spPr>
          <p:txBody>
            <a:bodyPr wrap="square" rtlCol="0">
              <a:spAutoFit/>
            </a:bodyPr>
            <a:lstStyle/>
            <a:p>
              <a:r>
                <a:rPr lang="en-US" altLang="ko-KR" sz="1400" b="1" dirty="0">
                  <a:solidFill>
                    <a:schemeClr val="accent3"/>
                  </a:solidFill>
                  <a:cs typeface="Arial" pitchFamily="34" charset="0"/>
                </a:rPr>
                <a:t>Method 3</a:t>
              </a:r>
              <a:endParaRPr lang="ko-KR" altLang="en-US" sz="1400" b="1" dirty="0">
                <a:solidFill>
                  <a:schemeClr val="accent3"/>
                </a:solidFill>
                <a:cs typeface="Arial" pitchFamily="34" charset="0"/>
              </a:endParaRPr>
            </a:p>
          </p:txBody>
        </p:sp>
        <p:sp>
          <p:nvSpPr>
            <p:cNvPr id="23" name="TextBox 22"/>
            <p:cNvSpPr txBox="1"/>
            <p:nvPr/>
          </p:nvSpPr>
          <p:spPr>
            <a:xfrm>
              <a:off x="2272433" y="1677220"/>
              <a:ext cx="2659607" cy="360098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Used the ‘</a:t>
              </a:r>
              <a:r>
                <a:rPr lang="en-US" altLang="ko-KR" sz="1200" b="1" dirty="0">
                  <a:solidFill>
                    <a:schemeClr val="tx1">
                      <a:lumMod val="75000"/>
                      <a:lumOff val="25000"/>
                    </a:schemeClr>
                  </a:solidFill>
                  <a:cs typeface="Arial" pitchFamily="34" charset="0"/>
                </a:rPr>
                <a:t>Recursive Feature Elimination</a:t>
              </a:r>
              <a:r>
                <a:rPr lang="en-US" altLang="ko-KR" sz="1200" dirty="0">
                  <a:solidFill>
                    <a:schemeClr val="tx1">
                      <a:lumMod val="75000"/>
                      <a:lumOff val="25000"/>
                    </a:schemeClr>
                  </a:solidFill>
                  <a:cs typeface="Arial" pitchFamily="34" charset="0"/>
                </a:rPr>
                <a:t>’ function, as part of the ‘Caret’ package in R.</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Ranks the features using one of a number of pre-defined functions.  I used the ‘rfFuncs’ (random forests) function, given that we are working with ‘non-linear’ models.  As such, it is another entropy-based filter method.  There was significant improvement in the accuracy of the results between 4 and 8 variable subgroups, but negligible improvement between 8 and 16 – so 8 features were chosen.</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Results were the same top 8 as the other methods:  TCP; EF; RWMA; NCP; ACP; HTN; Age and DM.</a:t>
              </a:r>
            </a:p>
          </p:txBody>
        </p:sp>
      </p:grpSp>
      <p:grpSp>
        <p:nvGrpSpPr>
          <p:cNvPr id="24" name="Group 23">
            <a:extLst>
              <a:ext uri="{FF2B5EF4-FFF2-40B4-BE49-F238E27FC236}">
                <a16:creationId xmlns:a16="http://schemas.microsoft.com/office/drawing/2014/main" id="{65ACDC88-49DA-4A64-BD19-A0E85C88282A}"/>
              </a:ext>
            </a:extLst>
          </p:cNvPr>
          <p:cNvGrpSpPr/>
          <p:nvPr/>
        </p:nvGrpSpPr>
        <p:grpSpPr>
          <a:xfrm>
            <a:off x="395535" y="906641"/>
            <a:ext cx="2711209" cy="2632993"/>
            <a:chOff x="2272433" y="1367989"/>
            <a:chExt cx="2659607" cy="2507791"/>
          </a:xfrm>
        </p:grpSpPr>
        <p:sp>
          <p:nvSpPr>
            <p:cNvPr id="25" name="TextBox 24">
              <a:extLst>
                <a:ext uri="{FF2B5EF4-FFF2-40B4-BE49-F238E27FC236}">
                  <a16:creationId xmlns:a16="http://schemas.microsoft.com/office/drawing/2014/main" id="{E9D5731F-A927-4CB1-AD50-D3D6932FF363}"/>
                </a:ext>
              </a:extLst>
            </p:cNvPr>
            <p:cNvSpPr txBox="1"/>
            <p:nvPr/>
          </p:nvSpPr>
          <p:spPr>
            <a:xfrm>
              <a:off x="2272433" y="1367989"/>
              <a:ext cx="2659607" cy="293141"/>
            </a:xfrm>
            <a:prstGeom prst="rect">
              <a:avLst/>
            </a:prstGeom>
            <a:noFill/>
          </p:spPr>
          <p:txBody>
            <a:bodyPr wrap="square" rtlCol="0">
              <a:spAutoFit/>
            </a:bodyPr>
            <a:lstStyle/>
            <a:p>
              <a:r>
                <a:rPr lang="en-US" altLang="ko-KR" sz="1400" b="1" dirty="0">
                  <a:solidFill>
                    <a:schemeClr val="accent2"/>
                  </a:solidFill>
                  <a:cs typeface="Arial" pitchFamily="34" charset="0"/>
                </a:rPr>
                <a:t>Method 1</a:t>
              </a:r>
              <a:endParaRPr lang="ko-KR" altLang="en-US" sz="1400" b="1" dirty="0">
                <a:solidFill>
                  <a:schemeClr val="accent2"/>
                </a:solidFill>
                <a:cs typeface="Arial" pitchFamily="34" charset="0"/>
              </a:endParaRPr>
            </a:p>
          </p:txBody>
        </p:sp>
        <p:sp>
          <p:nvSpPr>
            <p:cNvPr id="26" name="TextBox 25">
              <a:extLst>
                <a:ext uri="{FF2B5EF4-FFF2-40B4-BE49-F238E27FC236}">
                  <a16:creationId xmlns:a16="http://schemas.microsoft.com/office/drawing/2014/main" id="{4AB8B958-D421-45BF-A61F-0638BA908E2D}"/>
                </a:ext>
              </a:extLst>
            </p:cNvPr>
            <p:cNvSpPr txBox="1"/>
            <p:nvPr/>
          </p:nvSpPr>
          <p:spPr>
            <a:xfrm>
              <a:off x="2272433" y="1677220"/>
              <a:ext cx="2659607" cy="21985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Used the ‘</a:t>
              </a:r>
              <a:r>
                <a:rPr lang="en-US" altLang="ko-KR" sz="1200" b="1" dirty="0">
                  <a:solidFill>
                    <a:schemeClr val="tx1">
                      <a:lumMod val="75000"/>
                      <a:lumOff val="25000"/>
                    </a:schemeClr>
                  </a:solidFill>
                  <a:cs typeface="Arial" pitchFamily="34" charset="0"/>
                </a:rPr>
                <a:t>FSelector</a:t>
              </a:r>
              <a:r>
                <a:rPr lang="en-US" altLang="ko-KR" sz="1200" dirty="0">
                  <a:solidFill>
                    <a:schemeClr val="tx1">
                      <a:lumMod val="75000"/>
                      <a:lumOff val="25000"/>
                    </a:schemeClr>
                  </a:solidFill>
                  <a:cs typeface="Arial" pitchFamily="34" charset="0"/>
                </a:rPr>
                <a:t>’ package in R.</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This is a feature ranking technique  that ranks the top features according to a user-defined filter.  I used an ‘entropy-based’ filter (that is, ‘information gain’ to rank the top 10 features.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 results were as follows:  TCP; ACP; RWMA; EF; HTN; Age; DM; NCP; Tinv and FBS.</a:t>
              </a:r>
            </a:p>
          </p:txBody>
        </p:sp>
      </p:grpSp>
      <p:pic>
        <p:nvPicPr>
          <p:cNvPr id="27" name="Picture 26">
            <a:extLst>
              <a:ext uri="{FF2B5EF4-FFF2-40B4-BE49-F238E27FC236}">
                <a16:creationId xmlns:a16="http://schemas.microsoft.com/office/drawing/2014/main" id="{9FC1CF99-BABA-4ADB-9E63-37E2D82BE70F}"/>
              </a:ext>
            </a:extLst>
          </p:cNvPr>
          <p:cNvPicPr>
            <a:picLocks noChangeAspect="1"/>
          </p:cNvPicPr>
          <p:nvPr>
            <p:custDataLst>
              <p:custData r:id="rId1"/>
            </p:custDataLst>
          </p:nvPr>
        </p:nvPicPr>
        <p:blipFill>
          <a:blip r:embed="rId3"/>
          <a:stretch>
            <a:fillRect/>
          </a:stretch>
        </p:blipFill>
        <p:spPr>
          <a:xfrm>
            <a:off x="122311" y="3912190"/>
            <a:ext cx="2736304" cy="1202736"/>
          </a:xfrm>
          <a:prstGeom prst="rect">
            <a:avLst/>
          </a:prstGeom>
        </p:spPr>
      </p:pic>
      <p:sp>
        <p:nvSpPr>
          <p:cNvPr id="28" name="TextBox 27">
            <a:extLst>
              <a:ext uri="{FF2B5EF4-FFF2-40B4-BE49-F238E27FC236}">
                <a16:creationId xmlns:a16="http://schemas.microsoft.com/office/drawing/2014/main" id="{5F0E2C61-B6ED-4FAD-A968-5AB97F32803F}"/>
              </a:ext>
            </a:extLst>
          </p:cNvPr>
          <p:cNvSpPr txBox="1"/>
          <p:nvPr/>
        </p:nvSpPr>
        <p:spPr>
          <a:xfrm>
            <a:off x="101679" y="4770957"/>
            <a:ext cx="360040" cy="261610"/>
          </a:xfrm>
          <a:prstGeom prst="rect">
            <a:avLst/>
          </a:prstGeom>
          <a:noFill/>
        </p:spPr>
        <p:txBody>
          <a:bodyPr wrap="square" rtlCol="0">
            <a:spAutoFit/>
          </a:bodyPr>
          <a:lstStyle/>
          <a:p>
            <a:r>
              <a:rPr lang="en-CA" sz="1100" dirty="0"/>
              <a:t>15</a:t>
            </a:r>
          </a:p>
        </p:txBody>
      </p:sp>
    </p:spTree>
    <p:extLst>
      <p:ext uri="{BB962C8B-B14F-4D97-AF65-F5344CB8AC3E}">
        <p14:creationId xmlns:p14="http://schemas.microsoft.com/office/powerpoint/2010/main" val="622006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1"/>
                </a:solidFill>
              </a:rPr>
              <a:t>8 Most Important </a:t>
            </a:r>
            <a:r>
              <a:rPr lang="en-US" altLang="ko-KR" dirty="0">
                <a:solidFill>
                  <a:schemeClr val="tx1">
                    <a:lumMod val="75000"/>
                    <a:lumOff val="25000"/>
                  </a:schemeClr>
                </a:solidFill>
              </a:rPr>
              <a:t>Variables</a:t>
            </a:r>
            <a:endParaRPr lang="ko-KR" altLang="en-US" dirty="0">
              <a:solidFill>
                <a:schemeClr val="tx1">
                  <a:lumMod val="75000"/>
                  <a:lumOff val="25000"/>
                </a:schemeClr>
              </a:solidFill>
            </a:endParaRPr>
          </a:p>
        </p:txBody>
      </p:sp>
      <p:grpSp>
        <p:nvGrpSpPr>
          <p:cNvPr id="9" name="Group 8"/>
          <p:cNvGrpSpPr/>
          <p:nvPr/>
        </p:nvGrpSpPr>
        <p:grpSpPr>
          <a:xfrm>
            <a:off x="511215" y="1491630"/>
            <a:ext cx="1396489" cy="1368152"/>
            <a:chOff x="511215" y="1779662"/>
            <a:chExt cx="1396489" cy="1368152"/>
          </a:xfrm>
        </p:grpSpPr>
        <p:sp>
          <p:nvSpPr>
            <p:cNvPr id="3" name="Oval 2"/>
            <p:cNvSpPr/>
            <p:nvPr/>
          </p:nvSpPr>
          <p:spPr>
            <a:xfrm>
              <a:off x="511215" y="1851670"/>
              <a:ext cx="1296144" cy="12961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Oval 3"/>
            <p:cNvSpPr/>
            <p:nvPr/>
          </p:nvSpPr>
          <p:spPr>
            <a:xfrm>
              <a:off x="1331640" y="1779662"/>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1</a:t>
              </a:r>
              <a:endParaRPr lang="ko-KR" altLang="en-US" sz="2800" b="1" dirty="0">
                <a:solidFill>
                  <a:schemeClr val="bg1"/>
                </a:solidFill>
                <a:cs typeface="Arial" pitchFamily="34" charset="0"/>
              </a:endParaRPr>
            </a:p>
          </p:txBody>
        </p:sp>
      </p:grpSp>
      <p:grpSp>
        <p:nvGrpSpPr>
          <p:cNvPr id="12" name="Group 11"/>
          <p:cNvGrpSpPr/>
          <p:nvPr/>
        </p:nvGrpSpPr>
        <p:grpSpPr>
          <a:xfrm>
            <a:off x="2843808" y="1491630"/>
            <a:ext cx="1396489" cy="1368152"/>
            <a:chOff x="511215" y="1779662"/>
            <a:chExt cx="1396489" cy="1368152"/>
          </a:xfrm>
        </p:grpSpPr>
        <p:sp>
          <p:nvSpPr>
            <p:cNvPr id="13" name="Oval 12"/>
            <p:cNvSpPr/>
            <p:nvPr/>
          </p:nvSpPr>
          <p:spPr>
            <a:xfrm>
              <a:off x="511215" y="1851670"/>
              <a:ext cx="1296144" cy="12961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1331640" y="1779662"/>
              <a:ext cx="576064" cy="5760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2</a:t>
              </a:r>
              <a:endParaRPr lang="ko-KR" altLang="en-US" sz="2800" b="1" dirty="0">
                <a:solidFill>
                  <a:schemeClr val="bg1"/>
                </a:solidFill>
                <a:cs typeface="Arial" pitchFamily="34" charset="0"/>
              </a:endParaRPr>
            </a:p>
          </p:txBody>
        </p:sp>
      </p:grpSp>
      <p:grpSp>
        <p:nvGrpSpPr>
          <p:cNvPr id="16" name="Group 15"/>
          <p:cNvGrpSpPr/>
          <p:nvPr/>
        </p:nvGrpSpPr>
        <p:grpSpPr>
          <a:xfrm>
            <a:off x="5148064" y="1491630"/>
            <a:ext cx="1396489" cy="1368152"/>
            <a:chOff x="511215" y="1779662"/>
            <a:chExt cx="1396489" cy="1368152"/>
          </a:xfrm>
        </p:grpSpPr>
        <p:sp>
          <p:nvSpPr>
            <p:cNvPr id="17" name="Oval 16"/>
            <p:cNvSpPr/>
            <p:nvPr/>
          </p:nvSpPr>
          <p:spPr>
            <a:xfrm>
              <a:off x="511215" y="1851670"/>
              <a:ext cx="1296144" cy="129614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Oval 17"/>
            <p:cNvSpPr/>
            <p:nvPr/>
          </p:nvSpPr>
          <p:spPr>
            <a:xfrm>
              <a:off x="1331640" y="1779662"/>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3</a:t>
              </a:r>
              <a:endParaRPr lang="ko-KR" altLang="en-US" sz="2800" b="1" dirty="0">
                <a:solidFill>
                  <a:schemeClr val="bg1"/>
                </a:solidFill>
                <a:cs typeface="Arial" pitchFamily="34" charset="0"/>
              </a:endParaRPr>
            </a:p>
          </p:txBody>
        </p:sp>
      </p:grpSp>
      <p:grpSp>
        <p:nvGrpSpPr>
          <p:cNvPr id="20" name="Group 19"/>
          <p:cNvGrpSpPr/>
          <p:nvPr/>
        </p:nvGrpSpPr>
        <p:grpSpPr>
          <a:xfrm>
            <a:off x="7423983" y="1491630"/>
            <a:ext cx="1396489" cy="1368152"/>
            <a:chOff x="511215" y="1779662"/>
            <a:chExt cx="1396489" cy="1368152"/>
          </a:xfrm>
        </p:grpSpPr>
        <p:sp>
          <p:nvSpPr>
            <p:cNvPr id="21" name="Oval 20"/>
            <p:cNvSpPr/>
            <p:nvPr/>
          </p:nvSpPr>
          <p:spPr>
            <a:xfrm>
              <a:off x="511215" y="1851670"/>
              <a:ext cx="1296144" cy="12961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21"/>
            <p:cNvSpPr/>
            <p:nvPr/>
          </p:nvSpPr>
          <p:spPr>
            <a:xfrm>
              <a:off x="1331640" y="1779662"/>
              <a:ext cx="576064" cy="5760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4</a:t>
              </a:r>
              <a:endParaRPr lang="ko-KR" altLang="en-US" sz="2800" b="1" dirty="0">
                <a:solidFill>
                  <a:schemeClr val="bg1"/>
                </a:solidFill>
                <a:cs typeface="Arial" pitchFamily="34" charset="0"/>
              </a:endParaRPr>
            </a:p>
          </p:txBody>
        </p:sp>
      </p:grpSp>
      <p:grpSp>
        <p:nvGrpSpPr>
          <p:cNvPr id="33" name="Group 32"/>
          <p:cNvGrpSpPr/>
          <p:nvPr/>
        </p:nvGrpSpPr>
        <p:grpSpPr>
          <a:xfrm>
            <a:off x="107504" y="2974186"/>
            <a:ext cx="2160240" cy="1645583"/>
            <a:chOff x="794619" y="3158179"/>
            <a:chExt cx="2068678" cy="1101591"/>
          </a:xfrm>
        </p:grpSpPr>
        <p:sp>
          <p:nvSpPr>
            <p:cNvPr id="34" name="TextBox 33"/>
            <p:cNvSpPr txBox="1"/>
            <p:nvPr/>
          </p:nvSpPr>
          <p:spPr>
            <a:xfrm>
              <a:off x="803640" y="3579862"/>
              <a:ext cx="2059657" cy="679908"/>
            </a:xfrm>
            <a:prstGeom prst="rect">
              <a:avLst/>
            </a:prstGeom>
            <a:noFill/>
          </p:spPr>
          <p:txBody>
            <a:bodyPr wrap="square" rtlCol="0">
              <a:spAutoFit/>
            </a:bodyPr>
            <a:lstStyle/>
            <a:p>
              <a:pPr algn="ctr"/>
              <a:r>
                <a:rPr lang="en-US" altLang="ko-KR" sz="1200" baseline="30000" dirty="0">
                  <a:solidFill>
                    <a:schemeClr val="tx1">
                      <a:lumMod val="75000"/>
                      <a:lumOff val="25000"/>
                    </a:schemeClr>
                  </a:solidFill>
                  <a:cs typeface="Arial" pitchFamily="34" charset="0"/>
                </a:rPr>
                <a:t>1</a:t>
              </a:r>
              <a:r>
                <a:rPr lang="en-US" altLang="ko-KR" sz="1200" dirty="0">
                  <a:solidFill>
                    <a:schemeClr val="tx1">
                      <a:lumMod val="75000"/>
                      <a:lumOff val="25000"/>
                    </a:schemeClr>
                  </a:solidFill>
                  <a:cs typeface="Arial" pitchFamily="34" charset="0"/>
                </a:rPr>
                <a:t> Substernal pain (behind the sternum bone) </a:t>
              </a:r>
              <a:r>
                <a:rPr lang="en-US" altLang="ko-KR" sz="1200" baseline="30000" dirty="0">
                  <a:solidFill>
                    <a:schemeClr val="tx1">
                      <a:lumMod val="75000"/>
                      <a:lumOff val="25000"/>
                    </a:schemeClr>
                  </a:solidFill>
                  <a:cs typeface="Arial" pitchFamily="34" charset="0"/>
                </a:rPr>
                <a:t>2</a:t>
              </a:r>
              <a:r>
                <a:rPr lang="en-US" altLang="ko-KR" sz="1200" dirty="0">
                  <a:solidFill>
                    <a:schemeClr val="tx1">
                      <a:lumMod val="75000"/>
                      <a:lumOff val="25000"/>
                    </a:schemeClr>
                  </a:solidFill>
                  <a:cs typeface="Arial" pitchFamily="34" charset="0"/>
                </a:rPr>
                <a:t> provoked by exertion or emotional stress – and </a:t>
              </a:r>
              <a:r>
                <a:rPr lang="en-US" altLang="ko-KR" sz="1200" baseline="30000" dirty="0">
                  <a:solidFill>
                    <a:schemeClr val="tx1">
                      <a:lumMod val="75000"/>
                      <a:lumOff val="25000"/>
                    </a:schemeClr>
                  </a:solidFill>
                  <a:cs typeface="Arial" pitchFamily="34" charset="0"/>
                </a:rPr>
                <a:t>3</a:t>
              </a:r>
              <a:r>
                <a:rPr lang="en-US" altLang="ko-KR" sz="1200" dirty="0">
                  <a:solidFill>
                    <a:schemeClr val="tx1">
                      <a:lumMod val="75000"/>
                      <a:lumOff val="25000"/>
                    </a:schemeClr>
                  </a:solidFill>
                  <a:cs typeface="Arial" pitchFamily="34" charset="0"/>
                </a:rPr>
                <a:t> relieved by rest or nitroglycerine (or both).   </a:t>
              </a:r>
              <a:endParaRPr lang="ko-KR" altLang="en-US" sz="1200" dirty="0">
                <a:solidFill>
                  <a:schemeClr val="tx1">
                    <a:lumMod val="75000"/>
                    <a:lumOff val="25000"/>
                  </a:schemeClr>
                </a:solidFill>
                <a:cs typeface="Arial" pitchFamily="34" charset="0"/>
              </a:endParaRPr>
            </a:p>
          </p:txBody>
        </p:sp>
        <p:sp>
          <p:nvSpPr>
            <p:cNvPr id="35" name="TextBox 34"/>
            <p:cNvSpPr txBox="1"/>
            <p:nvPr/>
          </p:nvSpPr>
          <p:spPr>
            <a:xfrm>
              <a:off x="794619" y="3158179"/>
              <a:ext cx="2059657" cy="309049"/>
            </a:xfrm>
            <a:prstGeom prst="rect">
              <a:avLst/>
            </a:prstGeom>
            <a:noFill/>
          </p:spPr>
          <p:txBody>
            <a:bodyPr wrap="square" rtlCol="0">
              <a:spAutoFit/>
            </a:bodyPr>
            <a:lstStyle/>
            <a:p>
              <a:pPr algn="ctr"/>
              <a:r>
                <a:rPr lang="en-US" altLang="ko-KR" sz="1200" b="1" dirty="0">
                  <a:solidFill>
                    <a:schemeClr val="accent1"/>
                  </a:solidFill>
                  <a:cs typeface="Arial" pitchFamily="34" charset="0"/>
                </a:rPr>
                <a:t>TCP:  Typical (Classic) Angina Chest Pain</a:t>
              </a:r>
              <a:endParaRPr lang="ko-KR" altLang="en-US" sz="1200" b="1" dirty="0">
                <a:solidFill>
                  <a:schemeClr val="accent1"/>
                </a:solidFill>
                <a:cs typeface="Arial" pitchFamily="34" charset="0"/>
              </a:endParaRPr>
            </a:p>
          </p:txBody>
        </p:sp>
      </p:grpSp>
      <p:grpSp>
        <p:nvGrpSpPr>
          <p:cNvPr id="36" name="Group 35"/>
          <p:cNvGrpSpPr/>
          <p:nvPr/>
        </p:nvGrpSpPr>
        <p:grpSpPr>
          <a:xfrm>
            <a:off x="2483768" y="2974179"/>
            <a:ext cx="2092941" cy="1824564"/>
            <a:chOff x="798995" y="3160155"/>
            <a:chExt cx="2064302" cy="1256055"/>
          </a:xfrm>
        </p:grpSpPr>
        <p:sp>
          <p:nvSpPr>
            <p:cNvPr id="37" name="TextBox 36"/>
            <p:cNvSpPr txBox="1"/>
            <p:nvPr/>
          </p:nvSpPr>
          <p:spPr>
            <a:xfrm>
              <a:off x="798995" y="3589887"/>
              <a:ext cx="2059657" cy="82632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Applies when two out of the three criteria of classic angina (TCP) are present. </a:t>
              </a:r>
              <a:r>
                <a:rPr lang="en-US" altLang="ko-KR" sz="1200" i="1" dirty="0">
                  <a:solidFill>
                    <a:schemeClr val="tx1">
                      <a:lumMod val="75000"/>
                      <a:lumOff val="25000"/>
                    </a:schemeClr>
                  </a:solidFill>
                  <a:cs typeface="Arial" pitchFamily="34" charset="0"/>
                </a:rPr>
                <a:t>(Angina is chest pain caused by reduced blood flow to the heart).    </a:t>
              </a:r>
              <a:endParaRPr lang="ko-KR" altLang="en-US" sz="1200" i="1" dirty="0">
                <a:solidFill>
                  <a:schemeClr val="tx1">
                    <a:lumMod val="75000"/>
                    <a:lumOff val="25000"/>
                  </a:schemeClr>
                </a:solidFill>
                <a:cs typeface="Arial" pitchFamily="34" charset="0"/>
              </a:endParaRPr>
            </a:p>
          </p:txBody>
        </p:sp>
        <p:sp>
          <p:nvSpPr>
            <p:cNvPr id="38" name="TextBox 37"/>
            <p:cNvSpPr txBox="1"/>
            <p:nvPr/>
          </p:nvSpPr>
          <p:spPr>
            <a:xfrm>
              <a:off x="803640" y="3160155"/>
              <a:ext cx="2059657" cy="317816"/>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ACP:  Atypical (Probable) Angina Chest Pain</a:t>
              </a:r>
              <a:endParaRPr lang="ko-KR" altLang="en-US" sz="1200" b="1" dirty="0">
                <a:solidFill>
                  <a:schemeClr val="tx1">
                    <a:lumMod val="75000"/>
                    <a:lumOff val="25000"/>
                  </a:schemeClr>
                </a:solidFill>
                <a:cs typeface="Arial" pitchFamily="34" charset="0"/>
              </a:endParaRPr>
            </a:p>
          </p:txBody>
        </p:sp>
      </p:grpSp>
      <p:grpSp>
        <p:nvGrpSpPr>
          <p:cNvPr id="39" name="Group 38"/>
          <p:cNvGrpSpPr/>
          <p:nvPr/>
        </p:nvGrpSpPr>
        <p:grpSpPr>
          <a:xfrm>
            <a:off x="4820364" y="2974180"/>
            <a:ext cx="1983884" cy="1469576"/>
            <a:chOff x="803640" y="3285461"/>
            <a:chExt cx="2101680" cy="645379"/>
          </a:xfrm>
        </p:grpSpPr>
        <p:sp>
          <p:nvSpPr>
            <p:cNvPr id="40" name="TextBox 39"/>
            <p:cNvSpPr txBox="1"/>
            <p:nvPr/>
          </p:nvSpPr>
          <p:spPr>
            <a:xfrm>
              <a:off x="803640" y="3565899"/>
              <a:ext cx="2059657" cy="36494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If only one (or none) of the three criteria of classic angina (TCP) are present.      </a:t>
              </a:r>
              <a:endParaRPr lang="ko-KR" altLang="en-US" sz="1200" dirty="0">
                <a:solidFill>
                  <a:schemeClr val="tx1">
                    <a:lumMod val="75000"/>
                    <a:lumOff val="25000"/>
                  </a:schemeClr>
                </a:solidFill>
                <a:cs typeface="Arial" pitchFamily="34" charset="0"/>
              </a:endParaRPr>
            </a:p>
          </p:txBody>
        </p:sp>
        <p:sp>
          <p:nvSpPr>
            <p:cNvPr id="41" name="TextBox 40"/>
            <p:cNvSpPr txBox="1"/>
            <p:nvPr/>
          </p:nvSpPr>
          <p:spPr>
            <a:xfrm>
              <a:off x="845663" y="3285461"/>
              <a:ext cx="2059657" cy="202745"/>
            </a:xfrm>
            <a:prstGeom prst="rect">
              <a:avLst/>
            </a:prstGeom>
            <a:noFill/>
          </p:spPr>
          <p:txBody>
            <a:bodyPr wrap="square" rtlCol="0">
              <a:spAutoFit/>
            </a:bodyPr>
            <a:lstStyle/>
            <a:p>
              <a:pPr algn="ctr"/>
              <a:r>
                <a:rPr lang="en-US" altLang="ko-KR" sz="1200" b="1" dirty="0">
                  <a:solidFill>
                    <a:schemeClr val="accent3"/>
                  </a:solidFill>
                  <a:cs typeface="Arial" pitchFamily="34" charset="0"/>
                </a:rPr>
                <a:t>NCP:  Non-Anginal Chest Pain</a:t>
              </a:r>
              <a:endParaRPr lang="ko-KR" altLang="en-US" sz="1200" b="1" dirty="0">
                <a:solidFill>
                  <a:schemeClr val="accent3"/>
                </a:solidFill>
                <a:cs typeface="Arial" pitchFamily="34" charset="0"/>
              </a:endParaRPr>
            </a:p>
          </p:txBody>
        </p:sp>
      </p:grpSp>
      <p:grpSp>
        <p:nvGrpSpPr>
          <p:cNvPr id="42" name="Group 41"/>
          <p:cNvGrpSpPr/>
          <p:nvPr/>
        </p:nvGrpSpPr>
        <p:grpSpPr>
          <a:xfrm>
            <a:off x="7102651" y="2973052"/>
            <a:ext cx="1905033" cy="1101374"/>
            <a:chOff x="815054" y="3183838"/>
            <a:chExt cx="2096832" cy="754438"/>
          </a:xfrm>
        </p:grpSpPr>
        <p:sp>
          <p:nvSpPr>
            <p:cNvPr id="43" name="TextBox 42"/>
            <p:cNvSpPr txBox="1"/>
            <p:nvPr/>
          </p:nvSpPr>
          <p:spPr>
            <a:xfrm>
              <a:off x="852229" y="3622037"/>
              <a:ext cx="2059657" cy="31623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Having a history of high blood pressure.      </a:t>
              </a:r>
              <a:endParaRPr lang="ko-KR" altLang="en-US" sz="1200" dirty="0">
                <a:solidFill>
                  <a:schemeClr val="tx1">
                    <a:lumMod val="75000"/>
                    <a:lumOff val="25000"/>
                  </a:schemeClr>
                </a:solidFill>
                <a:cs typeface="Arial" pitchFamily="34" charset="0"/>
              </a:endParaRPr>
            </a:p>
          </p:txBody>
        </p:sp>
        <p:sp>
          <p:nvSpPr>
            <p:cNvPr id="44" name="TextBox 43"/>
            <p:cNvSpPr txBox="1"/>
            <p:nvPr/>
          </p:nvSpPr>
          <p:spPr>
            <a:xfrm>
              <a:off x="815054" y="3183838"/>
              <a:ext cx="2059657" cy="31623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HTN:  History of Hypertension</a:t>
              </a:r>
              <a:endParaRPr lang="ko-KR" altLang="en-US" sz="1200" b="1" dirty="0">
                <a:solidFill>
                  <a:schemeClr val="tx1">
                    <a:lumMod val="75000"/>
                    <a:lumOff val="25000"/>
                  </a:schemeClr>
                </a:solidFill>
                <a:cs typeface="Arial" pitchFamily="34" charset="0"/>
              </a:endParaRPr>
            </a:p>
          </p:txBody>
        </p:sp>
      </p:grpSp>
      <p:sp>
        <p:nvSpPr>
          <p:cNvPr id="53" name="Block Arc 20">
            <a:extLst>
              <a:ext uri="{FF2B5EF4-FFF2-40B4-BE49-F238E27FC236}">
                <a16:creationId xmlns:a16="http://schemas.microsoft.com/office/drawing/2014/main" id="{D14173E9-E0FD-466A-8131-805611B2B4E4}"/>
              </a:ext>
            </a:extLst>
          </p:cNvPr>
          <p:cNvSpPr>
            <a:spLocks noChangeAspect="1"/>
          </p:cNvSpPr>
          <p:nvPr/>
        </p:nvSpPr>
        <p:spPr>
          <a:xfrm rot="10800000">
            <a:off x="7883847" y="2042850"/>
            <a:ext cx="411210" cy="445877"/>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4" name="Text Placeholder 1">
            <a:extLst>
              <a:ext uri="{FF2B5EF4-FFF2-40B4-BE49-F238E27FC236}">
                <a16:creationId xmlns:a16="http://schemas.microsoft.com/office/drawing/2014/main" id="{6AA1AFB0-5D8F-4C9F-8F36-258B38825DB2}"/>
              </a:ext>
            </a:extLst>
          </p:cNvPr>
          <p:cNvSpPr txBox="1">
            <a:spLocks/>
          </p:cNvSpPr>
          <p:nvPr/>
        </p:nvSpPr>
        <p:spPr>
          <a:xfrm>
            <a:off x="323528" y="771550"/>
            <a:ext cx="5688632"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solidFill>
                  <a:schemeClr val="accent1"/>
                </a:solidFill>
              </a:rPr>
              <a:t>Not in any order  </a:t>
            </a:r>
            <a:r>
              <a:rPr lang="en-US" altLang="ko-KR" sz="2000" dirty="0">
                <a:solidFill>
                  <a:schemeClr val="tx1">
                    <a:lumMod val="75000"/>
                    <a:lumOff val="25000"/>
                  </a:schemeClr>
                </a:solidFill>
              </a:rPr>
              <a:t>(Variables 1 to 4):</a:t>
            </a:r>
            <a:endParaRPr lang="ko-KR" altLang="en-US" sz="2000" dirty="0">
              <a:solidFill>
                <a:schemeClr val="tx1">
                  <a:lumMod val="75000"/>
                  <a:lumOff val="25000"/>
                </a:schemeClr>
              </a:solidFill>
            </a:endParaRPr>
          </a:p>
        </p:txBody>
      </p:sp>
      <p:sp>
        <p:nvSpPr>
          <p:cNvPr id="55" name="Oval 47">
            <a:extLst>
              <a:ext uri="{FF2B5EF4-FFF2-40B4-BE49-F238E27FC236}">
                <a16:creationId xmlns:a16="http://schemas.microsoft.com/office/drawing/2014/main" id="{82C6B8F1-3F87-4B30-B18B-FB64FEF8283C}"/>
              </a:ext>
            </a:extLst>
          </p:cNvPr>
          <p:cNvSpPr>
            <a:spLocks noChangeAspect="1"/>
          </p:cNvSpPr>
          <p:nvPr/>
        </p:nvSpPr>
        <p:spPr>
          <a:xfrm>
            <a:off x="5620121" y="2049429"/>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47">
            <a:extLst>
              <a:ext uri="{FF2B5EF4-FFF2-40B4-BE49-F238E27FC236}">
                <a16:creationId xmlns:a16="http://schemas.microsoft.com/office/drawing/2014/main" id="{3AA31489-F021-468A-A535-3A27B2F8F443}"/>
              </a:ext>
            </a:extLst>
          </p:cNvPr>
          <p:cNvSpPr>
            <a:spLocks noChangeAspect="1"/>
          </p:cNvSpPr>
          <p:nvPr/>
        </p:nvSpPr>
        <p:spPr>
          <a:xfrm>
            <a:off x="3327214" y="2067694"/>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47">
            <a:extLst>
              <a:ext uri="{FF2B5EF4-FFF2-40B4-BE49-F238E27FC236}">
                <a16:creationId xmlns:a16="http://schemas.microsoft.com/office/drawing/2014/main" id="{58A00C02-AE60-4377-984A-3D53666E3169}"/>
              </a:ext>
            </a:extLst>
          </p:cNvPr>
          <p:cNvSpPr>
            <a:spLocks noChangeAspect="1"/>
          </p:cNvSpPr>
          <p:nvPr/>
        </p:nvSpPr>
        <p:spPr>
          <a:xfrm>
            <a:off x="983212" y="2042850"/>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075EBEF1-E2FE-42A7-B229-4778FC0B7157}"/>
              </a:ext>
            </a:extLst>
          </p:cNvPr>
          <p:cNvSpPr txBox="1"/>
          <p:nvPr/>
        </p:nvSpPr>
        <p:spPr>
          <a:xfrm>
            <a:off x="101679" y="4770957"/>
            <a:ext cx="360040" cy="261610"/>
          </a:xfrm>
          <a:prstGeom prst="rect">
            <a:avLst/>
          </a:prstGeom>
          <a:noFill/>
        </p:spPr>
        <p:txBody>
          <a:bodyPr wrap="square" rtlCol="0">
            <a:spAutoFit/>
          </a:bodyPr>
          <a:lstStyle/>
          <a:p>
            <a:r>
              <a:rPr lang="en-CA" sz="1100" dirty="0"/>
              <a:t>16</a:t>
            </a:r>
          </a:p>
        </p:txBody>
      </p:sp>
    </p:spTree>
    <p:extLst>
      <p:ext uri="{BB962C8B-B14F-4D97-AF65-F5344CB8AC3E}">
        <p14:creationId xmlns:p14="http://schemas.microsoft.com/office/powerpoint/2010/main" val="3626335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1"/>
                </a:solidFill>
              </a:rPr>
              <a:t>8 Most Important </a:t>
            </a:r>
            <a:r>
              <a:rPr lang="en-US" altLang="ko-KR" dirty="0">
                <a:solidFill>
                  <a:schemeClr val="tx1">
                    <a:lumMod val="75000"/>
                    <a:lumOff val="25000"/>
                  </a:schemeClr>
                </a:solidFill>
              </a:rPr>
              <a:t>Variables</a:t>
            </a:r>
            <a:endParaRPr lang="ko-KR" altLang="en-US" dirty="0">
              <a:solidFill>
                <a:schemeClr val="tx1">
                  <a:lumMod val="75000"/>
                  <a:lumOff val="25000"/>
                </a:schemeClr>
              </a:solidFill>
            </a:endParaRPr>
          </a:p>
        </p:txBody>
      </p:sp>
      <p:grpSp>
        <p:nvGrpSpPr>
          <p:cNvPr id="9" name="Group 8"/>
          <p:cNvGrpSpPr/>
          <p:nvPr/>
        </p:nvGrpSpPr>
        <p:grpSpPr>
          <a:xfrm>
            <a:off x="511215" y="1491630"/>
            <a:ext cx="1396489" cy="1368152"/>
            <a:chOff x="511215" y="1779662"/>
            <a:chExt cx="1396489" cy="1368152"/>
          </a:xfrm>
        </p:grpSpPr>
        <p:sp>
          <p:nvSpPr>
            <p:cNvPr id="3" name="Oval 2"/>
            <p:cNvSpPr/>
            <p:nvPr/>
          </p:nvSpPr>
          <p:spPr>
            <a:xfrm>
              <a:off x="511215" y="1851670"/>
              <a:ext cx="1296144" cy="12961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Oval 3"/>
            <p:cNvSpPr/>
            <p:nvPr/>
          </p:nvSpPr>
          <p:spPr>
            <a:xfrm>
              <a:off x="1331640" y="1779662"/>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5</a:t>
              </a:r>
              <a:endParaRPr lang="ko-KR" altLang="en-US" sz="2800" b="1" dirty="0">
                <a:solidFill>
                  <a:schemeClr val="bg1"/>
                </a:solidFill>
                <a:cs typeface="Arial" pitchFamily="34" charset="0"/>
              </a:endParaRPr>
            </a:p>
          </p:txBody>
        </p:sp>
      </p:grpSp>
      <p:grpSp>
        <p:nvGrpSpPr>
          <p:cNvPr id="12" name="Group 11"/>
          <p:cNvGrpSpPr/>
          <p:nvPr/>
        </p:nvGrpSpPr>
        <p:grpSpPr>
          <a:xfrm>
            <a:off x="2843808" y="1491630"/>
            <a:ext cx="1396489" cy="1368152"/>
            <a:chOff x="511215" y="1779662"/>
            <a:chExt cx="1396489" cy="1368152"/>
          </a:xfrm>
        </p:grpSpPr>
        <p:sp>
          <p:nvSpPr>
            <p:cNvPr id="13" name="Oval 12"/>
            <p:cNvSpPr/>
            <p:nvPr/>
          </p:nvSpPr>
          <p:spPr>
            <a:xfrm>
              <a:off x="511215" y="1851670"/>
              <a:ext cx="1296144" cy="12961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1331640" y="1779662"/>
              <a:ext cx="576064" cy="5760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6</a:t>
              </a:r>
              <a:endParaRPr lang="ko-KR" altLang="en-US" sz="2800" b="1" dirty="0">
                <a:solidFill>
                  <a:schemeClr val="bg1"/>
                </a:solidFill>
                <a:cs typeface="Arial" pitchFamily="34" charset="0"/>
              </a:endParaRPr>
            </a:p>
          </p:txBody>
        </p:sp>
      </p:grpSp>
      <p:grpSp>
        <p:nvGrpSpPr>
          <p:cNvPr id="16" name="Group 15"/>
          <p:cNvGrpSpPr/>
          <p:nvPr/>
        </p:nvGrpSpPr>
        <p:grpSpPr>
          <a:xfrm>
            <a:off x="5148064" y="1491630"/>
            <a:ext cx="1396489" cy="1368152"/>
            <a:chOff x="511215" y="1779662"/>
            <a:chExt cx="1396489" cy="1368152"/>
          </a:xfrm>
        </p:grpSpPr>
        <p:sp>
          <p:nvSpPr>
            <p:cNvPr id="17" name="Oval 16"/>
            <p:cNvSpPr/>
            <p:nvPr/>
          </p:nvSpPr>
          <p:spPr>
            <a:xfrm>
              <a:off x="511215" y="1851670"/>
              <a:ext cx="1296144" cy="129614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Oval 17"/>
            <p:cNvSpPr/>
            <p:nvPr/>
          </p:nvSpPr>
          <p:spPr>
            <a:xfrm>
              <a:off x="1331640" y="1779662"/>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7</a:t>
              </a:r>
              <a:endParaRPr lang="ko-KR" altLang="en-US" sz="2800" b="1" dirty="0">
                <a:solidFill>
                  <a:schemeClr val="bg1"/>
                </a:solidFill>
                <a:cs typeface="Arial" pitchFamily="34" charset="0"/>
              </a:endParaRPr>
            </a:p>
          </p:txBody>
        </p:sp>
      </p:grpSp>
      <p:grpSp>
        <p:nvGrpSpPr>
          <p:cNvPr id="20" name="Group 19"/>
          <p:cNvGrpSpPr/>
          <p:nvPr/>
        </p:nvGrpSpPr>
        <p:grpSpPr>
          <a:xfrm>
            <a:off x="7423983" y="1491630"/>
            <a:ext cx="1396489" cy="1368152"/>
            <a:chOff x="511215" y="1779662"/>
            <a:chExt cx="1396489" cy="1368152"/>
          </a:xfrm>
        </p:grpSpPr>
        <p:sp>
          <p:nvSpPr>
            <p:cNvPr id="21" name="Oval 20"/>
            <p:cNvSpPr/>
            <p:nvPr/>
          </p:nvSpPr>
          <p:spPr>
            <a:xfrm>
              <a:off x="511215" y="1851670"/>
              <a:ext cx="1296144" cy="12961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21"/>
            <p:cNvSpPr/>
            <p:nvPr/>
          </p:nvSpPr>
          <p:spPr>
            <a:xfrm>
              <a:off x="1331640" y="1779662"/>
              <a:ext cx="576064" cy="5760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8</a:t>
              </a:r>
              <a:endParaRPr lang="ko-KR" altLang="en-US" sz="2800" b="1" dirty="0">
                <a:solidFill>
                  <a:schemeClr val="bg1"/>
                </a:solidFill>
                <a:cs typeface="Arial" pitchFamily="34" charset="0"/>
              </a:endParaRPr>
            </a:p>
          </p:txBody>
        </p:sp>
      </p:grpSp>
      <p:grpSp>
        <p:nvGrpSpPr>
          <p:cNvPr id="33" name="Group 32"/>
          <p:cNvGrpSpPr/>
          <p:nvPr/>
        </p:nvGrpSpPr>
        <p:grpSpPr>
          <a:xfrm>
            <a:off x="107504" y="2974178"/>
            <a:ext cx="2160240" cy="1830248"/>
            <a:chOff x="794619" y="3158179"/>
            <a:chExt cx="2068678" cy="1225212"/>
          </a:xfrm>
        </p:grpSpPr>
        <p:sp>
          <p:nvSpPr>
            <p:cNvPr id="34" name="TextBox 33"/>
            <p:cNvSpPr txBox="1"/>
            <p:nvPr/>
          </p:nvSpPr>
          <p:spPr>
            <a:xfrm>
              <a:off x="803640" y="3579862"/>
              <a:ext cx="2059657" cy="8035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motion of a region of the heart muscle is abnormal – diagnosed with an echocardiography (ultrasound imaging of the heart).       </a:t>
              </a:r>
              <a:endParaRPr lang="ko-KR" altLang="en-US" sz="1200" dirty="0">
                <a:solidFill>
                  <a:schemeClr val="tx1">
                    <a:lumMod val="75000"/>
                    <a:lumOff val="25000"/>
                  </a:schemeClr>
                </a:solidFill>
                <a:cs typeface="Arial" pitchFamily="34" charset="0"/>
              </a:endParaRPr>
            </a:p>
          </p:txBody>
        </p:sp>
        <p:sp>
          <p:nvSpPr>
            <p:cNvPr id="35" name="TextBox 34"/>
            <p:cNvSpPr txBox="1"/>
            <p:nvPr/>
          </p:nvSpPr>
          <p:spPr>
            <a:xfrm>
              <a:off x="794619" y="3158179"/>
              <a:ext cx="2059657" cy="309049"/>
            </a:xfrm>
            <a:prstGeom prst="rect">
              <a:avLst/>
            </a:prstGeom>
            <a:noFill/>
          </p:spPr>
          <p:txBody>
            <a:bodyPr wrap="square" rtlCol="0">
              <a:spAutoFit/>
            </a:bodyPr>
            <a:lstStyle/>
            <a:p>
              <a:pPr algn="ctr"/>
              <a:r>
                <a:rPr lang="en-US" altLang="ko-KR" sz="1200" b="1" dirty="0">
                  <a:solidFill>
                    <a:schemeClr val="accent1"/>
                  </a:solidFill>
                  <a:cs typeface="Arial" pitchFamily="34" charset="0"/>
                </a:rPr>
                <a:t>RWMA:  Regional Wall Motion Abnormality</a:t>
              </a:r>
              <a:endParaRPr lang="ko-KR" altLang="en-US" sz="1200" b="1" dirty="0">
                <a:solidFill>
                  <a:schemeClr val="accent1"/>
                </a:solidFill>
                <a:cs typeface="Arial" pitchFamily="34" charset="0"/>
              </a:endParaRPr>
            </a:p>
          </p:txBody>
        </p:sp>
      </p:grpSp>
      <p:grpSp>
        <p:nvGrpSpPr>
          <p:cNvPr id="36" name="Group 35"/>
          <p:cNvGrpSpPr/>
          <p:nvPr/>
        </p:nvGrpSpPr>
        <p:grpSpPr>
          <a:xfrm>
            <a:off x="2483768" y="2974180"/>
            <a:ext cx="2092941" cy="1455233"/>
            <a:chOff x="798995" y="3160155"/>
            <a:chExt cx="2064302" cy="1001802"/>
          </a:xfrm>
        </p:grpSpPr>
        <p:sp>
          <p:nvSpPr>
            <p:cNvPr id="37" name="TextBox 36"/>
            <p:cNvSpPr txBox="1"/>
            <p:nvPr/>
          </p:nvSpPr>
          <p:spPr>
            <a:xfrm>
              <a:off x="798995" y="3589887"/>
              <a:ext cx="2059657" cy="572070"/>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A measurement of the percentage of blood leaving the heart each time it contracts.     </a:t>
              </a:r>
              <a:endParaRPr lang="ko-KR" altLang="en-US" sz="1200" dirty="0">
                <a:solidFill>
                  <a:schemeClr val="tx1">
                    <a:lumMod val="75000"/>
                    <a:lumOff val="25000"/>
                  </a:schemeClr>
                </a:solidFill>
                <a:cs typeface="Arial" pitchFamily="34" charset="0"/>
              </a:endParaRPr>
            </a:p>
          </p:txBody>
        </p:sp>
        <p:sp>
          <p:nvSpPr>
            <p:cNvPr id="38" name="TextBox 37"/>
            <p:cNvSpPr txBox="1"/>
            <p:nvPr/>
          </p:nvSpPr>
          <p:spPr>
            <a:xfrm>
              <a:off x="803640" y="3160155"/>
              <a:ext cx="2059657" cy="190690"/>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EF:  Ejection Fraction</a:t>
              </a:r>
              <a:endParaRPr lang="ko-KR" altLang="en-US" sz="1200" b="1" dirty="0">
                <a:solidFill>
                  <a:schemeClr val="tx1">
                    <a:lumMod val="75000"/>
                    <a:lumOff val="25000"/>
                  </a:schemeClr>
                </a:solidFill>
                <a:cs typeface="Arial" pitchFamily="34" charset="0"/>
              </a:endParaRPr>
            </a:p>
          </p:txBody>
        </p:sp>
      </p:grpSp>
      <p:grpSp>
        <p:nvGrpSpPr>
          <p:cNvPr id="39" name="Group 38"/>
          <p:cNvGrpSpPr/>
          <p:nvPr/>
        </p:nvGrpSpPr>
        <p:grpSpPr>
          <a:xfrm>
            <a:off x="4820364" y="2974179"/>
            <a:ext cx="1983884" cy="1654242"/>
            <a:chOff x="803640" y="3285461"/>
            <a:chExt cx="2101680" cy="726477"/>
          </a:xfrm>
        </p:grpSpPr>
        <p:sp>
          <p:nvSpPr>
            <p:cNvPr id="40" name="TextBox 39"/>
            <p:cNvSpPr txBox="1"/>
            <p:nvPr/>
          </p:nvSpPr>
          <p:spPr>
            <a:xfrm>
              <a:off x="803640" y="3565899"/>
              <a:ext cx="2059657" cy="44603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A disease in which the body’s ability to produce or respond to the hormone insulin is impaired.      </a:t>
              </a:r>
              <a:endParaRPr lang="ko-KR" altLang="en-US" sz="1200" dirty="0">
                <a:solidFill>
                  <a:schemeClr val="tx1">
                    <a:lumMod val="75000"/>
                    <a:lumOff val="25000"/>
                  </a:schemeClr>
                </a:solidFill>
                <a:cs typeface="Arial" pitchFamily="34" charset="0"/>
              </a:endParaRPr>
            </a:p>
          </p:txBody>
        </p:sp>
        <p:sp>
          <p:nvSpPr>
            <p:cNvPr id="41" name="TextBox 40"/>
            <p:cNvSpPr txBox="1"/>
            <p:nvPr/>
          </p:nvSpPr>
          <p:spPr>
            <a:xfrm>
              <a:off x="845663" y="3285461"/>
              <a:ext cx="2059657" cy="202745"/>
            </a:xfrm>
            <a:prstGeom prst="rect">
              <a:avLst/>
            </a:prstGeom>
            <a:noFill/>
          </p:spPr>
          <p:txBody>
            <a:bodyPr wrap="square" rtlCol="0">
              <a:spAutoFit/>
            </a:bodyPr>
            <a:lstStyle/>
            <a:p>
              <a:pPr algn="ctr"/>
              <a:r>
                <a:rPr lang="en-US" altLang="ko-KR" sz="1200" b="1" dirty="0">
                  <a:solidFill>
                    <a:schemeClr val="accent3"/>
                  </a:solidFill>
                  <a:cs typeface="Arial" pitchFamily="34" charset="0"/>
                </a:rPr>
                <a:t>DM:  History of Diabetes Mellitus</a:t>
              </a:r>
              <a:endParaRPr lang="ko-KR" altLang="en-US" sz="1200" b="1" dirty="0">
                <a:solidFill>
                  <a:schemeClr val="accent3"/>
                </a:solidFill>
                <a:cs typeface="Arial" pitchFamily="34" charset="0"/>
              </a:endParaRPr>
            </a:p>
          </p:txBody>
        </p:sp>
      </p:grpSp>
      <p:grpSp>
        <p:nvGrpSpPr>
          <p:cNvPr id="42" name="Group 41"/>
          <p:cNvGrpSpPr/>
          <p:nvPr/>
        </p:nvGrpSpPr>
        <p:grpSpPr>
          <a:xfrm>
            <a:off x="7102651" y="2973049"/>
            <a:ext cx="1905033" cy="1502531"/>
            <a:chOff x="815054" y="3183838"/>
            <a:chExt cx="2096832" cy="1029230"/>
          </a:xfrm>
        </p:grpSpPr>
        <p:sp>
          <p:nvSpPr>
            <p:cNvPr id="43" name="TextBox 42"/>
            <p:cNvSpPr txBox="1"/>
            <p:nvPr/>
          </p:nvSpPr>
          <p:spPr>
            <a:xfrm>
              <a:off x="852229" y="3580589"/>
              <a:ext cx="2059657" cy="63247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Men </a:t>
              </a:r>
              <a:r>
                <a:rPr lang="en-CA" sz="1200" dirty="0"/>
                <a:t>≤</a:t>
              </a:r>
              <a:r>
                <a:rPr lang="en-CA" dirty="0"/>
                <a:t> </a:t>
              </a:r>
              <a:r>
                <a:rPr lang="en-US" altLang="ko-KR" sz="1200" dirty="0">
                  <a:solidFill>
                    <a:schemeClr val="tx1">
                      <a:lumMod val="75000"/>
                      <a:lumOff val="25000"/>
                    </a:schemeClr>
                  </a:solidFill>
                  <a:cs typeface="Arial" pitchFamily="34" charset="0"/>
                </a:rPr>
                <a:t>the age of 45 and/or women </a:t>
              </a:r>
              <a:r>
                <a:rPr lang="en-CA" sz="1200" dirty="0"/>
                <a:t>≤</a:t>
              </a:r>
              <a:r>
                <a:rPr lang="en-US" altLang="ko-KR" sz="1200" dirty="0">
                  <a:solidFill>
                    <a:schemeClr val="tx1">
                      <a:lumMod val="75000"/>
                      <a:lumOff val="25000"/>
                    </a:schemeClr>
                  </a:solidFill>
                  <a:cs typeface="Arial" pitchFamily="34" charset="0"/>
                </a:rPr>
                <a:t> the age of 55 versus men &gt; 45 and/or women &gt; 55.    </a:t>
              </a:r>
              <a:endParaRPr lang="ko-KR" altLang="en-US" sz="1200" dirty="0">
                <a:solidFill>
                  <a:schemeClr val="tx1">
                    <a:lumMod val="75000"/>
                    <a:lumOff val="25000"/>
                  </a:schemeClr>
                </a:solidFill>
                <a:cs typeface="Arial" pitchFamily="34" charset="0"/>
              </a:endParaRPr>
            </a:p>
          </p:txBody>
        </p:sp>
        <p:sp>
          <p:nvSpPr>
            <p:cNvPr id="44" name="TextBox 43"/>
            <p:cNvSpPr txBox="1"/>
            <p:nvPr/>
          </p:nvSpPr>
          <p:spPr>
            <a:xfrm>
              <a:off x="815054" y="3183838"/>
              <a:ext cx="2059657" cy="189744"/>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Age</a:t>
              </a:r>
              <a:endParaRPr lang="ko-KR" altLang="en-US" sz="1200" b="1" dirty="0">
                <a:solidFill>
                  <a:schemeClr val="tx1">
                    <a:lumMod val="75000"/>
                    <a:lumOff val="25000"/>
                  </a:schemeClr>
                </a:solidFill>
                <a:cs typeface="Arial" pitchFamily="34" charset="0"/>
              </a:endParaRPr>
            </a:p>
          </p:txBody>
        </p:sp>
      </p:grpSp>
      <p:sp>
        <p:nvSpPr>
          <p:cNvPr id="51" name="Freeform 50"/>
          <p:cNvSpPr/>
          <p:nvPr/>
        </p:nvSpPr>
        <p:spPr>
          <a:xfrm>
            <a:off x="3302461" y="2033638"/>
            <a:ext cx="351152" cy="439376"/>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xt Placeholder 1">
            <a:extLst>
              <a:ext uri="{FF2B5EF4-FFF2-40B4-BE49-F238E27FC236}">
                <a16:creationId xmlns:a16="http://schemas.microsoft.com/office/drawing/2014/main" id="{6AA1AFB0-5D8F-4C9F-8F36-258B38825DB2}"/>
              </a:ext>
            </a:extLst>
          </p:cNvPr>
          <p:cNvSpPr txBox="1">
            <a:spLocks/>
          </p:cNvSpPr>
          <p:nvPr/>
        </p:nvSpPr>
        <p:spPr>
          <a:xfrm>
            <a:off x="323528" y="771550"/>
            <a:ext cx="5688632"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solidFill>
                  <a:schemeClr val="accent1"/>
                </a:solidFill>
              </a:rPr>
              <a:t>Not in any order  </a:t>
            </a:r>
            <a:r>
              <a:rPr lang="en-US" altLang="ko-KR" sz="2000" dirty="0">
                <a:solidFill>
                  <a:schemeClr val="tx1">
                    <a:lumMod val="75000"/>
                    <a:lumOff val="25000"/>
                  </a:schemeClr>
                </a:solidFill>
              </a:rPr>
              <a:t>(Variables 4 to 8):</a:t>
            </a:r>
            <a:endParaRPr lang="ko-KR" altLang="en-US" sz="2000" dirty="0">
              <a:solidFill>
                <a:schemeClr val="tx1">
                  <a:lumMod val="75000"/>
                  <a:lumOff val="25000"/>
                </a:schemeClr>
              </a:solidFill>
            </a:endParaRPr>
          </a:p>
        </p:txBody>
      </p:sp>
      <p:sp>
        <p:nvSpPr>
          <p:cNvPr id="45" name="Rounded Rectangle 7">
            <a:extLst>
              <a:ext uri="{FF2B5EF4-FFF2-40B4-BE49-F238E27FC236}">
                <a16:creationId xmlns:a16="http://schemas.microsoft.com/office/drawing/2014/main" id="{E0CD1F93-8A41-471B-871B-7F9C6A09F6A1}"/>
              </a:ext>
            </a:extLst>
          </p:cNvPr>
          <p:cNvSpPr>
            <a:spLocks noChangeAspect="1"/>
          </p:cNvSpPr>
          <p:nvPr/>
        </p:nvSpPr>
        <p:spPr>
          <a:xfrm rot="18924894" flipH="1">
            <a:off x="5715806" y="1966359"/>
            <a:ext cx="165271" cy="646391"/>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Teardrop 1">
            <a:extLst>
              <a:ext uri="{FF2B5EF4-FFF2-40B4-BE49-F238E27FC236}">
                <a16:creationId xmlns:a16="http://schemas.microsoft.com/office/drawing/2014/main" id="{48C4978C-2D49-4DCA-9EB3-AE5D5963F06E}"/>
              </a:ext>
            </a:extLst>
          </p:cNvPr>
          <p:cNvSpPr/>
          <p:nvPr/>
        </p:nvSpPr>
        <p:spPr>
          <a:xfrm rot="18805991">
            <a:off x="7892319" y="2068875"/>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7" name="Freeform 50">
            <a:extLst>
              <a:ext uri="{FF2B5EF4-FFF2-40B4-BE49-F238E27FC236}">
                <a16:creationId xmlns:a16="http://schemas.microsoft.com/office/drawing/2014/main" id="{90232A27-ABB3-4BC4-94B6-809B8045E272}"/>
              </a:ext>
            </a:extLst>
          </p:cNvPr>
          <p:cNvSpPr/>
          <p:nvPr/>
        </p:nvSpPr>
        <p:spPr>
          <a:xfrm>
            <a:off x="957218" y="2033638"/>
            <a:ext cx="351152" cy="439376"/>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EA8B4198-53AE-4C2C-82AA-3D7D8D1F76E1}"/>
              </a:ext>
            </a:extLst>
          </p:cNvPr>
          <p:cNvSpPr txBox="1"/>
          <p:nvPr/>
        </p:nvSpPr>
        <p:spPr>
          <a:xfrm>
            <a:off x="101679" y="4770957"/>
            <a:ext cx="360040" cy="261610"/>
          </a:xfrm>
          <a:prstGeom prst="rect">
            <a:avLst/>
          </a:prstGeom>
          <a:noFill/>
        </p:spPr>
        <p:txBody>
          <a:bodyPr wrap="square" rtlCol="0">
            <a:spAutoFit/>
          </a:bodyPr>
          <a:lstStyle/>
          <a:p>
            <a:r>
              <a:rPr lang="en-CA" sz="1100" dirty="0"/>
              <a:t>17</a:t>
            </a:r>
          </a:p>
        </p:txBody>
      </p:sp>
    </p:spTree>
    <p:extLst>
      <p:ext uri="{BB962C8B-B14F-4D97-AF65-F5344CB8AC3E}">
        <p14:creationId xmlns:p14="http://schemas.microsoft.com/office/powerpoint/2010/main" val="2209641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730775" y="741206"/>
            <a:ext cx="4630984" cy="57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Rectangle 33"/>
          <p:cNvSpPr/>
          <p:nvPr/>
        </p:nvSpPr>
        <p:spPr>
          <a:xfrm>
            <a:off x="734900" y="1416114"/>
            <a:ext cx="4627204" cy="57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741407" y="2088884"/>
            <a:ext cx="4627204" cy="57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35"/>
          <p:cNvSpPr/>
          <p:nvPr/>
        </p:nvSpPr>
        <p:spPr>
          <a:xfrm>
            <a:off x="748259" y="2719540"/>
            <a:ext cx="4627204" cy="1023402"/>
          </a:xfrm>
          <a:prstGeom prst="rect">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Rectangle 36"/>
          <p:cNvSpPr/>
          <p:nvPr/>
        </p:nvSpPr>
        <p:spPr>
          <a:xfrm>
            <a:off x="730775" y="3820925"/>
            <a:ext cx="4637836" cy="3741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a:xfrm>
            <a:off x="147084" y="86961"/>
            <a:ext cx="3672408" cy="549165"/>
          </a:xfrm>
          <a:prstGeom prst="rect">
            <a:avLst/>
          </a:prstGeom>
        </p:spPr>
        <p:txBody>
          <a:bodyPr/>
          <a:lstStyle/>
          <a:p>
            <a:r>
              <a:rPr lang="en-US" altLang="ko-KR" sz="3200" dirty="0">
                <a:solidFill>
                  <a:schemeClr val="accent1"/>
                </a:solidFill>
              </a:rPr>
              <a:t>Algorithm</a:t>
            </a:r>
            <a:r>
              <a:rPr lang="en-US" altLang="ko-KR" sz="3200" dirty="0"/>
              <a:t> Steps</a:t>
            </a:r>
            <a:endParaRPr lang="ko-KR" altLang="en-US" sz="3200" dirty="0"/>
          </a:p>
        </p:txBody>
      </p:sp>
      <p:sp>
        <p:nvSpPr>
          <p:cNvPr id="7" name="TextBox 6"/>
          <p:cNvSpPr txBox="1"/>
          <p:nvPr/>
        </p:nvSpPr>
        <p:spPr>
          <a:xfrm>
            <a:off x="718676" y="698521"/>
            <a:ext cx="4627203" cy="646331"/>
          </a:xfrm>
          <a:prstGeom prst="rect">
            <a:avLst/>
          </a:prstGeom>
          <a:noFill/>
        </p:spPr>
        <p:txBody>
          <a:bodyPr wrap="square" rtlCol="0">
            <a:spAutoFit/>
          </a:bodyPr>
          <a:lstStyle/>
          <a:p>
            <a:r>
              <a:rPr lang="en-US" altLang="ko-KR" sz="1200" b="1" dirty="0">
                <a:cs typeface="Arial" pitchFamily="34" charset="0"/>
              </a:rPr>
              <a:t>Select top 8 features to use for prediction of ‘CAD’ or ‘Normal’.  Used FSelector, FSelectorRccp and Recursive Feature Elimination (Caret) to select the top 8 attributes</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
        <p:nvSpPr>
          <p:cNvPr id="10" name="TextBox 9"/>
          <p:cNvSpPr txBox="1"/>
          <p:nvPr/>
        </p:nvSpPr>
        <p:spPr>
          <a:xfrm>
            <a:off x="727557" y="1385840"/>
            <a:ext cx="4610129" cy="646331"/>
          </a:xfrm>
          <a:prstGeom prst="rect">
            <a:avLst/>
          </a:prstGeom>
          <a:noFill/>
        </p:spPr>
        <p:txBody>
          <a:bodyPr wrap="square" rtlCol="0">
            <a:spAutoFit/>
          </a:bodyPr>
          <a:lstStyle/>
          <a:p>
            <a:r>
              <a:rPr lang="en-US" altLang="ko-KR" sz="1200" b="1" dirty="0">
                <a:cs typeface="Arial" pitchFamily="34" charset="0"/>
              </a:rPr>
              <a:t>Use ‘createDataPartition’ function to split data set into training and test sets (75/25) - to ensure that the distribution of outcome variable classes will be similar in both sets.</a:t>
            </a:r>
            <a:endParaRPr lang="ko-KR" altLang="en-US" sz="1200" b="1" dirty="0">
              <a:cs typeface="Arial" pitchFamily="34" charset="0"/>
            </a:endParaRPr>
          </a:p>
        </p:txBody>
      </p:sp>
      <p:sp>
        <p:nvSpPr>
          <p:cNvPr id="13" name="TextBox 12"/>
          <p:cNvSpPr txBox="1"/>
          <p:nvPr/>
        </p:nvSpPr>
        <p:spPr>
          <a:xfrm>
            <a:off x="721097" y="2088499"/>
            <a:ext cx="4647514" cy="646331"/>
          </a:xfrm>
          <a:prstGeom prst="rect">
            <a:avLst/>
          </a:prstGeom>
          <a:noFill/>
        </p:spPr>
        <p:txBody>
          <a:bodyPr wrap="square" rtlCol="0">
            <a:spAutoFit/>
          </a:bodyPr>
          <a:lstStyle/>
          <a:p>
            <a:r>
              <a:rPr lang="en-US" altLang="ko-KR" sz="1200" b="1" dirty="0">
                <a:cs typeface="Arial" pitchFamily="34" charset="0"/>
              </a:rPr>
              <a:t>Train the model (Random Forest; Naïve Bayes; Logistic Regression) using the train data set. Configured a 10-fold cross validation for the training set.</a:t>
            </a:r>
            <a:endParaRPr lang="ko-KR" altLang="en-US" sz="1200" b="1" dirty="0">
              <a:cs typeface="Arial" pitchFamily="34" charset="0"/>
            </a:endParaRPr>
          </a:p>
        </p:txBody>
      </p:sp>
      <p:sp>
        <p:nvSpPr>
          <p:cNvPr id="16" name="TextBox 15"/>
          <p:cNvSpPr txBox="1"/>
          <p:nvPr/>
        </p:nvSpPr>
        <p:spPr>
          <a:xfrm>
            <a:off x="708737" y="3870233"/>
            <a:ext cx="4486968" cy="276999"/>
          </a:xfrm>
          <a:prstGeom prst="rect">
            <a:avLst/>
          </a:prstGeom>
          <a:noFill/>
        </p:spPr>
        <p:txBody>
          <a:bodyPr wrap="square" rtlCol="0">
            <a:spAutoFit/>
          </a:bodyPr>
          <a:lstStyle/>
          <a:p>
            <a:r>
              <a:rPr lang="en-US" altLang="ko-KR" sz="1200" b="1" dirty="0">
                <a:cs typeface="Arial" pitchFamily="34" charset="0"/>
              </a:rPr>
              <a:t>Use the trained model to predict on the test data set.  </a:t>
            </a:r>
            <a:endParaRPr lang="ko-KR" altLang="en-US" sz="1200" b="1" dirty="0">
              <a:cs typeface="Arial" pitchFamily="34" charset="0"/>
            </a:endParaRPr>
          </a:p>
        </p:txBody>
      </p:sp>
      <p:sp>
        <p:nvSpPr>
          <p:cNvPr id="18" name="Oval 17"/>
          <p:cNvSpPr/>
          <p:nvPr/>
        </p:nvSpPr>
        <p:spPr>
          <a:xfrm>
            <a:off x="112027" y="2134202"/>
            <a:ext cx="485364" cy="48536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Oval 18"/>
          <p:cNvSpPr/>
          <p:nvPr/>
        </p:nvSpPr>
        <p:spPr>
          <a:xfrm>
            <a:off x="105175" y="786524"/>
            <a:ext cx="485364" cy="48536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110666" y="2998419"/>
            <a:ext cx="485364" cy="4853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105520" y="1461432"/>
            <a:ext cx="485364" cy="4853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TextBox 26"/>
          <p:cNvSpPr txBox="1"/>
          <p:nvPr/>
        </p:nvSpPr>
        <p:spPr>
          <a:xfrm>
            <a:off x="730775" y="2727279"/>
            <a:ext cx="4642045" cy="1015663"/>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To address the class imbalance, use one of two methods: ‘SMOTE’ and ‘DOWN’ .  SMOTE (</a:t>
            </a:r>
            <a:r>
              <a:rPr lang="en-CA" sz="1200" b="1" dirty="0"/>
              <a:t>Synthetic Minority                Over-Sampling Technique</a:t>
            </a:r>
            <a:r>
              <a:rPr lang="en-US" altLang="ko-KR" sz="1200" b="1" dirty="0">
                <a:solidFill>
                  <a:schemeClr val="tx1">
                    <a:lumMod val="75000"/>
                    <a:lumOff val="25000"/>
                  </a:schemeClr>
                </a:solidFill>
                <a:cs typeface="Arial" pitchFamily="34" charset="0"/>
              </a:rPr>
              <a:t>) was used for Logistic Regression training and Undersampling (DOWN) of the majority class was done for the other algorithms</a:t>
            </a:r>
            <a:endParaRPr lang="ko-KR" altLang="en-US" sz="1200" b="1" dirty="0">
              <a:solidFill>
                <a:schemeClr val="tx1">
                  <a:lumMod val="75000"/>
                  <a:lumOff val="25000"/>
                </a:schemeClr>
              </a:solidFill>
              <a:cs typeface="Arial" pitchFamily="34" charset="0"/>
            </a:endParaRPr>
          </a:p>
        </p:txBody>
      </p:sp>
      <p:sp>
        <p:nvSpPr>
          <p:cNvPr id="29" name="Oval 28"/>
          <p:cNvSpPr/>
          <p:nvPr/>
        </p:nvSpPr>
        <p:spPr>
          <a:xfrm>
            <a:off x="104472" y="3770924"/>
            <a:ext cx="485364" cy="48536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5" name="Picture Placeholder 4" descr="A screenshot of a cell phone&#10;&#10;Description automatically generated">
            <a:extLst>
              <a:ext uri="{FF2B5EF4-FFF2-40B4-BE49-F238E27FC236}">
                <a16:creationId xmlns:a16="http://schemas.microsoft.com/office/drawing/2014/main" id="{CDA9B4A0-F80B-4AB7-B70E-3101CA460918}"/>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8495" b="8495"/>
          <a:stretch>
            <a:fillRect/>
          </a:stretch>
        </p:blipFill>
        <p:spPr/>
      </p:pic>
      <p:sp>
        <p:nvSpPr>
          <p:cNvPr id="42" name="TextBox 41">
            <a:extLst>
              <a:ext uri="{FF2B5EF4-FFF2-40B4-BE49-F238E27FC236}">
                <a16:creationId xmlns:a16="http://schemas.microsoft.com/office/drawing/2014/main" id="{932ECFE0-37BA-4F91-8490-4F7A6686A7D0}"/>
              </a:ext>
            </a:extLst>
          </p:cNvPr>
          <p:cNvSpPr txBox="1"/>
          <p:nvPr/>
        </p:nvSpPr>
        <p:spPr>
          <a:xfrm>
            <a:off x="155336" y="767596"/>
            <a:ext cx="385042" cy="523220"/>
          </a:xfrm>
          <a:prstGeom prst="rect">
            <a:avLst/>
          </a:prstGeom>
          <a:noFill/>
        </p:spPr>
        <p:txBody>
          <a:bodyPr wrap="none" rtlCol="0">
            <a:spAutoFit/>
          </a:bodyPr>
          <a:lstStyle/>
          <a:p>
            <a:r>
              <a:rPr lang="en-US" altLang="ko-KR" sz="2800" b="1" dirty="0">
                <a:solidFill>
                  <a:schemeClr val="bg1"/>
                </a:solidFill>
                <a:cs typeface="Arial" pitchFamily="34" charset="0"/>
              </a:rPr>
              <a:t>1</a:t>
            </a:r>
            <a:endParaRPr lang="ko-KR" altLang="en-US" sz="2800" b="1" dirty="0">
              <a:solidFill>
                <a:schemeClr val="bg1"/>
              </a:solidFill>
              <a:cs typeface="Arial" pitchFamily="34" charset="0"/>
            </a:endParaRPr>
          </a:p>
        </p:txBody>
      </p:sp>
      <p:sp>
        <p:nvSpPr>
          <p:cNvPr id="43" name="TextBox 42">
            <a:extLst>
              <a:ext uri="{FF2B5EF4-FFF2-40B4-BE49-F238E27FC236}">
                <a16:creationId xmlns:a16="http://schemas.microsoft.com/office/drawing/2014/main" id="{7E841176-EB97-4AA1-9859-8D194FCE4C63}"/>
              </a:ext>
            </a:extLst>
          </p:cNvPr>
          <p:cNvSpPr txBox="1"/>
          <p:nvPr/>
        </p:nvSpPr>
        <p:spPr>
          <a:xfrm>
            <a:off x="155681" y="1446044"/>
            <a:ext cx="385042" cy="523220"/>
          </a:xfrm>
          <a:prstGeom prst="rect">
            <a:avLst/>
          </a:prstGeom>
          <a:noFill/>
        </p:spPr>
        <p:txBody>
          <a:bodyPr wrap="none" rtlCol="0">
            <a:spAutoFit/>
          </a:bodyPr>
          <a:lstStyle/>
          <a:p>
            <a:r>
              <a:rPr lang="en-US" altLang="ko-KR" sz="2800" b="1" dirty="0">
                <a:solidFill>
                  <a:schemeClr val="bg1"/>
                </a:solidFill>
                <a:cs typeface="Arial" pitchFamily="34" charset="0"/>
              </a:rPr>
              <a:t>2</a:t>
            </a:r>
            <a:endParaRPr lang="ko-KR" altLang="en-US" sz="2800" b="1" dirty="0">
              <a:solidFill>
                <a:schemeClr val="bg1"/>
              </a:solidFill>
              <a:cs typeface="Arial" pitchFamily="34" charset="0"/>
            </a:endParaRPr>
          </a:p>
        </p:txBody>
      </p:sp>
      <p:sp>
        <p:nvSpPr>
          <p:cNvPr id="44" name="TextBox 43">
            <a:extLst>
              <a:ext uri="{FF2B5EF4-FFF2-40B4-BE49-F238E27FC236}">
                <a16:creationId xmlns:a16="http://schemas.microsoft.com/office/drawing/2014/main" id="{84FF2ED1-EDC1-4962-A2F5-B6217AE308D5}"/>
              </a:ext>
            </a:extLst>
          </p:cNvPr>
          <p:cNvSpPr txBox="1"/>
          <p:nvPr/>
        </p:nvSpPr>
        <p:spPr>
          <a:xfrm>
            <a:off x="162188" y="2115274"/>
            <a:ext cx="385042" cy="523220"/>
          </a:xfrm>
          <a:prstGeom prst="rect">
            <a:avLst/>
          </a:prstGeom>
          <a:noFill/>
        </p:spPr>
        <p:txBody>
          <a:bodyPr wrap="none" rtlCol="0">
            <a:spAutoFit/>
          </a:bodyPr>
          <a:lstStyle/>
          <a:p>
            <a:r>
              <a:rPr lang="en-US" altLang="ko-KR" sz="2800" b="1" dirty="0">
                <a:solidFill>
                  <a:schemeClr val="bg1"/>
                </a:solidFill>
                <a:cs typeface="Arial" pitchFamily="34" charset="0"/>
              </a:rPr>
              <a:t>3</a:t>
            </a:r>
            <a:endParaRPr lang="ko-KR" altLang="en-US" sz="2800" b="1" dirty="0">
              <a:solidFill>
                <a:schemeClr val="bg1"/>
              </a:solidFill>
              <a:cs typeface="Arial" pitchFamily="34" charset="0"/>
            </a:endParaRPr>
          </a:p>
        </p:txBody>
      </p:sp>
      <p:sp>
        <p:nvSpPr>
          <p:cNvPr id="45" name="TextBox 44">
            <a:extLst>
              <a:ext uri="{FF2B5EF4-FFF2-40B4-BE49-F238E27FC236}">
                <a16:creationId xmlns:a16="http://schemas.microsoft.com/office/drawing/2014/main" id="{36088216-B352-4303-827D-D2CA4FCCB684}"/>
              </a:ext>
            </a:extLst>
          </p:cNvPr>
          <p:cNvSpPr txBox="1"/>
          <p:nvPr/>
        </p:nvSpPr>
        <p:spPr>
          <a:xfrm>
            <a:off x="162188" y="2979491"/>
            <a:ext cx="385042" cy="523220"/>
          </a:xfrm>
          <a:prstGeom prst="rect">
            <a:avLst/>
          </a:prstGeom>
          <a:noFill/>
        </p:spPr>
        <p:txBody>
          <a:bodyPr wrap="none" rtlCol="0">
            <a:spAutoFit/>
          </a:bodyPr>
          <a:lstStyle/>
          <a:p>
            <a:r>
              <a:rPr lang="en-US" altLang="ko-KR" sz="2800" b="1" dirty="0">
                <a:solidFill>
                  <a:schemeClr val="bg1"/>
                </a:solidFill>
                <a:cs typeface="Arial" pitchFamily="34" charset="0"/>
              </a:rPr>
              <a:t>4</a:t>
            </a:r>
            <a:endParaRPr lang="ko-KR" altLang="en-US" sz="2800" b="1" dirty="0">
              <a:solidFill>
                <a:schemeClr val="bg1"/>
              </a:solidFill>
              <a:cs typeface="Arial" pitchFamily="34" charset="0"/>
            </a:endParaRPr>
          </a:p>
        </p:txBody>
      </p:sp>
      <p:sp>
        <p:nvSpPr>
          <p:cNvPr id="46" name="TextBox 45">
            <a:extLst>
              <a:ext uri="{FF2B5EF4-FFF2-40B4-BE49-F238E27FC236}">
                <a16:creationId xmlns:a16="http://schemas.microsoft.com/office/drawing/2014/main" id="{7A1446DB-B2D0-4F57-8193-57E039E5BEFE}"/>
              </a:ext>
            </a:extLst>
          </p:cNvPr>
          <p:cNvSpPr txBox="1"/>
          <p:nvPr/>
        </p:nvSpPr>
        <p:spPr>
          <a:xfrm>
            <a:off x="150789" y="3742942"/>
            <a:ext cx="385042" cy="523220"/>
          </a:xfrm>
          <a:prstGeom prst="rect">
            <a:avLst/>
          </a:prstGeom>
          <a:noFill/>
        </p:spPr>
        <p:txBody>
          <a:bodyPr wrap="none" rtlCol="0">
            <a:spAutoFit/>
          </a:bodyPr>
          <a:lstStyle/>
          <a:p>
            <a:r>
              <a:rPr lang="en-US" altLang="ko-KR" sz="2800" b="1" dirty="0">
                <a:solidFill>
                  <a:schemeClr val="bg1"/>
                </a:solidFill>
                <a:cs typeface="Arial" pitchFamily="34" charset="0"/>
              </a:rPr>
              <a:t>5</a:t>
            </a:r>
            <a:endParaRPr lang="ko-KR" altLang="en-US" sz="2800" b="1" dirty="0">
              <a:solidFill>
                <a:schemeClr val="bg1"/>
              </a:solidFill>
              <a:cs typeface="Arial" pitchFamily="34" charset="0"/>
            </a:endParaRPr>
          </a:p>
        </p:txBody>
      </p:sp>
      <p:pic>
        <p:nvPicPr>
          <p:cNvPr id="47" name="Picture 46">
            <a:extLst>
              <a:ext uri="{FF2B5EF4-FFF2-40B4-BE49-F238E27FC236}">
                <a16:creationId xmlns:a16="http://schemas.microsoft.com/office/drawing/2014/main" id="{BFC61109-BE54-4645-9F0C-1D82D776CEDA}"/>
              </a:ext>
            </a:extLst>
          </p:cNvPr>
          <p:cNvPicPr>
            <a:picLocks noChangeAspect="1"/>
          </p:cNvPicPr>
          <p:nvPr/>
        </p:nvPicPr>
        <p:blipFill>
          <a:blip r:embed="rId3"/>
          <a:stretch>
            <a:fillRect/>
          </a:stretch>
        </p:blipFill>
        <p:spPr>
          <a:xfrm>
            <a:off x="6300192" y="24628"/>
            <a:ext cx="2737341" cy="1207113"/>
          </a:xfrm>
          <a:prstGeom prst="rect">
            <a:avLst/>
          </a:prstGeom>
        </p:spPr>
      </p:pic>
      <p:sp>
        <p:nvSpPr>
          <p:cNvPr id="48" name="Rectangle 47">
            <a:extLst>
              <a:ext uri="{FF2B5EF4-FFF2-40B4-BE49-F238E27FC236}">
                <a16:creationId xmlns:a16="http://schemas.microsoft.com/office/drawing/2014/main" id="{16B99506-93B9-4FAA-A186-249B7DB29AD5}"/>
              </a:ext>
            </a:extLst>
          </p:cNvPr>
          <p:cNvSpPr/>
          <p:nvPr/>
        </p:nvSpPr>
        <p:spPr>
          <a:xfrm>
            <a:off x="736494" y="4273057"/>
            <a:ext cx="4613500" cy="797413"/>
          </a:xfrm>
          <a:prstGeom prst="rect">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B2558A91-719C-4646-B755-421870A11BD4}"/>
              </a:ext>
            </a:extLst>
          </p:cNvPr>
          <p:cNvSpPr txBox="1"/>
          <p:nvPr/>
        </p:nvSpPr>
        <p:spPr>
          <a:xfrm>
            <a:off x="748259" y="4273058"/>
            <a:ext cx="4541492" cy="830997"/>
          </a:xfrm>
          <a:prstGeom prst="rect">
            <a:avLst/>
          </a:prstGeom>
          <a:noFill/>
        </p:spPr>
        <p:txBody>
          <a:bodyPr wrap="square" rtlCol="0">
            <a:spAutoFit/>
          </a:bodyPr>
          <a:lstStyle/>
          <a:p>
            <a:r>
              <a:rPr lang="en-US" altLang="ko-KR" sz="1200" b="1" dirty="0">
                <a:cs typeface="Arial" pitchFamily="34" charset="0"/>
              </a:rPr>
              <a:t>Use the Confusion Matrix results to evaluate the quality of the predictions. Evaluate using accuracy, kappa, sensitivity, specificity, precision, F1-score &amp; Matthew’s Correlation Coefficient </a:t>
            </a:r>
            <a:endParaRPr lang="ko-KR" altLang="en-US" sz="1200" b="1" dirty="0">
              <a:cs typeface="Arial" pitchFamily="34" charset="0"/>
            </a:endParaRPr>
          </a:p>
        </p:txBody>
      </p:sp>
      <p:sp>
        <p:nvSpPr>
          <p:cNvPr id="52" name="Oval 51">
            <a:extLst>
              <a:ext uri="{FF2B5EF4-FFF2-40B4-BE49-F238E27FC236}">
                <a16:creationId xmlns:a16="http://schemas.microsoft.com/office/drawing/2014/main" id="{08D0F7CE-2A52-4E72-829C-6621B0B0366C}"/>
              </a:ext>
            </a:extLst>
          </p:cNvPr>
          <p:cNvSpPr/>
          <p:nvPr/>
        </p:nvSpPr>
        <p:spPr>
          <a:xfrm>
            <a:off x="112027" y="4442702"/>
            <a:ext cx="485364" cy="4853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3" name="TextBox 52">
            <a:extLst>
              <a:ext uri="{FF2B5EF4-FFF2-40B4-BE49-F238E27FC236}">
                <a16:creationId xmlns:a16="http://schemas.microsoft.com/office/drawing/2014/main" id="{D81DE234-8910-41ED-A7AA-2FD460B85D44}"/>
              </a:ext>
            </a:extLst>
          </p:cNvPr>
          <p:cNvSpPr txBox="1"/>
          <p:nvPr/>
        </p:nvSpPr>
        <p:spPr>
          <a:xfrm>
            <a:off x="162188" y="4423774"/>
            <a:ext cx="385042" cy="523220"/>
          </a:xfrm>
          <a:prstGeom prst="rect">
            <a:avLst/>
          </a:prstGeom>
          <a:noFill/>
        </p:spPr>
        <p:txBody>
          <a:bodyPr wrap="none" rtlCol="0">
            <a:spAutoFit/>
          </a:bodyPr>
          <a:lstStyle/>
          <a:p>
            <a:r>
              <a:rPr lang="en-US" altLang="ko-KR" sz="2800" b="1" dirty="0">
                <a:solidFill>
                  <a:schemeClr val="bg1"/>
                </a:solidFill>
                <a:cs typeface="Arial" pitchFamily="34" charset="0"/>
              </a:rPr>
              <a:t>6</a:t>
            </a:r>
            <a:endParaRPr lang="ko-KR" altLang="en-US" sz="2800" b="1" dirty="0">
              <a:solidFill>
                <a:schemeClr val="bg1"/>
              </a:solidFill>
              <a:cs typeface="Arial" pitchFamily="34" charset="0"/>
            </a:endParaRPr>
          </a:p>
        </p:txBody>
      </p:sp>
      <p:sp>
        <p:nvSpPr>
          <p:cNvPr id="54" name="TextBox 53">
            <a:extLst>
              <a:ext uri="{FF2B5EF4-FFF2-40B4-BE49-F238E27FC236}">
                <a16:creationId xmlns:a16="http://schemas.microsoft.com/office/drawing/2014/main" id="{C7EAC8BF-F6EA-4EFC-BBB4-BD2F0886661E}"/>
              </a:ext>
            </a:extLst>
          </p:cNvPr>
          <p:cNvSpPr txBox="1"/>
          <p:nvPr/>
        </p:nvSpPr>
        <p:spPr>
          <a:xfrm>
            <a:off x="-13136" y="4861924"/>
            <a:ext cx="360040" cy="261610"/>
          </a:xfrm>
          <a:prstGeom prst="rect">
            <a:avLst/>
          </a:prstGeom>
          <a:noFill/>
        </p:spPr>
        <p:txBody>
          <a:bodyPr wrap="square" rtlCol="0">
            <a:spAutoFit/>
          </a:bodyPr>
          <a:lstStyle/>
          <a:p>
            <a:r>
              <a:rPr lang="en-CA" sz="1100" dirty="0"/>
              <a:t>18</a:t>
            </a:r>
          </a:p>
        </p:txBody>
      </p:sp>
    </p:spTree>
    <p:extLst>
      <p:ext uri="{BB962C8B-B14F-4D97-AF65-F5344CB8AC3E}">
        <p14:creationId xmlns:p14="http://schemas.microsoft.com/office/powerpoint/2010/main" val="314854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71601" y="123478"/>
            <a:ext cx="7992887" cy="576064"/>
          </a:xfrm>
        </p:spPr>
        <p:txBody>
          <a:bodyPr/>
          <a:lstStyle/>
          <a:p>
            <a:r>
              <a:rPr lang="en-US" altLang="ko-KR" dirty="0">
                <a:solidFill>
                  <a:schemeClr val="accent1"/>
                </a:solidFill>
              </a:rPr>
              <a:t>Dataset</a:t>
            </a:r>
            <a:r>
              <a:rPr lang="en-US" altLang="ko-KR" dirty="0"/>
              <a:t> Overview</a:t>
            </a:r>
            <a:endParaRPr lang="ko-KR" altLang="en-US" dirty="0"/>
          </a:p>
        </p:txBody>
      </p:sp>
      <p:grpSp>
        <p:nvGrpSpPr>
          <p:cNvPr id="14" name="Group 13"/>
          <p:cNvGrpSpPr/>
          <p:nvPr/>
        </p:nvGrpSpPr>
        <p:grpSpPr>
          <a:xfrm>
            <a:off x="330550" y="817270"/>
            <a:ext cx="8201890" cy="3914720"/>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75656" y="4731990"/>
              <a:ext cx="705678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p:cNvSpPr txBox="1"/>
          <p:nvPr/>
        </p:nvSpPr>
        <p:spPr>
          <a:xfrm>
            <a:off x="971601" y="1059582"/>
            <a:ext cx="7056783" cy="2677656"/>
          </a:xfrm>
          <a:prstGeom prst="rect">
            <a:avLst/>
          </a:prstGeom>
          <a:noFill/>
        </p:spPr>
        <p:txBody>
          <a:bodyPr wrap="square" rtlCol="0">
            <a:spAutoFit/>
          </a:bodyPr>
          <a:lstStyle/>
          <a:p>
            <a:pPr algn="ctr"/>
            <a:r>
              <a:rPr lang="en-US" altLang="ko-KR" sz="1400" dirty="0">
                <a:solidFill>
                  <a:schemeClr val="tx1">
                    <a:lumMod val="75000"/>
                    <a:lumOff val="25000"/>
                  </a:schemeClr>
                </a:solidFill>
                <a:cs typeface="Arial" pitchFamily="34" charset="0"/>
              </a:rPr>
              <a:t>The dataset used in this project is called the ‘Z-Alizadeh Sani dataset’ and includes 52 variables collected from 303 random visitors to Tehran’s Shaheed Rajaei Cardiovascular, Medical and Research Center who were suspected of having Coronary Artery Disease (CAD). </a:t>
            </a:r>
          </a:p>
          <a:p>
            <a:pPr algn="ctr"/>
            <a:endParaRPr lang="en-US" altLang="ko-KR" sz="1400" dirty="0">
              <a:solidFill>
                <a:schemeClr val="tx1">
                  <a:lumMod val="75000"/>
                  <a:lumOff val="25000"/>
                </a:schemeClr>
              </a:solidFill>
              <a:cs typeface="Arial" pitchFamily="34" charset="0"/>
            </a:endParaRPr>
          </a:p>
          <a:p>
            <a:pPr algn="ctr"/>
            <a:r>
              <a:rPr lang="en-US" altLang="ko-KR" sz="1400" dirty="0">
                <a:solidFill>
                  <a:schemeClr val="tx1">
                    <a:lumMod val="75000"/>
                    <a:lumOff val="25000"/>
                  </a:schemeClr>
                </a:solidFill>
                <a:cs typeface="Arial" pitchFamily="34" charset="0"/>
              </a:rPr>
              <a:t>Angiography was used to determine that 87 patients were healthy (normal) and 216 had CAD. </a:t>
            </a:r>
          </a:p>
          <a:p>
            <a:pPr algn="ctr"/>
            <a:endParaRPr lang="en-US" altLang="ko-KR" sz="1400" dirty="0">
              <a:solidFill>
                <a:schemeClr val="tx1">
                  <a:lumMod val="75000"/>
                  <a:lumOff val="25000"/>
                </a:schemeClr>
              </a:solidFill>
              <a:cs typeface="Arial" pitchFamily="34" charset="0"/>
            </a:endParaRPr>
          </a:p>
          <a:p>
            <a:pPr algn="ctr"/>
            <a:r>
              <a:rPr lang="en-US" altLang="ko-KR" sz="1400" dirty="0">
                <a:solidFill>
                  <a:schemeClr val="tx1">
                    <a:lumMod val="75000"/>
                    <a:lumOff val="25000"/>
                  </a:schemeClr>
                </a:solidFill>
                <a:cs typeface="Arial" pitchFamily="34" charset="0"/>
              </a:rPr>
              <a:t>Angiography is considered an accurate method used to diagnose the presence of CAD.  However, it is an expensive procedure and there are many risks and potential side-effects of angiograms.  As such, a more cost-effective and less invasive method is needed in order to make accurate diagnoses of CAD.</a:t>
            </a:r>
          </a:p>
        </p:txBody>
      </p:sp>
      <p:pic>
        <p:nvPicPr>
          <p:cNvPr id="3" name="Picture 2">
            <a:extLst>
              <a:ext uri="{FF2B5EF4-FFF2-40B4-BE49-F238E27FC236}">
                <a16:creationId xmlns:a16="http://schemas.microsoft.com/office/drawing/2014/main" id="{88730506-0E1D-4833-8771-D05C539FCC68}"/>
              </a:ext>
            </a:extLst>
          </p:cNvPr>
          <p:cNvPicPr>
            <a:picLocks noChangeAspect="1"/>
          </p:cNvPicPr>
          <p:nvPr/>
        </p:nvPicPr>
        <p:blipFill>
          <a:blip r:embed="rId2"/>
          <a:stretch>
            <a:fillRect/>
          </a:stretch>
        </p:blipFill>
        <p:spPr>
          <a:xfrm>
            <a:off x="106984" y="3778066"/>
            <a:ext cx="2737341" cy="1207113"/>
          </a:xfrm>
          <a:prstGeom prst="rect">
            <a:avLst/>
          </a:prstGeom>
        </p:spPr>
      </p:pic>
      <p:sp>
        <p:nvSpPr>
          <p:cNvPr id="7" name="TextBox 6">
            <a:extLst>
              <a:ext uri="{FF2B5EF4-FFF2-40B4-BE49-F238E27FC236}">
                <a16:creationId xmlns:a16="http://schemas.microsoft.com/office/drawing/2014/main" id="{374FC8B1-10B9-4D96-837F-D9AAC6B55027}"/>
              </a:ext>
            </a:extLst>
          </p:cNvPr>
          <p:cNvSpPr txBox="1"/>
          <p:nvPr/>
        </p:nvSpPr>
        <p:spPr>
          <a:xfrm>
            <a:off x="35496" y="4771257"/>
            <a:ext cx="228651" cy="259292"/>
          </a:xfrm>
          <a:prstGeom prst="rect">
            <a:avLst/>
          </a:prstGeom>
          <a:noFill/>
        </p:spPr>
        <p:txBody>
          <a:bodyPr wrap="square" rtlCol="0">
            <a:spAutoFit/>
          </a:bodyPr>
          <a:lstStyle/>
          <a:p>
            <a:r>
              <a:rPr lang="en-CA" sz="1100" dirty="0"/>
              <a:t>1</a:t>
            </a:r>
          </a:p>
        </p:txBody>
      </p:sp>
    </p:spTree>
    <p:extLst>
      <p:ext uri="{BB962C8B-B14F-4D97-AF65-F5344CB8AC3E}">
        <p14:creationId xmlns:p14="http://schemas.microsoft.com/office/powerpoint/2010/main" val="1587369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123477"/>
            <a:ext cx="8280913" cy="451481"/>
          </a:xfrm>
        </p:spPr>
        <p:txBody>
          <a:bodyPr/>
          <a:lstStyle/>
          <a:p>
            <a:r>
              <a:rPr lang="en-US" altLang="ko-KR" sz="2400" dirty="0">
                <a:solidFill>
                  <a:schemeClr val="accent1"/>
                </a:solidFill>
              </a:rPr>
              <a:t>Algorithm Evaluation </a:t>
            </a:r>
            <a:r>
              <a:rPr lang="en-US" altLang="ko-KR" sz="2400" dirty="0"/>
              <a:t>– Confusion Matrix Overview</a:t>
            </a:r>
            <a:endParaRPr lang="ko-KR" altLang="en-US" sz="2400" dirty="0"/>
          </a:p>
        </p:txBody>
      </p:sp>
      <p:grpSp>
        <p:nvGrpSpPr>
          <p:cNvPr id="14" name="Group 13"/>
          <p:cNvGrpSpPr/>
          <p:nvPr/>
        </p:nvGrpSpPr>
        <p:grpSpPr>
          <a:xfrm>
            <a:off x="107505" y="555526"/>
            <a:ext cx="8856983" cy="4176464"/>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664190" y="4731990"/>
              <a:ext cx="686825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7" name="Object 6">
            <a:extLst>
              <a:ext uri="{FF2B5EF4-FFF2-40B4-BE49-F238E27FC236}">
                <a16:creationId xmlns:a16="http://schemas.microsoft.com/office/drawing/2014/main" id="{72937433-FB1D-460D-83C0-419E5237A761}"/>
              </a:ext>
            </a:extLst>
          </p:cNvPr>
          <p:cNvGraphicFramePr>
            <a:graphicFrameLocks noChangeAspect="1"/>
          </p:cNvGraphicFramePr>
          <p:nvPr>
            <p:extLst>
              <p:ext uri="{D42A27DB-BD31-4B8C-83A1-F6EECF244321}">
                <p14:modId xmlns:p14="http://schemas.microsoft.com/office/powerpoint/2010/main" val="3607938960"/>
              </p:ext>
            </p:extLst>
          </p:nvPr>
        </p:nvGraphicFramePr>
        <p:xfrm>
          <a:off x="2172135" y="1131590"/>
          <a:ext cx="5670550" cy="2768600"/>
        </p:xfrm>
        <a:graphic>
          <a:graphicData uri="http://schemas.openxmlformats.org/presentationml/2006/ole">
            <mc:AlternateContent xmlns:mc="http://schemas.openxmlformats.org/markup-compatibility/2006">
              <mc:Choice xmlns:v="urn:schemas-microsoft-com:vml" Requires="v">
                <p:oleObj spid="_x0000_s6287" name="Worksheet" r:id="rId4" imgW="5670777" imgH="2768885" progId="Excel.Sheet.12">
                  <p:embed/>
                </p:oleObj>
              </mc:Choice>
              <mc:Fallback>
                <p:oleObj name="Worksheet" r:id="rId4" imgW="5670777" imgH="2768885" progId="Excel.Sheet.12">
                  <p:embed/>
                  <p:pic>
                    <p:nvPicPr>
                      <p:cNvPr id="0" name=""/>
                      <p:cNvPicPr/>
                      <p:nvPr/>
                    </p:nvPicPr>
                    <p:blipFill>
                      <a:blip r:embed="rId5"/>
                      <a:stretch>
                        <a:fillRect/>
                      </a:stretch>
                    </p:blipFill>
                    <p:spPr>
                      <a:xfrm>
                        <a:off x="2172135" y="1131590"/>
                        <a:ext cx="5670550" cy="2768600"/>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2B2196D-8B4C-4EBB-AEA5-F5CD084306CB}"/>
              </a:ext>
            </a:extLst>
          </p:cNvPr>
          <p:cNvPicPr>
            <a:picLocks noChangeAspect="1"/>
          </p:cNvPicPr>
          <p:nvPr>
            <p:custDataLst>
              <p:custData r:id="rId2"/>
            </p:custDataLst>
          </p:nvPr>
        </p:nvPicPr>
        <p:blipFill>
          <a:blip r:embed="rId6"/>
          <a:stretch>
            <a:fillRect/>
          </a:stretch>
        </p:blipFill>
        <p:spPr>
          <a:xfrm>
            <a:off x="141744" y="3900190"/>
            <a:ext cx="2736304" cy="1202736"/>
          </a:xfrm>
          <a:prstGeom prst="rect">
            <a:avLst/>
          </a:prstGeom>
        </p:spPr>
      </p:pic>
      <p:sp>
        <p:nvSpPr>
          <p:cNvPr id="16" name="TextBox 15">
            <a:extLst>
              <a:ext uri="{FF2B5EF4-FFF2-40B4-BE49-F238E27FC236}">
                <a16:creationId xmlns:a16="http://schemas.microsoft.com/office/drawing/2014/main" id="{72793ECE-E672-49BA-A3FF-43D820AE9D75}"/>
              </a:ext>
            </a:extLst>
          </p:cNvPr>
          <p:cNvSpPr txBox="1"/>
          <p:nvPr/>
        </p:nvSpPr>
        <p:spPr>
          <a:xfrm>
            <a:off x="101679" y="4770957"/>
            <a:ext cx="360040" cy="261610"/>
          </a:xfrm>
          <a:prstGeom prst="rect">
            <a:avLst/>
          </a:prstGeom>
          <a:noFill/>
        </p:spPr>
        <p:txBody>
          <a:bodyPr wrap="square" rtlCol="0">
            <a:spAutoFit/>
          </a:bodyPr>
          <a:lstStyle/>
          <a:p>
            <a:r>
              <a:rPr lang="en-CA" sz="1100" dirty="0"/>
              <a:t>19</a:t>
            </a:r>
          </a:p>
        </p:txBody>
      </p:sp>
    </p:spTree>
    <p:extLst>
      <p:ext uri="{BB962C8B-B14F-4D97-AF65-F5344CB8AC3E}">
        <p14:creationId xmlns:p14="http://schemas.microsoft.com/office/powerpoint/2010/main" val="2235363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123477"/>
            <a:ext cx="8280913" cy="451481"/>
          </a:xfrm>
        </p:spPr>
        <p:txBody>
          <a:bodyPr/>
          <a:lstStyle/>
          <a:p>
            <a:r>
              <a:rPr lang="en-US" altLang="ko-KR" sz="2400" dirty="0">
                <a:solidFill>
                  <a:schemeClr val="accent1"/>
                </a:solidFill>
              </a:rPr>
              <a:t>Algorithm Evaluation </a:t>
            </a:r>
            <a:r>
              <a:rPr lang="en-US" altLang="ko-KR" sz="2400" dirty="0"/>
              <a:t>– Confusion Matrix Calculations</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864005" y="4731990"/>
              <a:ext cx="7668435"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3" name="Object 2">
            <a:extLst>
              <a:ext uri="{FF2B5EF4-FFF2-40B4-BE49-F238E27FC236}">
                <a16:creationId xmlns:a16="http://schemas.microsoft.com/office/drawing/2014/main" id="{6B5F2A30-199F-41D9-86AA-DEF6D192216F}"/>
              </a:ext>
            </a:extLst>
          </p:cNvPr>
          <p:cNvGraphicFramePr>
            <a:graphicFrameLocks noChangeAspect="1"/>
          </p:cNvGraphicFramePr>
          <p:nvPr>
            <p:extLst>
              <p:ext uri="{D42A27DB-BD31-4B8C-83A1-F6EECF244321}">
                <p14:modId xmlns:p14="http://schemas.microsoft.com/office/powerpoint/2010/main" val="2274791897"/>
              </p:ext>
            </p:extLst>
          </p:nvPr>
        </p:nvGraphicFramePr>
        <p:xfrm>
          <a:off x="683568" y="634400"/>
          <a:ext cx="8057046" cy="4341413"/>
        </p:xfrm>
        <a:graphic>
          <a:graphicData uri="http://schemas.openxmlformats.org/presentationml/2006/ole">
            <mc:AlternateContent xmlns:mc="http://schemas.openxmlformats.org/markup-compatibility/2006">
              <mc:Choice xmlns:v="urn:schemas-microsoft-com:vml" Requires="v">
                <p:oleObj spid="_x0000_s7309" name="Worksheet" r:id="rId3" imgW="10172834" imgH="5677043" progId="Excel.Sheet.12">
                  <p:embed/>
                </p:oleObj>
              </mc:Choice>
              <mc:Fallback>
                <p:oleObj name="Worksheet" r:id="rId3" imgW="10172834" imgH="5677043" progId="Excel.Sheet.12">
                  <p:embed/>
                  <p:pic>
                    <p:nvPicPr>
                      <p:cNvPr id="0" name=""/>
                      <p:cNvPicPr/>
                      <p:nvPr/>
                    </p:nvPicPr>
                    <p:blipFill>
                      <a:blip r:embed="rId4"/>
                      <a:stretch>
                        <a:fillRect/>
                      </a:stretch>
                    </p:blipFill>
                    <p:spPr>
                      <a:xfrm>
                        <a:off x="683568" y="634400"/>
                        <a:ext cx="8057046" cy="4341413"/>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5D9B6D12-BFA5-4DD8-BD87-051CDCF85AE3}"/>
              </a:ext>
            </a:extLst>
          </p:cNvPr>
          <p:cNvSpPr txBox="1"/>
          <p:nvPr/>
        </p:nvSpPr>
        <p:spPr>
          <a:xfrm>
            <a:off x="101679" y="4770957"/>
            <a:ext cx="360040" cy="261610"/>
          </a:xfrm>
          <a:prstGeom prst="rect">
            <a:avLst/>
          </a:prstGeom>
          <a:noFill/>
        </p:spPr>
        <p:txBody>
          <a:bodyPr wrap="square" rtlCol="0">
            <a:spAutoFit/>
          </a:bodyPr>
          <a:lstStyle/>
          <a:p>
            <a:r>
              <a:rPr lang="en-CA" sz="1100" dirty="0"/>
              <a:t>20</a:t>
            </a:r>
          </a:p>
        </p:txBody>
      </p:sp>
    </p:spTree>
    <p:extLst>
      <p:ext uri="{BB962C8B-B14F-4D97-AF65-F5344CB8AC3E}">
        <p14:creationId xmlns:p14="http://schemas.microsoft.com/office/powerpoint/2010/main" val="1292440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123477"/>
            <a:ext cx="8280913" cy="451481"/>
          </a:xfrm>
        </p:spPr>
        <p:txBody>
          <a:bodyPr/>
          <a:lstStyle/>
          <a:p>
            <a:r>
              <a:rPr lang="en-US" altLang="ko-KR" sz="2400" dirty="0">
                <a:solidFill>
                  <a:schemeClr val="accent1"/>
                </a:solidFill>
              </a:rPr>
              <a:t>Random Forest </a:t>
            </a:r>
            <a:r>
              <a:rPr lang="en-US" altLang="ko-KR" sz="2400" dirty="0"/>
              <a:t>– Confusion Matrix Calculations</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997600" y="4731990"/>
              <a:ext cx="653484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7" name="Object 6">
            <a:extLst>
              <a:ext uri="{FF2B5EF4-FFF2-40B4-BE49-F238E27FC236}">
                <a16:creationId xmlns:a16="http://schemas.microsoft.com/office/drawing/2014/main" id="{0695686C-FA73-4CEC-9C4E-8121681C69DD}"/>
              </a:ext>
            </a:extLst>
          </p:cNvPr>
          <p:cNvGraphicFramePr>
            <a:graphicFrameLocks noChangeAspect="1"/>
          </p:cNvGraphicFramePr>
          <p:nvPr>
            <p:extLst>
              <p:ext uri="{D42A27DB-BD31-4B8C-83A1-F6EECF244321}">
                <p14:modId xmlns:p14="http://schemas.microsoft.com/office/powerpoint/2010/main" val="1617410759"/>
              </p:ext>
            </p:extLst>
          </p:nvPr>
        </p:nvGraphicFramePr>
        <p:xfrm>
          <a:off x="403376" y="711095"/>
          <a:ext cx="4912319" cy="2726613"/>
        </p:xfrm>
        <a:graphic>
          <a:graphicData uri="http://schemas.openxmlformats.org/presentationml/2006/ole">
            <mc:AlternateContent xmlns:mc="http://schemas.openxmlformats.org/markup-compatibility/2006">
              <mc:Choice xmlns:v="urn:schemas-microsoft-com:vml" Requires="v">
                <p:oleObj spid="_x0000_s8602" name="Worksheet" r:id="rId4" imgW="5651384" imgH="3137043" progId="Excel.Sheet.12">
                  <p:embed/>
                </p:oleObj>
              </mc:Choice>
              <mc:Fallback>
                <p:oleObj name="Worksheet" r:id="rId4" imgW="5651384" imgH="3137043" progId="Excel.Sheet.12">
                  <p:embed/>
                  <p:pic>
                    <p:nvPicPr>
                      <p:cNvPr id="0" name=""/>
                      <p:cNvPicPr/>
                      <p:nvPr/>
                    </p:nvPicPr>
                    <p:blipFill>
                      <a:blip r:embed="rId5"/>
                      <a:stretch>
                        <a:fillRect/>
                      </a:stretch>
                    </p:blipFill>
                    <p:spPr>
                      <a:xfrm>
                        <a:off x="403376" y="711095"/>
                        <a:ext cx="4912319" cy="272661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9A31F67C-1B4C-4F2A-A7B7-2AF9B2A860DF}"/>
              </a:ext>
            </a:extLst>
          </p:cNvPr>
          <p:cNvGraphicFramePr>
            <a:graphicFrameLocks noChangeAspect="1"/>
          </p:cNvGraphicFramePr>
          <p:nvPr>
            <p:extLst>
              <p:ext uri="{D42A27DB-BD31-4B8C-83A1-F6EECF244321}">
                <p14:modId xmlns:p14="http://schemas.microsoft.com/office/powerpoint/2010/main" val="18665893"/>
              </p:ext>
            </p:extLst>
          </p:nvPr>
        </p:nvGraphicFramePr>
        <p:xfrm>
          <a:off x="5406541" y="2931790"/>
          <a:ext cx="3467100" cy="2025650"/>
        </p:xfrm>
        <a:graphic>
          <a:graphicData uri="http://schemas.openxmlformats.org/presentationml/2006/ole">
            <mc:AlternateContent xmlns:mc="http://schemas.openxmlformats.org/markup-compatibility/2006">
              <mc:Choice xmlns:v="urn:schemas-microsoft-com:vml" Requires="v">
                <p:oleObj spid="_x0000_s8603" name="Worksheet" r:id="rId6" imgW="3467376" imgH="2025721" progId="Excel.Sheet.12">
                  <p:embed/>
                </p:oleObj>
              </mc:Choice>
              <mc:Fallback>
                <p:oleObj name="Worksheet" r:id="rId6" imgW="3467376" imgH="2025721" progId="Excel.Sheet.12">
                  <p:embed/>
                  <p:pic>
                    <p:nvPicPr>
                      <p:cNvPr id="0" name=""/>
                      <p:cNvPicPr/>
                      <p:nvPr/>
                    </p:nvPicPr>
                    <p:blipFill>
                      <a:blip r:embed="rId7"/>
                      <a:stretch>
                        <a:fillRect/>
                      </a:stretch>
                    </p:blipFill>
                    <p:spPr>
                      <a:xfrm>
                        <a:off x="5406541" y="2931790"/>
                        <a:ext cx="3467100" cy="20256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807BA004-A368-4973-9F11-625B448E5D69}"/>
              </a:ext>
            </a:extLst>
          </p:cNvPr>
          <p:cNvGraphicFramePr>
            <a:graphicFrameLocks noChangeAspect="1"/>
          </p:cNvGraphicFramePr>
          <p:nvPr>
            <p:extLst>
              <p:ext uri="{D42A27DB-BD31-4B8C-83A1-F6EECF244321}">
                <p14:modId xmlns:p14="http://schemas.microsoft.com/office/powerpoint/2010/main" val="3407475250"/>
              </p:ext>
            </p:extLst>
          </p:nvPr>
        </p:nvGraphicFramePr>
        <p:xfrm>
          <a:off x="3647591" y="3490590"/>
          <a:ext cx="1758950" cy="1466850"/>
        </p:xfrm>
        <a:graphic>
          <a:graphicData uri="http://schemas.openxmlformats.org/presentationml/2006/ole">
            <mc:AlternateContent xmlns:mc="http://schemas.openxmlformats.org/markup-compatibility/2006">
              <mc:Choice xmlns:v="urn:schemas-microsoft-com:vml" Requires="v">
                <p:oleObj spid="_x0000_s8604" name="Worksheet" r:id="rId8" imgW="1759070" imgH="1466921" progId="Excel.Sheet.12">
                  <p:embed/>
                </p:oleObj>
              </mc:Choice>
              <mc:Fallback>
                <p:oleObj name="Worksheet" r:id="rId8" imgW="1759070" imgH="1466921" progId="Excel.Sheet.12">
                  <p:embed/>
                  <p:pic>
                    <p:nvPicPr>
                      <p:cNvPr id="0" name=""/>
                      <p:cNvPicPr/>
                      <p:nvPr/>
                    </p:nvPicPr>
                    <p:blipFill>
                      <a:blip r:embed="rId9"/>
                      <a:stretch>
                        <a:fillRect/>
                      </a:stretch>
                    </p:blipFill>
                    <p:spPr>
                      <a:xfrm>
                        <a:off x="3647591" y="3490590"/>
                        <a:ext cx="1758950" cy="1466850"/>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E60F88BC-7139-41DC-BD2A-4E0E48916B2B}"/>
              </a:ext>
            </a:extLst>
          </p:cNvPr>
          <p:cNvPicPr>
            <a:picLocks noChangeAspect="1"/>
          </p:cNvPicPr>
          <p:nvPr>
            <p:custDataLst>
              <p:custData r:id="rId2"/>
            </p:custDataLst>
          </p:nvPr>
        </p:nvPicPr>
        <p:blipFill>
          <a:blip r:embed="rId10"/>
          <a:stretch>
            <a:fillRect/>
          </a:stretch>
        </p:blipFill>
        <p:spPr>
          <a:xfrm>
            <a:off x="509997" y="3908738"/>
            <a:ext cx="2736304" cy="1202736"/>
          </a:xfrm>
          <a:prstGeom prst="rect">
            <a:avLst/>
          </a:prstGeom>
        </p:spPr>
      </p:pic>
      <p:sp>
        <p:nvSpPr>
          <p:cNvPr id="17" name="TextBox 16">
            <a:extLst>
              <a:ext uri="{FF2B5EF4-FFF2-40B4-BE49-F238E27FC236}">
                <a16:creationId xmlns:a16="http://schemas.microsoft.com/office/drawing/2014/main" id="{FC6E203D-E75E-4205-AD2D-D5262A89EE90}"/>
              </a:ext>
            </a:extLst>
          </p:cNvPr>
          <p:cNvSpPr txBox="1"/>
          <p:nvPr/>
        </p:nvSpPr>
        <p:spPr>
          <a:xfrm>
            <a:off x="101679" y="4770957"/>
            <a:ext cx="360040" cy="261610"/>
          </a:xfrm>
          <a:prstGeom prst="rect">
            <a:avLst/>
          </a:prstGeom>
          <a:noFill/>
        </p:spPr>
        <p:txBody>
          <a:bodyPr wrap="square" rtlCol="0">
            <a:spAutoFit/>
          </a:bodyPr>
          <a:lstStyle/>
          <a:p>
            <a:r>
              <a:rPr lang="en-CA" sz="1100" dirty="0"/>
              <a:t>21</a:t>
            </a:r>
          </a:p>
        </p:txBody>
      </p:sp>
    </p:spTree>
    <p:extLst>
      <p:ext uri="{BB962C8B-B14F-4D97-AF65-F5344CB8AC3E}">
        <p14:creationId xmlns:p14="http://schemas.microsoft.com/office/powerpoint/2010/main" val="3683653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1"/>
                </a:solidFill>
              </a:rPr>
              <a:t>Random Forest </a:t>
            </a:r>
            <a:r>
              <a:rPr lang="en-US" altLang="ko-KR" dirty="0">
                <a:solidFill>
                  <a:schemeClr val="tx1">
                    <a:lumMod val="75000"/>
                    <a:lumOff val="25000"/>
                  </a:schemeClr>
                </a:solidFill>
              </a:rPr>
              <a:t>Results</a:t>
            </a:r>
            <a:endParaRPr lang="ko-KR" altLang="en-US" dirty="0">
              <a:solidFill>
                <a:schemeClr val="tx1">
                  <a:lumMod val="75000"/>
                  <a:lumOff val="25000"/>
                </a:schemeClr>
              </a:solidFill>
            </a:endParaRPr>
          </a:p>
        </p:txBody>
      </p:sp>
      <p:sp>
        <p:nvSpPr>
          <p:cNvPr id="3" name="Right Arrow 2"/>
          <p:cNvSpPr/>
          <p:nvPr/>
        </p:nvSpPr>
        <p:spPr>
          <a:xfrm>
            <a:off x="755576" y="3147814"/>
            <a:ext cx="2575015" cy="1558484"/>
          </a:xfrm>
          <a:prstGeom prst="rightArrow">
            <a:avLst>
              <a:gd name="adj1" fmla="val 78163"/>
              <a:gd name="adj2" fmla="val 4389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TextBox 18"/>
          <p:cNvSpPr txBox="1"/>
          <p:nvPr/>
        </p:nvSpPr>
        <p:spPr>
          <a:xfrm>
            <a:off x="971600" y="3734649"/>
            <a:ext cx="19595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Matthew’s Correlation Coefficient</a:t>
            </a:r>
            <a:endParaRPr lang="ko-KR" altLang="en-US" sz="1200" b="1" dirty="0">
              <a:solidFill>
                <a:schemeClr val="bg1"/>
              </a:solidFill>
              <a:cs typeface="Arial" pitchFamily="34" charset="0"/>
            </a:endParaRPr>
          </a:p>
        </p:txBody>
      </p:sp>
      <p:sp>
        <p:nvSpPr>
          <p:cNvPr id="16" name="Donut 15"/>
          <p:cNvSpPr/>
          <p:nvPr/>
        </p:nvSpPr>
        <p:spPr>
          <a:xfrm>
            <a:off x="3546615" y="3215479"/>
            <a:ext cx="1423153" cy="1423153"/>
          </a:xfrm>
          <a:prstGeom prst="donut">
            <a:avLst>
              <a:gd name="adj" fmla="val 486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TextBox 20"/>
          <p:cNvSpPr txBox="1"/>
          <p:nvPr/>
        </p:nvSpPr>
        <p:spPr>
          <a:xfrm>
            <a:off x="3743162" y="3696222"/>
            <a:ext cx="1030057"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.7817</a:t>
            </a:r>
            <a:endParaRPr lang="ko-KR" altLang="en-US" sz="2400" b="1" dirty="0">
              <a:solidFill>
                <a:schemeClr val="accent1"/>
              </a:solidFill>
              <a:cs typeface="Arial" pitchFamily="34" charset="0"/>
            </a:endParaRPr>
          </a:p>
        </p:txBody>
      </p:sp>
      <p:sp>
        <p:nvSpPr>
          <p:cNvPr id="23" name="TextBox 22"/>
          <p:cNvSpPr txBox="1"/>
          <p:nvPr/>
        </p:nvSpPr>
        <p:spPr>
          <a:xfrm>
            <a:off x="5169189" y="3260483"/>
            <a:ext cx="3622350"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Matthew’s Correlation Coefficient is a balanced measure of the quality of binary classification algorithms.  It takes into account true and false positives and negatives.  A score of ‘1.0’ is a perfect prediction, a ‘0’ is no better than random prediction and a ‘-1.0’ indicates total disagreement between prediction and observation. </a:t>
            </a:r>
          </a:p>
        </p:txBody>
      </p:sp>
      <p:graphicFrame>
        <p:nvGraphicFramePr>
          <p:cNvPr id="25" name="Chart 7">
            <a:extLst>
              <a:ext uri="{FF2B5EF4-FFF2-40B4-BE49-F238E27FC236}">
                <a16:creationId xmlns:a16="http://schemas.microsoft.com/office/drawing/2014/main" id="{A352C73E-9561-45C9-A7D2-A9D6F4D17F51}"/>
              </a:ext>
            </a:extLst>
          </p:cNvPr>
          <p:cNvGraphicFramePr/>
          <p:nvPr>
            <p:extLst>
              <p:ext uri="{D42A27DB-BD31-4B8C-83A1-F6EECF244321}">
                <p14:modId xmlns:p14="http://schemas.microsoft.com/office/powerpoint/2010/main" val="2795578972"/>
              </p:ext>
            </p:extLst>
          </p:nvPr>
        </p:nvGraphicFramePr>
        <p:xfrm>
          <a:off x="186151" y="1345442"/>
          <a:ext cx="1138849" cy="1224136"/>
        </p:xfrm>
        <a:graphic>
          <a:graphicData uri="http://schemas.openxmlformats.org/drawingml/2006/chart">
            <c:chart xmlns:c="http://schemas.openxmlformats.org/drawingml/2006/chart" xmlns:r="http://schemas.openxmlformats.org/officeDocument/2006/relationships" r:id="rId2"/>
          </a:graphicData>
        </a:graphic>
      </p:graphicFrame>
      <p:sp>
        <p:nvSpPr>
          <p:cNvPr id="27" name="Oval 14">
            <a:extLst>
              <a:ext uri="{FF2B5EF4-FFF2-40B4-BE49-F238E27FC236}">
                <a16:creationId xmlns:a16="http://schemas.microsoft.com/office/drawing/2014/main" id="{9EB26174-ACBD-4A3B-A821-5F2F39DAB9C9}"/>
              </a:ext>
            </a:extLst>
          </p:cNvPr>
          <p:cNvSpPr/>
          <p:nvPr/>
        </p:nvSpPr>
        <p:spPr>
          <a:xfrm>
            <a:off x="44293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47A5DD45-F1C4-4C09-AD76-6C8A650FD2FB}"/>
              </a:ext>
            </a:extLst>
          </p:cNvPr>
          <p:cNvSpPr txBox="1"/>
          <p:nvPr/>
        </p:nvSpPr>
        <p:spPr>
          <a:xfrm>
            <a:off x="457072" y="1786323"/>
            <a:ext cx="625275" cy="276999"/>
          </a:xfrm>
          <a:prstGeom prst="rect">
            <a:avLst/>
          </a:prstGeom>
          <a:noFill/>
        </p:spPr>
        <p:txBody>
          <a:bodyPr wrap="square" rtlCol="0" anchor="ctr">
            <a:spAutoFit/>
          </a:bodyPr>
          <a:lstStyle/>
          <a:p>
            <a:pPr algn="ctr"/>
            <a:r>
              <a:rPr lang="en-US" altLang="ko-KR" sz="1200" b="1" dirty="0">
                <a:cs typeface="Arial" pitchFamily="34" charset="0"/>
              </a:rPr>
              <a:t>.9067</a:t>
            </a:r>
            <a:endParaRPr lang="ko-KR" altLang="en-US" sz="1200" b="1" dirty="0">
              <a:cs typeface="Arial" pitchFamily="34" charset="0"/>
            </a:endParaRPr>
          </a:p>
        </p:txBody>
      </p:sp>
      <p:graphicFrame>
        <p:nvGraphicFramePr>
          <p:cNvPr id="36" name="Chart 7">
            <a:extLst>
              <a:ext uri="{FF2B5EF4-FFF2-40B4-BE49-F238E27FC236}">
                <a16:creationId xmlns:a16="http://schemas.microsoft.com/office/drawing/2014/main" id="{B5A6E02E-01BA-4D2D-8422-DFB750677CAF}"/>
              </a:ext>
            </a:extLst>
          </p:cNvPr>
          <p:cNvGraphicFramePr/>
          <p:nvPr>
            <p:extLst>
              <p:ext uri="{D42A27DB-BD31-4B8C-83A1-F6EECF244321}">
                <p14:modId xmlns:p14="http://schemas.microsoft.com/office/powerpoint/2010/main" val="1982660294"/>
              </p:ext>
            </p:extLst>
          </p:nvPr>
        </p:nvGraphicFramePr>
        <p:xfrm>
          <a:off x="1632951" y="1345442"/>
          <a:ext cx="1138849" cy="1224136"/>
        </p:xfrm>
        <a:graphic>
          <a:graphicData uri="http://schemas.openxmlformats.org/drawingml/2006/chart">
            <c:chart xmlns:c="http://schemas.openxmlformats.org/drawingml/2006/chart" xmlns:r="http://schemas.openxmlformats.org/officeDocument/2006/relationships" r:id="rId3"/>
          </a:graphicData>
        </a:graphic>
      </p:graphicFrame>
      <p:sp>
        <p:nvSpPr>
          <p:cNvPr id="37" name="Oval 14">
            <a:extLst>
              <a:ext uri="{FF2B5EF4-FFF2-40B4-BE49-F238E27FC236}">
                <a16:creationId xmlns:a16="http://schemas.microsoft.com/office/drawing/2014/main" id="{BF50325A-1B99-4F8D-9250-8620298B25D7}"/>
              </a:ext>
            </a:extLst>
          </p:cNvPr>
          <p:cNvSpPr/>
          <p:nvPr/>
        </p:nvSpPr>
        <p:spPr>
          <a:xfrm>
            <a:off x="188973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929209F9-2776-45D1-9BFA-40E7835799DB}"/>
              </a:ext>
            </a:extLst>
          </p:cNvPr>
          <p:cNvSpPr txBox="1"/>
          <p:nvPr/>
        </p:nvSpPr>
        <p:spPr>
          <a:xfrm>
            <a:off x="1903872" y="1786323"/>
            <a:ext cx="625275" cy="276999"/>
          </a:xfrm>
          <a:prstGeom prst="rect">
            <a:avLst/>
          </a:prstGeom>
          <a:noFill/>
        </p:spPr>
        <p:txBody>
          <a:bodyPr wrap="square" rtlCol="0" anchor="ctr">
            <a:spAutoFit/>
          </a:bodyPr>
          <a:lstStyle/>
          <a:p>
            <a:pPr algn="ctr"/>
            <a:r>
              <a:rPr lang="en-US" altLang="ko-KR" sz="1200" b="1" dirty="0">
                <a:cs typeface="Arial" pitchFamily="34" charset="0"/>
              </a:rPr>
              <a:t>.7782</a:t>
            </a:r>
            <a:endParaRPr lang="ko-KR" altLang="en-US" sz="1200" b="1" dirty="0">
              <a:cs typeface="Arial" pitchFamily="34" charset="0"/>
            </a:endParaRPr>
          </a:p>
        </p:txBody>
      </p:sp>
      <p:graphicFrame>
        <p:nvGraphicFramePr>
          <p:cNvPr id="39" name="Chart 7">
            <a:extLst>
              <a:ext uri="{FF2B5EF4-FFF2-40B4-BE49-F238E27FC236}">
                <a16:creationId xmlns:a16="http://schemas.microsoft.com/office/drawing/2014/main" id="{062970D8-B1AD-4884-AFBD-BB34D03469AD}"/>
              </a:ext>
            </a:extLst>
          </p:cNvPr>
          <p:cNvGraphicFramePr/>
          <p:nvPr>
            <p:extLst>
              <p:ext uri="{D42A27DB-BD31-4B8C-83A1-F6EECF244321}">
                <p14:modId xmlns:p14="http://schemas.microsoft.com/office/powerpoint/2010/main" val="3894364597"/>
              </p:ext>
            </p:extLst>
          </p:nvPr>
        </p:nvGraphicFramePr>
        <p:xfrm>
          <a:off x="3073111" y="1345442"/>
          <a:ext cx="1138849" cy="1224136"/>
        </p:xfrm>
        <a:graphic>
          <a:graphicData uri="http://schemas.openxmlformats.org/drawingml/2006/chart">
            <c:chart xmlns:c="http://schemas.openxmlformats.org/drawingml/2006/chart" xmlns:r="http://schemas.openxmlformats.org/officeDocument/2006/relationships" r:id="rId4"/>
          </a:graphicData>
        </a:graphic>
      </p:graphicFrame>
      <p:sp>
        <p:nvSpPr>
          <p:cNvPr id="40" name="Oval 14">
            <a:extLst>
              <a:ext uri="{FF2B5EF4-FFF2-40B4-BE49-F238E27FC236}">
                <a16:creationId xmlns:a16="http://schemas.microsoft.com/office/drawing/2014/main" id="{B15CBB9F-9132-45B1-BC44-F17B5C57C756}"/>
              </a:ext>
            </a:extLst>
          </p:cNvPr>
          <p:cNvSpPr/>
          <p:nvPr/>
        </p:nvSpPr>
        <p:spPr>
          <a:xfrm>
            <a:off x="332989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a:extLst>
              <a:ext uri="{FF2B5EF4-FFF2-40B4-BE49-F238E27FC236}">
                <a16:creationId xmlns:a16="http://schemas.microsoft.com/office/drawing/2014/main" id="{8FBF39C9-0F4F-47B4-A8BE-24D3C710B980}"/>
              </a:ext>
            </a:extLst>
          </p:cNvPr>
          <p:cNvSpPr txBox="1"/>
          <p:nvPr/>
        </p:nvSpPr>
        <p:spPr>
          <a:xfrm>
            <a:off x="3344032" y="1786322"/>
            <a:ext cx="625275" cy="276999"/>
          </a:xfrm>
          <a:prstGeom prst="rect">
            <a:avLst/>
          </a:prstGeom>
          <a:noFill/>
        </p:spPr>
        <p:txBody>
          <a:bodyPr wrap="square" rtlCol="0" anchor="ctr">
            <a:spAutoFit/>
          </a:bodyPr>
          <a:lstStyle/>
          <a:p>
            <a:pPr algn="ctr"/>
            <a:r>
              <a:rPr lang="en-US" altLang="ko-KR" sz="1200" b="1" dirty="0">
                <a:cs typeface="Arial" pitchFamily="34" charset="0"/>
              </a:rPr>
              <a:t>.9074</a:t>
            </a:r>
            <a:endParaRPr lang="ko-KR" altLang="en-US" sz="1200" b="1" dirty="0">
              <a:cs typeface="Arial" pitchFamily="34" charset="0"/>
            </a:endParaRPr>
          </a:p>
        </p:txBody>
      </p:sp>
      <p:graphicFrame>
        <p:nvGraphicFramePr>
          <p:cNvPr id="42" name="Chart 7">
            <a:extLst>
              <a:ext uri="{FF2B5EF4-FFF2-40B4-BE49-F238E27FC236}">
                <a16:creationId xmlns:a16="http://schemas.microsoft.com/office/drawing/2014/main" id="{926F008D-C8A4-465D-9067-6837D0AF76D0}"/>
              </a:ext>
            </a:extLst>
          </p:cNvPr>
          <p:cNvGraphicFramePr/>
          <p:nvPr>
            <p:extLst>
              <p:ext uri="{D42A27DB-BD31-4B8C-83A1-F6EECF244321}">
                <p14:modId xmlns:p14="http://schemas.microsoft.com/office/powerpoint/2010/main" val="431893818"/>
              </p:ext>
            </p:extLst>
          </p:nvPr>
        </p:nvGraphicFramePr>
        <p:xfrm>
          <a:off x="4572000" y="1315953"/>
          <a:ext cx="1138849" cy="1224136"/>
        </p:xfrm>
        <a:graphic>
          <a:graphicData uri="http://schemas.openxmlformats.org/drawingml/2006/chart">
            <c:chart xmlns:c="http://schemas.openxmlformats.org/drawingml/2006/chart" xmlns:r="http://schemas.openxmlformats.org/officeDocument/2006/relationships" r:id="rId5"/>
          </a:graphicData>
        </a:graphic>
      </p:graphicFrame>
      <p:sp>
        <p:nvSpPr>
          <p:cNvPr id="43" name="Oval 14">
            <a:extLst>
              <a:ext uri="{FF2B5EF4-FFF2-40B4-BE49-F238E27FC236}">
                <a16:creationId xmlns:a16="http://schemas.microsoft.com/office/drawing/2014/main" id="{72FFEBA8-0AFB-4681-80DF-903B87484A59}"/>
              </a:ext>
            </a:extLst>
          </p:cNvPr>
          <p:cNvSpPr/>
          <p:nvPr/>
        </p:nvSpPr>
        <p:spPr>
          <a:xfrm>
            <a:off x="4828786"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12D29359-0726-40D6-A264-DA5FC60F55A1}"/>
              </a:ext>
            </a:extLst>
          </p:cNvPr>
          <p:cNvSpPr txBox="1"/>
          <p:nvPr/>
        </p:nvSpPr>
        <p:spPr>
          <a:xfrm>
            <a:off x="4842921" y="1756833"/>
            <a:ext cx="625275" cy="276999"/>
          </a:xfrm>
          <a:prstGeom prst="rect">
            <a:avLst/>
          </a:prstGeom>
          <a:noFill/>
        </p:spPr>
        <p:txBody>
          <a:bodyPr wrap="square" rtlCol="0" anchor="ctr">
            <a:spAutoFit/>
          </a:bodyPr>
          <a:lstStyle/>
          <a:p>
            <a:pPr algn="ctr"/>
            <a:r>
              <a:rPr lang="en-US" altLang="ko-KR" sz="1200" b="1" dirty="0">
                <a:cs typeface="Arial" pitchFamily="34" charset="0"/>
              </a:rPr>
              <a:t>.9048</a:t>
            </a:r>
            <a:endParaRPr lang="ko-KR" altLang="en-US" sz="1200" b="1" dirty="0">
              <a:cs typeface="Arial" pitchFamily="34" charset="0"/>
            </a:endParaRPr>
          </a:p>
        </p:txBody>
      </p:sp>
      <p:graphicFrame>
        <p:nvGraphicFramePr>
          <p:cNvPr id="45" name="Chart 7">
            <a:extLst>
              <a:ext uri="{FF2B5EF4-FFF2-40B4-BE49-F238E27FC236}">
                <a16:creationId xmlns:a16="http://schemas.microsoft.com/office/drawing/2014/main" id="{B686517F-5F2A-405B-A4E5-9CBAF3715110}"/>
              </a:ext>
            </a:extLst>
          </p:cNvPr>
          <p:cNvGraphicFramePr/>
          <p:nvPr>
            <p:extLst>
              <p:ext uri="{D42A27DB-BD31-4B8C-83A1-F6EECF244321}">
                <p14:modId xmlns:p14="http://schemas.microsoft.com/office/powerpoint/2010/main" val="3842496280"/>
              </p:ext>
            </p:extLst>
          </p:nvPr>
        </p:nvGraphicFramePr>
        <p:xfrm>
          <a:off x="6084168" y="1315953"/>
          <a:ext cx="1138849" cy="1224136"/>
        </p:xfrm>
        <a:graphic>
          <a:graphicData uri="http://schemas.openxmlformats.org/drawingml/2006/chart">
            <c:chart xmlns:c="http://schemas.openxmlformats.org/drawingml/2006/chart" xmlns:r="http://schemas.openxmlformats.org/officeDocument/2006/relationships" r:id="rId6"/>
          </a:graphicData>
        </a:graphic>
      </p:graphicFrame>
      <p:sp>
        <p:nvSpPr>
          <p:cNvPr id="46" name="Oval 14">
            <a:extLst>
              <a:ext uri="{FF2B5EF4-FFF2-40B4-BE49-F238E27FC236}">
                <a16:creationId xmlns:a16="http://schemas.microsoft.com/office/drawing/2014/main" id="{D3B64CC7-7AB7-413A-BD6A-B4BEAE049321}"/>
              </a:ext>
            </a:extLst>
          </p:cNvPr>
          <p:cNvSpPr/>
          <p:nvPr/>
        </p:nvSpPr>
        <p:spPr>
          <a:xfrm>
            <a:off x="6340954"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a:extLst>
              <a:ext uri="{FF2B5EF4-FFF2-40B4-BE49-F238E27FC236}">
                <a16:creationId xmlns:a16="http://schemas.microsoft.com/office/drawing/2014/main" id="{23C8E25A-6F52-4DD1-832E-264E1FE3D886}"/>
              </a:ext>
            </a:extLst>
          </p:cNvPr>
          <p:cNvSpPr txBox="1"/>
          <p:nvPr/>
        </p:nvSpPr>
        <p:spPr>
          <a:xfrm>
            <a:off x="6355089" y="1756833"/>
            <a:ext cx="625275" cy="276999"/>
          </a:xfrm>
          <a:prstGeom prst="rect">
            <a:avLst/>
          </a:prstGeom>
          <a:noFill/>
        </p:spPr>
        <p:txBody>
          <a:bodyPr wrap="square" rtlCol="0" anchor="ctr">
            <a:spAutoFit/>
          </a:bodyPr>
          <a:lstStyle/>
          <a:p>
            <a:pPr algn="ctr"/>
            <a:r>
              <a:rPr lang="en-US" altLang="ko-KR" sz="1200" b="1" dirty="0">
                <a:cs typeface="Arial" pitchFamily="34" charset="0"/>
              </a:rPr>
              <a:t>.9608</a:t>
            </a:r>
            <a:endParaRPr lang="ko-KR" altLang="en-US" sz="1200" b="1" dirty="0">
              <a:cs typeface="Arial" pitchFamily="34" charset="0"/>
            </a:endParaRPr>
          </a:p>
        </p:txBody>
      </p:sp>
      <p:graphicFrame>
        <p:nvGraphicFramePr>
          <p:cNvPr id="48" name="Chart 7">
            <a:extLst>
              <a:ext uri="{FF2B5EF4-FFF2-40B4-BE49-F238E27FC236}">
                <a16:creationId xmlns:a16="http://schemas.microsoft.com/office/drawing/2014/main" id="{4B0FCE07-CF04-43C5-B6FA-2FA5DB3FB8CD}"/>
              </a:ext>
            </a:extLst>
          </p:cNvPr>
          <p:cNvGraphicFramePr/>
          <p:nvPr>
            <p:extLst>
              <p:ext uri="{D42A27DB-BD31-4B8C-83A1-F6EECF244321}">
                <p14:modId xmlns:p14="http://schemas.microsoft.com/office/powerpoint/2010/main" val="1123371187"/>
              </p:ext>
            </p:extLst>
          </p:nvPr>
        </p:nvGraphicFramePr>
        <p:xfrm>
          <a:off x="7537607" y="1315953"/>
          <a:ext cx="1138849" cy="1224136"/>
        </p:xfrm>
        <a:graphic>
          <a:graphicData uri="http://schemas.openxmlformats.org/drawingml/2006/chart">
            <c:chart xmlns:c="http://schemas.openxmlformats.org/drawingml/2006/chart" xmlns:r="http://schemas.openxmlformats.org/officeDocument/2006/relationships" r:id="rId7"/>
          </a:graphicData>
        </a:graphic>
      </p:graphicFrame>
      <p:sp>
        <p:nvSpPr>
          <p:cNvPr id="49" name="Oval 14">
            <a:extLst>
              <a:ext uri="{FF2B5EF4-FFF2-40B4-BE49-F238E27FC236}">
                <a16:creationId xmlns:a16="http://schemas.microsoft.com/office/drawing/2014/main" id="{ABEE29F0-CF3E-489A-8CF3-9F7EB614769F}"/>
              </a:ext>
            </a:extLst>
          </p:cNvPr>
          <p:cNvSpPr/>
          <p:nvPr/>
        </p:nvSpPr>
        <p:spPr>
          <a:xfrm>
            <a:off x="7794393"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1E5D7335-F567-4B06-9F29-3AD3630F7D48}"/>
              </a:ext>
            </a:extLst>
          </p:cNvPr>
          <p:cNvSpPr txBox="1"/>
          <p:nvPr/>
        </p:nvSpPr>
        <p:spPr>
          <a:xfrm>
            <a:off x="7808528" y="1756833"/>
            <a:ext cx="625275" cy="276999"/>
          </a:xfrm>
          <a:prstGeom prst="rect">
            <a:avLst/>
          </a:prstGeom>
          <a:noFill/>
        </p:spPr>
        <p:txBody>
          <a:bodyPr wrap="square" rtlCol="0" anchor="ctr">
            <a:spAutoFit/>
          </a:bodyPr>
          <a:lstStyle/>
          <a:p>
            <a:pPr algn="ctr"/>
            <a:r>
              <a:rPr lang="en-US" altLang="ko-KR" sz="1200" b="1" dirty="0">
                <a:cs typeface="Arial" pitchFamily="34" charset="0"/>
              </a:rPr>
              <a:t>.9333</a:t>
            </a:r>
            <a:endParaRPr lang="ko-KR" altLang="en-US" sz="1200" b="1" dirty="0">
              <a:cs typeface="Arial" pitchFamily="34" charset="0"/>
            </a:endParaRPr>
          </a:p>
        </p:txBody>
      </p:sp>
      <p:sp>
        <p:nvSpPr>
          <p:cNvPr id="51" name="TextBox 50">
            <a:extLst>
              <a:ext uri="{FF2B5EF4-FFF2-40B4-BE49-F238E27FC236}">
                <a16:creationId xmlns:a16="http://schemas.microsoft.com/office/drawing/2014/main" id="{9AF2EDC1-CB85-4647-AE02-3A003EABE43E}"/>
              </a:ext>
            </a:extLst>
          </p:cNvPr>
          <p:cNvSpPr txBox="1"/>
          <p:nvPr/>
        </p:nvSpPr>
        <p:spPr>
          <a:xfrm>
            <a:off x="314158" y="962380"/>
            <a:ext cx="92282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Accuracy</a:t>
            </a:r>
          </a:p>
        </p:txBody>
      </p:sp>
      <p:sp>
        <p:nvSpPr>
          <p:cNvPr id="52" name="TextBox 51">
            <a:extLst>
              <a:ext uri="{FF2B5EF4-FFF2-40B4-BE49-F238E27FC236}">
                <a16:creationId xmlns:a16="http://schemas.microsoft.com/office/drawing/2014/main" id="{0E675243-7C16-4F67-8F03-D50BA3361396}"/>
              </a:ext>
            </a:extLst>
          </p:cNvPr>
          <p:cNvSpPr txBox="1"/>
          <p:nvPr/>
        </p:nvSpPr>
        <p:spPr>
          <a:xfrm>
            <a:off x="1783609" y="987574"/>
            <a:ext cx="83752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Kappa</a:t>
            </a:r>
          </a:p>
        </p:txBody>
      </p:sp>
      <p:sp>
        <p:nvSpPr>
          <p:cNvPr id="53" name="TextBox 52">
            <a:extLst>
              <a:ext uri="{FF2B5EF4-FFF2-40B4-BE49-F238E27FC236}">
                <a16:creationId xmlns:a16="http://schemas.microsoft.com/office/drawing/2014/main" id="{A51BB5E8-EBA9-437D-8157-CFA84B31530E}"/>
              </a:ext>
            </a:extLst>
          </p:cNvPr>
          <p:cNvSpPr txBox="1"/>
          <p:nvPr/>
        </p:nvSpPr>
        <p:spPr>
          <a:xfrm>
            <a:off x="3153161" y="984656"/>
            <a:ext cx="99483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Sensitivity</a:t>
            </a:r>
          </a:p>
        </p:txBody>
      </p:sp>
      <p:sp>
        <p:nvSpPr>
          <p:cNvPr id="54" name="TextBox 53">
            <a:extLst>
              <a:ext uri="{FF2B5EF4-FFF2-40B4-BE49-F238E27FC236}">
                <a16:creationId xmlns:a16="http://schemas.microsoft.com/office/drawing/2014/main" id="{DE5C0093-E67A-4F9C-BADD-46AEF2CCE67B}"/>
              </a:ext>
            </a:extLst>
          </p:cNvPr>
          <p:cNvSpPr txBox="1"/>
          <p:nvPr/>
        </p:nvSpPr>
        <p:spPr>
          <a:xfrm>
            <a:off x="4644007" y="998507"/>
            <a:ext cx="99483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Specificity</a:t>
            </a:r>
          </a:p>
        </p:txBody>
      </p:sp>
      <p:sp>
        <p:nvSpPr>
          <p:cNvPr id="55" name="TextBox 54">
            <a:extLst>
              <a:ext uri="{FF2B5EF4-FFF2-40B4-BE49-F238E27FC236}">
                <a16:creationId xmlns:a16="http://schemas.microsoft.com/office/drawing/2014/main" id="{6165323C-7E8C-45B7-9868-2BCD4DBEA34D}"/>
              </a:ext>
            </a:extLst>
          </p:cNvPr>
          <p:cNvSpPr txBox="1"/>
          <p:nvPr/>
        </p:nvSpPr>
        <p:spPr>
          <a:xfrm>
            <a:off x="6192179" y="962380"/>
            <a:ext cx="92282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Precision</a:t>
            </a:r>
          </a:p>
        </p:txBody>
      </p:sp>
      <p:sp>
        <p:nvSpPr>
          <p:cNvPr id="56" name="TextBox 55">
            <a:extLst>
              <a:ext uri="{FF2B5EF4-FFF2-40B4-BE49-F238E27FC236}">
                <a16:creationId xmlns:a16="http://schemas.microsoft.com/office/drawing/2014/main" id="{39011DDB-5CF6-4B92-8FB4-09B191680E0F}"/>
              </a:ext>
            </a:extLst>
          </p:cNvPr>
          <p:cNvSpPr txBox="1"/>
          <p:nvPr/>
        </p:nvSpPr>
        <p:spPr>
          <a:xfrm>
            <a:off x="7689121" y="984656"/>
            <a:ext cx="83752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F1 Score</a:t>
            </a:r>
          </a:p>
        </p:txBody>
      </p:sp>
      <p:sp>
        <p:nvSpPr>
          <p:cNvPr id="57" name="TextBox 56">
            <a:extLst>
              <a:ext uri="{FF2B5EF4-FFF2-40B4-BE49-F238E27FC236}">
                <a16:creationId xmlns:a16="http://schemas.microsoft.com/office/drawing/2014/main" id="{90392A6E-03D6-4ACB-9800-3338BE25655A}"/>
              </a:ext>
            </a:extLst>
          </p:cNvPr>
          <p:cNvSpPr txBox="1"/>
          <p:nvPr/>
        </p:nvSpPr>
        <p:spPr>
          <a:xfrm>
            <a:off x="101679" y="4770957"/>
            <a:ext cx="360040" cy="261610"/>
          </a:xfrm>
          <a:prstGeom prst="rect">
            <a:avLst/>
          </a:prstGeom>
          <a:noFill/>
        </p:spPr>
        <p:txBody>
          <a:bodyPr wrap="square" rtlCol="0">
            <a:spAutoFit/>
          </a:bodyPr>
          <a:lstStyle/>
          <a:p>
            <a:r>
              <a:rPr lang="en-CA" sz="1100" dirty="0"/>
              <a:t>22</a:t>
            </a:r>
          </a:p>
        </p:txBody>
      </p:sp>
    </p:spTree>
    <p:extLst>
      <p:ext uri="{BB962C8B-B14F-4D97-AF65-F5344CB8AC3E}">
        <p14:creationId xmlns:p14="http://schemas.microsoft.com/office/powerpoint/2010/main" val="1408397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123477"/>
            <a:ext cx="8280913" cy="451481"/>
          </a:xfrm>
        </p:spPr>
        <p:txBody>
          <a:bodyPr/>
          <a:lstStyle/>
          <a:p>
            <a:r>
              <a:rPr lang="en-US" altLang="ko-KR" sz="2400" dirty="0">
                <a:solidFill>
                  <a:schemeClr val="accent1"/>
                </a:solidFill>
              </a:rPr>
              <a:t>Naïve Bayes </a:t>
            </a:r>
            <a:r>
              <a:rPr lang="en-US" altLang="ko-KR" sz="2400" dirty="0"/>
              <a:t>– Confusion Matrix Calculations</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997600" y="4731990"/>
              <a:ext cx="653484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11" name="Object 10">
            <a:extLst>
              <a:ext uri="{FF2B5EF4-FFF2-40B4-BE49-F238E27FC236}">
                <a16:creationId xmlns:a16="http://schemas.microsoft.com/office/drawing/2014/main" id="{807BA004-A368-4973-9F11-625B448E5D69}"/>
              </a:ext>
            </a:extLst>
          </p:cNvPr>
          <p:cNvGraphicFramePr>
            <a:graphicFrameLocks noChangeAspect="1"/>
          </p:cNvGraphicFramePr>
          <p:nvPr/>
        </p:nvGraphicFramePr>
        <p:xfrm>
          <a:off x="3647591" y="3490590"/>
          <a:ext cx="1758950" cy="1466850"/>
        </p:xfrm>
        <a:graphic>
          <a:graphicData uri="http://schemas.openxmlformats.org/presentationml/2006/ole">
            <mc:AlternateContent xmlns:mc="http://schemas.openxmlformats.org/markup-compatibility/2006">
              <mc:Choice xmlns:v="urn:schemas-microsoft-com:vml" Requires="v">
                <p:oleObj spid="_x0000_s9619" name="Worksheet" r:id="rId4" imgW="1759070" imgH="1466921" progId="Excel.Sheet.12">
                  <p:embed/>
                </p:oleObj>
              </mc:Choice>
              <mc:Fallback>
                <p:oleObj name="Worksheet" r:id="rId4" imgW="1759070" imgH="1466921" progId="Excel.Sheet.12">
                  <p:embed/>
                  <p:pic>
                    <p:nvPicPr>
                      <p:cNvPr id="11" name="Object 10">
                        <a:extLst>
                          <a:ext uri="{FF2B5EF4-FFF2-40B4-BE49-F238E27FC236}">
                            <a16:creationId xmlns:a16="http://schemas.microsoft.com/office/drawing/2014/main" id="{807BA004-A368-4973-9F11-625B448E5D69}"/>
                          </a:ext>
                        </a:extLst>
                      </p:cNvPr>
                      <p:cNvPicPr/>
                      <p:nvPr/>
                    </p:nvPicPr>
                    <p:blipFill>
                      <a:blip r:embed="rId5"/>
                      <a:stretch>
                        <a:fillRect/>
                      </a:stretch>
                    </p:blipFill>
                    <p:spPr>
                      <a:xfrm>
                        <a:off x="3647591" y="3490590"/>
                        <a:ext cx="1758950" cy="14668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AD5F0CF5-6584-4BCA-B8D1-8F128DA02092}"/>
              </a:ext>
            </a:extLst>
          </p:cNvPr>
          <p:cNvGraphicFramePr>
            <a:graphicFrameLocks noChangeAspect="1"/>
          </p:cNvGraphicFramePr>
          <p:nvPr>
            <p:extLst>
              <p:ext uri="{D42A27DB-BD31-4B8C-83A1-F6EECF244321}">
                <p14:modId xmlns:p14="http://schemas.microsoft.com/office/powerpoint/2010/main" val="2812820585"/>
              </p:ext>
            </p:extLst>
          </p:nvPr>
        </p:nvGraphicFramePr>
        <p:xfrm>
          <a:off x="5406541" y="2931790"/>
          <a:ext cx="3467100" cy="2025650"/>
        </p:xfrm>
        <a:graphic>
          <a:graphicData uri="http://schemas.openxmlformats.org/presentationml/2006/ole">
            <mc:AlternateContent xmlns:mc="http://schemas.openxmlformats.org/markup-compatibility/2006">
              <mc:Choice xmlns:v="urn:schemas-microsoft-com:vml" Requires="v">
                <p:oleObj spid="_x0000_s9620" name="Worksheet" r:id="rId6" imgW="3467376" imgH="2025721" progId="Excel.Sheet.12">
                  <p:embed/>
                </p:oleObj>
              </mc:Choice>
              <mc:Fallback>
                <p:oleObj name="Worksheet" r:id="rId6" imgW="3467376" imgH="2025721" progId="Excel.Sheet.12">
                  <p:embed/>
                  <p:pic>
                    <p:nvPicPr>
                      <p:cNvPr id="0" name=""/>
                      <p:cNvPicPr/>
                      <p:nvPr/>
                    </p:nvPicPr>
                    <p:blipFill>
                      <a:blip r:embed="rId7"/>
                      <a:stretch>
                        <a:fillRect/>
                      </a:stretch>
                    </p:blipFill>
                    <p:spPr>
                      <a:xfrm>
                        <a:off x="5406541" y="2931790"/>
                        <a:ext cx="3467100" cy="202565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7F73607-A3EE-4108-8502-D53422F887C7}"/>
              </a:ext>
            </a:extLst>
          </p:cNvPr>
          <p:cNvGraphicFramePr>
            <a:graphicFrameLocks noChangeAspect="1"/>
          </p:cNvGraphicFramePr>
          <p:nvPr>
            <p:extLst>
              <p:ext uri="{D42A27DB-BD31-4B8C-83A1-F6EECF244321}">
                <p14:modId xmlns:p14="http://schemas.microsoft.com/office/powerpoint/2010/main" val="1082664760"/>
              </p:ext>
            </p:extLst>
          </p:nvPr>
        </p:nvGraphicFramePr>
        <p:xfrm>
          <a:off x="333200" y="676137"/>
          <a:ext cx="5065276" cy="2802068"/>
        </p:xfrm>
        <a:graphic>
          <a:graphicData uri="http://schemas.openxmlformats.org/presentationml/2006/ole">
            <mc:AlternateContent xmlns:mc="http://schemas.openxmlformats.org/markup-compatibility/2006">
              <mc:Choice xmlns:v="urn:schemas-microsoft-com:vml" Requires="v">
                <p:oleObj spid="_x0000_s9621" name="Worksheet" r:id="rId8" imgW="5670777" imgH="3137043" progId="Excel.Sheet.12">
                  <p:embed/>
                </p:oleObj>
              </mc:Choice>
              <mc:Fallback>
                <p:oleObj name="Worksheet" r:id="rId8" imgW="5670777" imgH="3137043" progId="Excel.Sheet.12">
                  <p:embed/>
                  <p:pic>
                    <p:nvPicPr>
                      <p:cNvPr id="0" name=""/>
                      <p:cNvPicPr/>
                      <p:nvPr/>
                    </p:nvPicPr>
                    <p:blipFill>
                      <a:blip r:embed="rId9"/>
                      <a:stretch>
                        <a:fillRect/>
                      </a:stretch>
                    </p:blipFill>
                    <p:spPr>
                      <a:xfrm>
                        <a:off x="333200" y="676137"/>
                        <a:ext cx="5065276" cy="280206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F31CE620-4532-458A-BC9F-5ED9C675ECDF}"/>
              </a:ext>
            </a:extLst>
          </p:cNvPr>
          <p:cNvPicPr>
            <a:picLocks noChangeAspect="1"/>
          </p:cNvPicPr>
          <p:nvPr>
            <p:custDataLst>
              <p:custData r:id="rId2"/>
            </p:custDataLst>
          </p:nvPr>
        </p:nvPicPr>
        <p:blipFill>
          <a:blip r:embed="rId10"/>
          <a:stretch>
            <a:fillRect/>
          </a:stretch>
        </p:blipFill>
        <p:spPr>
          <a:xfrm>
            <a:off x="539552" y="3754704"/>
            <a:ext cx="2736304" cy="1202736"/>
          </a:xfrm>
          <a:prstGeom prst="rect">
            <a:avLst/>
          </a:prstGeom>
        </p:spPr>
      </p:pic>
      <p:sp>
        <p:nvSpPr>
          <p:cNvPr id="18" name="TextBox 17">
            <a:extLst>
              <a:ext uri="{FF2B5EF4-FFF2-40B4-BE49-F238E27FC236}">
                <a16:creationId xmlns:a16="http://schemas.microsoft.com/office/drawing/2014/main" id="{F55BF0CA-7783-4846-B8B8-7C3626C31CDD}"/>
              </a:ext>
            </a:extLst>
          </p:cNvPr>
          <p:cNvSpPr txBox="1"/>
          <p:nvPr/>
        </p:nvSpPr>
        <p:spPr>
          <a:xfrm>
            <a:off x="101679" y="4770957"/>
            <a:ext cx="360040" cy="261610"/>
          </a:xfrm>
          <a:prstGeom prst="rect">
            <a:avLst/>
          </a:prstGeom>
          <a:noFill/>
        </p:spPr>
        <p:txBody>
          <a:bodyPr wrap="square" rtlCol="0">
            <a:spAutoFit/>
          </a:bodyPr>
          <a:lstStyle/>
          <a:p>
            <a:r>
              <a:rPr lang="en-CA" sz="1100" dirty="0"/>
              <a:t>23</a:t>
            </a:r>
          </a:p>
        </p:txBody>
      </p:sp>
    </p:spTree>
    <p:extLst>
      <p:ext uri="{BB962C8B-B14F-4D97-AF65-F5344CB8AC3E}">
        <p14:creationId xmlns:p14="http://schemas.microsoft.com/office/powerpoint/2010/main" val="4193769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1"/>
                </a:solidFill>
              </a:rPr>
              <a:t>Naïve Bayes </a:t>
            </a:r>
            <a:r>
              <a:rPr lang="en-US" altLang="ko-KR" dirty="0">
                <a:solidFill>
                  <a:schemeClr val="tx1">
                    <a:lumMod val="75000"/>
                    <a:lumOff val="25000"/>
                  </a:schemeClr>
                </a:solidFill>
              </a:rPr>
              <a:t>Results</a:t>
            </a:r>
            <a:endParaRPr lang="ko-KR" altLang="en-US" dirty="0">
              <a:solidFill>
                <a:schemeClr val="tx1">
                  <a:lumMod val="75000"/>
                  <a:lumOff val="25000"/>
                </a:schemeClr>
              </a:solidFill>
            </a:endParaRPr>
          </a:p>
        </p:txBody>
      </p:sp>
      <p:sp>
        <p:nvSpPr>
          <p:cNvPr id="3" name="Right Arrow 2"/>
          <p:cNvSpPr/>
          <p:nvPr/>
        </p:nvSpPr>
        <p:spPr>
          <a:xfrm>
            <a:off x="755576" y="3147814"/>
            <a:ext cx="2575015" cy="1558484"/>
          </a:xfrm>
          <a:prstGeom prst="rightArrow">
            <a:avLst>
              <a:gd name="adj1" fmla="val 78163"/>
              <a:gd name="adj2" fmla="val 4389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TextBox 18"/>
          <p:cNvSpPr txBox="1"/>
          <p:nvPr/>
        </p:nvSpPr>
        <p:spPr>
          <a:xfrm>
            <a:off x="971600" y="3722926"/>
            <a:ext cx="19595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Matthew’s Correlation Coefficient</a:t>
            </a:r>
            <a:endParaRPr lang="ko-KR" altLang="en-US" sz="1200" b="1" dirty="0">
              <a:solidFill>
                <a:schemeClr val="bg1"/>
              </a:solidFill>
              <a:cs typeface="Arial" pitchFamily="34" charset="0"/>
            </a:endParaRPr>
          </a:p>
        </p:txBody>
      </p:sp>
      <p:sp>
        <p:nvSpPr>
          <p:cNvPr id="16" name="Donut 15"/>
          <p:cNvSpPr/>
          <p:nvPr/>
        </p:nvSpPr>
        <p:spPr>
          <a:xfrm>
            <a:off x="3546615" y="3215479"/>
            <a:ext cx="1423153" cy="1423153"/>
          </a:xfrm>
          <a:prstGeom prst="donut">
            <a:avLst>
              <a:gd name="adj" fmla="val 486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TextBox 20"/>
          <p:cNvSpPr txBox="1"/>
          <p:nvPr/>
        </p:nvSpPr>
        <p:spPr>
          <a:xfrm>
            <a:off x="3725660" y="3683328"/>
            <a:ext cx="1030057"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.8088</a:t>
            </a:r>
            <a:endParaRPr lang="ko-KR" altLang="en-US" sz="2400" b="1" dirty="0">
              <a:solidFill>
                <a:schemeClr val="accent1"/>
              </a:solidFill>
              <a:cs typeface="Arial" pitchFamily="34" charset="0"/>
            </a:endParaRPr>
          </a:p>
        </p:txBody>
      </p:sp>
      <p:sp>
        <p:nvSpPr>
          <p:cNvPr id="23" name="TextBox 22"/>
          <p:cNvSpPr txBox="1"/>
          <p:nvPr/>
        </p:nvSpPr>
        <p:spPr>
          <a:xfrm>
            <a:off x="5169189" y="3260483"/>
            <a:ext cx="3622350"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Matthew’s Correlation Coefficient is a balanced measure of the quality of binary classification algorithms.  It takes into account true and false positives and negatives.  A score of ‘1.0’ is a perfect prediction, a ‘0’ is no better than random prediction and a ‘-1.0’ indicates total disagreement between prediction and observation. </a:t>
            </a:r>
          </a:p>
        </p:txBody>
      </p:sp>
      <p:graphicFrame>
        <p:nvGraphicFramePr>
          <p:cNvPr id="25" name="Chart 7">
            <a:extLst>
              <a:ext uri="{FF2B5EF4-FFF2-40B4-BE49-F238E27FC236}">
                <a16:creationId xmlns:a16="http://schemas.microsoft.com/office/drawing/2014/main" id="{A352C73E-9561-45C9-A7D2-A9D6F4D17F51}"/>
              </a:ext>
            </a:extLst>
          </p:cNvPr>
          <p:cNvGraphicFramePr/>
          <p:nvPr>
            <p:extLst>
              <p:ext uri="{D42A27DB-BD31-4B8C-83A1-F6EECF244321}">
                <p14:modId xmlns:p14="http://schemas.microsoft.com/office/powerpoint/2010/main" val="595550709"/>
              </p:ext>
            </p:extLst>
          </p:nvPr>
        </p:nvGraphicFramePr>
        <p:xfrm>
          <a:off x="186151" y="1345442"/>
          <a:ext cx="1138849" cy="1224136"/>
        </p:xfrm>
        <a:graphic>
          <a:graphicData uri="http://schemas.openxmlformats.org/drawingml/2006/chart">
            <c:chart xmlns:c="http://schemas.openxmlformats.org/drawingml/2006/chart" xmlns:r="http://schemas.openxmlformats.org/officeDocument/2006/relationships" r:id="rId2"/>
          </a:graphicData>
        </a:graphic>
      </p:graphicFrame>
      <p:sp>
        <p:nvSpPr>
          <p:cNvPr id="27" name="Oval 14">
            <a:extLst>
              <a:ext uri="{FF2B5EF4-FFF2-40B4-BE49-F238E27FC236}">
                <a16:creationId xmlns:a16="http://schemas.microsoft.com/office/drawing/2014/main" id="{9EB26174-ACBD-4A3B-A821-5F2F39DAB9C9}"/>
              </a:ext>
            </a:extLst>
          </p:cNvPr>
          <p:cNvSpPr/>
          <p:nvPr/>
        </p:nvSpPr>
        <p:spPr>
          <a:xfrm>
            <a:off x="44293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47A5DD45-F1C4-4C09-AD76-6C8A650FD2FB}"/>
              </a:ext>
            </a:extLst>
          </p:cNvPr>
          <p:cNvSpPr txBox="1"/>
          <p:nvPr/>
        </p:nvSpPr>
        <p:spPr>
          <a:xfrm>
            <a:off x="457072" y="1786323"/>
            <a:ext cx="625275" cy="276999"/>
          </a:xfrm>
          <a:prstGeom prst="rect">
            <a:avLst/>
          </a:prstGeom>
          <a:noFill/>
        </p:spPr>
        <p:txBody>
          <a:bodyPr wrap="square" rtlCol="0" anchor="ctr">
            <a:spAutoFit/>
          </a:bodyPr>
          <a:lstStyle/>
          <a:p>
            <a:pPr algn="ctr"/>
            <a:r>
              <a:rPr lang="en-US" altLang="ko-KR" sz="1200" b="1" dirty="0">
                <a:cs typeface="Arial" pitchFamily="34" charset="0"/>
              </a:rPr>
              <a:t>.9200</a:t>
            </a:r>
            <a:endParaRPr lang="ko-KR" altLang="en-US" sz="1200" b="1" dirty="0">
              <a:cs typeface="Arial" pitchFamily="34" charset="0"/>
            </a:endParaRPr>
          </a:p>
        </p:txBody>
      </p:sp>
      <p:graphicFrame>
        <p:nvGraphicFramePr>
          <p:cNvPr id="36" name="Chart 7">
            <a:extLst>
              <a:ext uri="{FF2B5EF4-FFF2-40B4-BE49-F238E27FC236}">
                <a16:creationId xmlns:a16="http://schemas.microsoft.com/office/drawing/2014/main" id="{B5A6E02E-01BA-4D2D-8422-DFB750677CAF}"/>
              </a:ext>
            </a:extLst>
          </p:cNvPr>
          <p:cNvGraphicFramePr/>
          <p:nvPr>
            <p:extLst>
              <p:ext uri="{D42A27DB-BD31-4B8C-83A1-F6EECF244321}">
                <p14:modId xmlns:p14="http://schemas.microsoft.com/office/powerpoint/2010/main" val="3760781418"/>
              </p:ext>
            </p:extLst>
          </p:nvPr>
        </p:nvGraphicFramePr>
        <p:xfrm>
          <a:off x="1632951" y="1345442"/>
          <a:ext cx="1138849" cy="1224136"/>
        </p:xfrm>
        <a:graphic>
          <a:graphicData uri="http://schemas.openxmlformats.org/drawingml/2006/chart">
            <c:chart xmlns:c="http://schemas.openxmlformats.org/drawingml/2006/chart" xmlns:r="http://schemas.openxmlformats.org/officeDocument/2006/relationships" r:id="rId3"/>
          </a:graphicData>
        </a:graphic>
      </p:graphicFrame>
      <p:sp>
        <p:nvSpPr>
          <p:cNvPr id="37" name="Oval 14">
            <a:extLst>
              <a:ext uri="{FF2B5EF4-FFF2-40B4-BE49-F238E27FC236}">
                <a16:creationId xmlns:a16="http://schemas.microsoft.com/office/drawing/2014/main" id="{BF50325A-1B99-4F8D-9250-8620298B25D7}"/>
              </a:ext>
            </a:extLst>
          </p:cNvPr>
          <p:cNvSpPr/>
          <p:nvPr/>
        </p:nvSpPr>
        <p:spPr>
          <a:xfrm>
            <a:off x="188973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929209F9-2776-45D1-9BFA-40E7835799DB}"/>
              </a:ext>
            </a:extLst>
          </p:cNvPr>
          <p:cNvSpPr txBox="1"/>
          <p:nvPr/>
        </p:nvSpPr>
        <p:spPr>
          <a:xfrm>
            <a:off x="1903872" y="1786323"/>
            <a:ext cx="625275" cy="276999"/>
          </a:xfrm>
          <a:prstGeom prst="rect">
            <a:avLst/>
          </a:prstGeom>
          <a:noFill/>
        </p:spPr>
        <p:txBody>
          <a:bodyPr wrap="square" rtlCol="0" anchor="ctr">
            <a:spAutoFit/>
          </a:bodyPr>
          <a:lstStyle/>
          <a:p>
            <a:pPr algn="ctr"/>
            <a:r>
              <a:rPr lang="en-US" altLang="ko-KR" sz="1200" b="1" dirty="0">
                <a:cs typeface="Arial" pitchFamily="34" charset="0"/>
              </a:rPr>
              <a:t>.8072</a:t>
            </a:r>
            <a:endParaRPr lang="ko-KR" altLang="en-US" sz="1200" b="1" dirty="0">
              <a:cs typeface="Arial" pitchFamily="34" charset="0"/>
            </a:endParaRPr>
          </a:p>
        </p:txBody>
      </p:sp>
      <p:graphicFrame>
        <p:nvGraphicFramePr>
          <p:cNvPr id="39" name="Chart 7">
            <a:extLst>
              <a:ext uri="{FF2B5EF4-FFF2-40B4-BE49-F238E27FC236}">
                <a16:creationId xmlns:a16="http://schemas.microsoft.com/office/drawing/2014/main" id="{062970D8-B1AD-4884-AFBD-BB34D03469AD}"/>
              </a:ext>
            </a:extLst>
          </p:cNvPr>
          <p:cNvGraphicFramePr/>
          <p:nvPr>
            <p:extLst>
              <p:ext uri="{D42A27DB-BD31-4B8C-83A1-F6EECF244321}">
                <p14:modId xmlns:p14="http://schemas.microsoft.com/office/powerpoint/2010/main" val="30299699"/>
              </p:ext>
            </p:extLst>
          </p:nvPr>
        </p:nvGraphicFramePr>
        <p:xfrm>
          <a:off x="3073111" y="1345442"/>
          <a:ext cx="1138849" cy="1224136"/>
        </p:xfrm>
        <a:graphic>
          <a:graphicData uri="http://schemas.openxmlformats.org/drawingml/2006/chart">
            <c:chart xmlns:c="http://schemas.openxmlformats.org/drawingml/2006/chart" xmlns:r="http://schemas.openxmlformats.org/officeDocument/2006/relationships" r:id="rId4"/>
          </a:graphicData>
        </a:graphic>
      </p:graphicFrame>
      <p:sp>
        <p:nvSpPr>
          <p:cNvPr id="40" name="Oval 14">
            <a:extLst>
              <a:ext uri="{FF2B5EF4-FFF2-40B4-BE49-F238E27FC236}">
                <a16:creationId xmlns:a16="http://schemas.microsoft.com/office/drawing/2014/main" id="{B15CBB9F-9132-45B1-BC44-F17B5C57C756}"/>
              </a:ext>
            </a:extLst>
          </p:cNvPr>
          <p:cNvSpPr/>
          <p:nvPr/>
        </p:nvSpPr>
        <p:spPr>
          <a:xfrm>
            <a:off x="332989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a:extLst>
              <a:ext uri="{FF2B5EF4-FFF2-40B4-BE49-F238E27FC236}">
                <a16:creationId xmlns:a16="http://schemas.microsoft.com/office/drawing/2014/main" id="{8FBF39C9-0F4F-47B4-A8BE-24D3C710B980}"/>
              </a:ext>
            </a:extLst>
          </p:cNvPr>
          <p:cNvSpPr txBox="1"/>
          <p:nvPr/>
        </p:nvSpPr>
        <p:spPr>
          <a:xfrm>
            <a:off x="3344032" y="1786322"/>
            <a:ext cx="625275" cy="276999"/>
          </a:xfrm>
          <a:prstGeom prst="rect">
            <a:avLst/>
          </a:prstGeom>
          <a:noFill/>
        </p:spPr>
        <p:txBody>
          <a:bodyPr wrap="square" rtlCol="0" anchor="ctr">
            <a:spAutoFit/>
          </a:bodyPr>
          <a:lstStyle/>
          <a:p>
            <a:pPr algn="ctr"/>
            <a:r>
              <a:rPr lang="en-US" altLang="ko-KR" sz="1200" b="1" dirty="0">
                <a:cs typeface="Arial" pitchFamily="34" charset="0"/>
              </a:rPr>
              <a:t>.9259</a:t>
            </a:r>
            <a:endParaRPr lang="ko-KR" altLang="en-US" sz="1200" b="1" dirty="0">
              <a:cs typeface="Arial" pitchFamily="34" charset="0"/>
            </a:endParaRPr>
          </a:p>
        </p:txBody>
      </p:sp>
      <p:graphicFrame>
        <p:nvGraphicFramePr>
          <p:cNvPr id="42" name="Chart 7">
            <a:extLst>
              <a:ext uri="{FF2B5EF4-FFF2-40B4-BE49-F238E27FC236}">
                <a16:creationId xmlns:a16="http://schemas.microsoft.com/office/drawing/2014/main" id="{926F008D-C8A4-465D-9067-6837D0AF76D0}"/>
              </a:ext>
            </a:extLst>
          </p:cNvPr>
          <p:cNvGraphicFramePr/>
          <p:nvPr>
            <p:extLst>
              <p:ext uri="{D42A27DB-BD31-4B8C-83A1-F6EECF244321}">
                <p14:modId xmlns:p14="http://schemas.microsoft.com/office/powerpoint/2010/main" val="1163871633"/>
              </p:ext>
            </p:extLst>
          </p:nvPr>
        </p:nvGraphicFramePr>
        <p:xfrm>
          <a:off x="4572000" y="1315953"/>
          <a:ext cx="1138849" cy="1224136"/>
        </p:xfrm>
        <a:graphic>
          <a:graphicData uri="http://schemas.openxmlformats.org/drawingml/2006/chart">
            <c:chart xmlns:c="http://schemas.openxmlformats.org/drawingml/2006/chart" xmlns:r="http://schemas.openxmlformats.org/officeDocument/2006/relationships" r:id="rId5"/>
          </a:graphicData>
        </a:graphic>
      </p:graphicFrame>
      <p:sp>
        <p:nvSpPr>
          <p:cNvPr id="43" name="Oval 14">
            <a:extLst>
              <a:ext uri="{FF2B5EF4-FFF2-40B4-BE49-F238E27FC236}">
                <a16:creationId xmlns:a16="http://schemas.microsoft.com/office/drawing/2014/main" id="{72FFEBA8-0AFB-4681-80DF-903B87484A59}"/>
              </a:ext>
            </a:extLst>
          </p:cNvPr>
          <p:cNvSpPr/>
          <p:nvPr/>
        </p:nvSpPr>
        <p:spPr>
          <a:xfrm>
            <a:off x="4828786"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12D29359-0726-40D6-A264-DA5FC60F55A1}"/>
              </a:ext>
            </a:extLst>
          </p:cNvPr>
          <p:cNvSpPr txBox="1"/>
          <p:nvPr/>
        </p:nvSpPr>
        <p:spPr>
          <a:xfrm>
            <a:off x="4842921" y="1756833"/>
            <a:ext cx="625275" cy="276999"/>
          </a:xfrm>
          <a:prstGeom prst="rect">
            <a:avLst/>
          </a:prstGeom>
          <a:noFill/>
        </p:spPr>
        <p:txBody>
          <a:bodyPr wrap="square" rtlCol="0" anchor="ctr">
            <a:spAutoFit/>
          </a:bodyPr>
          <a:lstStyle/>
          <a:p>
            <a:pPr algn="ctr"/>
            <a:r>
              <a:rPr lang="en-US" altLang="ko-KR" sz="1200" b="1" dirty="0">
                <a:cs typeface="Arial" pitchFamily="34" charset="0"/>
              </a:rPr>
              <a:t>.9048</a:t>
            </a:r>
            <a:endParaRPr lang="ko-KR" altLang="en-US" sz="1200" b="1" dirty="0">
              <a:cs typeface="Arial" pitchFamily="34" charset="0"/>
            </a:endParaRPr>
          </a:p>
        </p:txBody>
      </p:sp>
      <p:graphicFrame>
        <p:nvGraphicFramePr>
          <p:cNvPr id="45" name="Chart 7">
            <a:extLst>
              <a:ext uri="{FF2B5EF4-FFF2-40B4-BE49-F238E27FC236}">
                <a16:creationId xmlns:a16="http://schemas.microsoft.com/office/drawing/2014/main" id="{B686517F-5F2A-405B-A4E5-9CBAF3715110}"/>
              </a:ext>
            </a:extLst>
          </p:cNvPr>
          <p:cNvGraphicFramePr/>
          <p:nvPr>
            <p:extLst>
              <p:ext uri="{D42A27DB-BD31-4B8C-83A1-F6EECF244321}">
                <p14:modId xmlns:p14="http://schemas.microsoft.com/office/powerpoint/2010/main" val="4086546509"/>
              </p:ext>
            </p:extLst>
          </p:nvPr>
        </p:nvGraphicFramePr>
        <p:xfrm>
          <a:off x="6084168" y="1315953"/>
          <a:ext cx="1138849" cy="1224136"/>
        </p:xfrm>
        <a:graphic>
          <a:graphicData uri="http://schemas.openxmlformats.org/drawingml/2006/chart">
            <c:chart xmlns:c="http://schemas.openxmlformats.org/drawingml/2006/chart" xmlns:r="http://schemas.openxmlformats.org/officeDocument/2006/relationships" r:id="rId6"/>
          </a:graphicData>
        </a:graphic>
      </p:graphicFrame>
      <p:sp>
        <p:nvSpPr>
          <p:cNvPr id="46" name="Oval 14">
            <a:extLst>
              <a:ext uri="{FF2B5EF4-FFF2-40B4-BE49-F238E27FC236}">
                <a16:creationId xmlns:a16="http://schemas.microsoft.com/office/drawing/2014/main" id="{D3B64CC7-7AB7-413A-BD6A-B4BEAE049321}"/>
              </a:ext>
            </a:extLst>
          </p:cNvPr>
          <p:cNvSpPr/>
          <p:nvPr/>
        </p:nvSpPr>
        <p:spPr>
          <a:xfrm>
            <a:off x="6340954"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a:extLst>
              <a:ext uri="{FF2B5EF4-FFF2-40B4-BE49-F238E27FC236}">
                <a16:creationId xmlns:a16="http://schemas.microsoft.com/office/drawing/2014/main" id="{23C8E25A-6F52-4DD1-832E-264E1FE3D886}"/>
              </a:ext>
            </a:extLst>
          </p:cNvPr>
          <p:cNvSpPr txBox="1"/>
          <p:nvPr/>
        </p:nvSpPr>
        <p:spPr>
          <a:xfrm>
            <a:off x="6355089" y="1756833"/>
            <a:ext cx="625275" cy="276999"/>
          </a:xfrm>
          <a:prstGeom prst="rect">
            <a:avLst/>
          </a:prstGeom>
          <a:noFill/>
        </p:spPr>
        <p:txBody>
          <a:bodyPr wrap="square" rtlCol="0" anchor="ctr">
            <a:spAutoFit/>
          </a:bodyPr>
          <a:lstStyle/>
          <a:p>
            <a:pPr algn="ctr"/>
            <a:r>
              <a:rPr lang="en-US" altLang="ko-KR" sz="1200" b="1" dirty="0">
                <a:cs typeface="Arial" pitchFamily="34" charset="0"/>
              </a:rPr>
              <a:t>.9615</a:t>
            </a:r>
            <a:endParaRPr lang="ko-KR" altLang="en-US" sz="1200" b="1" dirty="0">
              <a:cs typeface="Arial" pitchFamily="34" charset="0"/>
            </a:endParaRPr>
          </a:p>
        </p:txBody>
      </p:sp>
      <p:graphicFrame>
        <p:nvGraphicFramePr>
          <p:cNvPr id="48" name="Chart 7">
            <a:extLst>
              <a:ext uri="{FF2B5EF4-FFF2-40B4-BE49-F238E27FC236}">
                <a16:creationId xmlns:a16="http://schemas.microsoft.com/office/drawing/2014/main" id="{4B0FCE07-CF04-43C5-B6FA-2FA5DB3FB8CD}"/>
              </a:ext>
            </a:extLst>
          </p:cNvPr>
          <p:cNvGraphicFramePr/>
          <p:nvPr>
            <p:extLst>
              <p:ext uri="{D42A27DB-BD31-4B8C-83A1-F6EECF244321}">
                <p14:modId xmlns:p14="http://schemas.microsoft.com/office/powerpoint/2010/main" val="103537147"/>
              </p:ext>
            </p:extLst>
          </p:nvPr>
        </p:nvGraphicFramePr>
        <p:xfrm>
          <a:off x="7537607" y="1315953"/>
          <a:ext cx="1138849" cy="1224136"/>
        </p:xfrm>
        <a:graphic>
          <a:graphicData uri="http://schemas.openxmlformats.org/drawingml/2006/chart">
            <c:chart xmlns:c="http://schemas.openxmlformats.org/drawingml/2006/chart" xmlns:r="http://schemas.openxmlformats.org/officeDocument/2006/relationships" r:id="rId7"/>
          </a:graphicData>
        </a:graphic>
      </p:graphicFrame>
      <p:sp>
        <p:nvSpPr>
          <p:cNvPr id="49" name="Oval 14">
            <a:extLst>
              <a:ext uri="{FF2B5EF4-FFF2-40B4-BE49-F238E27FC236}">
                <a16:creationId xmlns:a16="http://schemas.microsoft.com/office/drawing/2014/main" id="{ABEE29F0-CF3E-489A-8CF3-9F7EB614769F}"/>
              </a:ext>
            </a:extLst>
          </p:cNvPr>
          <p:cNvSpPr/>
          <p:nvPr/>
        </p:nvSpPr>
        <p:spPr>
          <a:xfrm>
            <a:off x="7794393"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1E5D7335-F567-4B06-9F29-3AD3630F7D48}"/>
              </a:ext>
            </a:extLst>
          </p:cNvPr>
          <p:cNvSpPr txBox="1"/>
          <p:nvPr/>
        </p:nvSpPr>
        <p:spPr>
          <a:xfrm>
            <a:off x="7808528" y="1756833"/>
            <a:ext cx="625275" cy="276999"/>
          </a:xfrm>
          <a:prstGeom prst="rect">
            <a:avLst/>
          </a:prstGeom>
          <a:noFill/>
        </p:spPr>
        <p:txBody>
          <a:bodyPr wrap="square" rtlCol="0" anchor="ctr">
            <a:spAutoFit/>
          </a:bodyPr>
          <a:lstStyle/>
          <a:p>
            <a:pPr algn="ctr"/>
            <a:r>
              <a:rPr lang="en-US" altLang="ko-KR" sz="1200" b="1" dirty="0">
                <a:cs typeface="Arial" pitchFamily="34" charset="0"/>
              </a:rPr>
              <a:t>.9434</a:t>
            </a:r>
            <a:endParaRPr lang="ko-KR" altLang="en-US" sz="1200" b="1" dirty="0">
              <a:cs typeface="Arial" pitchFamily="34" charset="0"/>
            </a:endParaRPr>
          </a:p>
        </p:txBody>
      </p:sp>
      <p:sp>
        <p:nvSpPr>
          <p:cNvPr id="51" name="TextBox 50">
            <a:extLst>
              <a:ext uri="{FF2B5EF4-FFF2-40B4-BE49-F238E27FC236}">
                <a16:creationId xmlns:a16="http://schemas.microsoft.com/office/drawing/2014/main" id="{9AF2EDC1-CB85-4647-AE02-3A003EABE43E}"/>
              </a:ext>
            </a:extLst>
          </p:cNvPr>
          <p:cNvSpPr txBox="1"/>
          <p:nvPr/>
        </p:nvSpPr>
        <p:spPr>
          <a:xfrm>
            <a:off x="314158" y="962380"/>
            <a:ext cx="92282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Accuracy</a:t>
            </a:r>
          </a:p>
        </p:txBody>
      </p:sp>
      <p:sp>
        <p:nvSpPr>
          <p:cNvPr id="52" name="TextBox 51">
            <a:extLst>
              <a:ext uri="{FF2B5EF4-FFF2-40B4-BE49-F238E27FC236}">
                <a16:creationId xmlns:a16="http://schemas.microsoft.com/office/drawing/2014/main" id="{0E675243-7C16-4F67-8F03-D50BA3361396}"/>
              </a:ext>
            </a:extLst>
          </p:cNvPr>
          <p:cNvSpPr txBox="1"/>
          <p:nvPr/>
        </p:nvSpPr>
        <p:spPr>
          <a:xfrm>
            <a:off x="1783609" y="987574"/>
            <a:ext cx="83752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Kappa</a:t>
            </a:r>
          </a:p>
        </p:txBody>
      </p:sp>
      <p:sp>
        <p:nvSpPr>
          <p:cNvPr id="53" name="TextBox 52">
            <a:extLst>
              <a:ext uri="{FF2B5EF4-FFF2-40B4-BE49-F238E27FC236}">
                <a16:creationId xmlns:a16="http://schemas.microsoft.com/office/drawing/2014/main" id="{A51BB5E8-EBA9-437D-8157-CFA84B31530E}"/>
              </a:ext>
            </a:extLst>
          </p:cNvPr>
          <p:cNvSpPr txBox="1"/>
          <p:nvPr/>
        </p:nvSpPr>
        <p:spPr>
          <a:xfrm>
            <a:off x="3153161" y="984656"/>
            <a:ext cx="99483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Sensitivity</a:t>
            </a:r>
          </a:p>
        </p:txBody>
      </p:sp>
      <p:sp>
        <p:nvSpPr>
          <p:cNvPr id="54" name="TextBox 53">
            <a:extLst>
              <a:ext uri="{FF2B5EF4-FFF2-40B4-BE49-F238E27FC236}">
                <a16:creationId xmlns:a16="http://schemas.microsoft.com/office/drawing/2014/main" id="{DE5C0093-E67A-4F9C-BADD-46AEF2CCE67B}"/>
              </a:ext>
            </a:extLst>
          </p:cNvPr>
          <p:cNvSpPr txBox="1"/>
          <p:nvPr/>
        </p:nvSpPr>
        <p:spPr>
          <a:xfrm>
            <a:off x="4644007" y="998507"/>
            <a:ext cx="99483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Specificity</a:t>
            </a:r>
          </a:p>
        </p:txBody>
      </p:sp>
      <p:sp>
        <p:nvSpPr>
          <p:cNvPr id="55" name="TextBox 54">
            <a:extLst>
              <a:ext uri="{FF2B5EF4-FFF2-40B4-BE49-F238E27FC236}">
                <a16:creationId xmlns:a16="http://schemas.microsoft.com/office/drawing/2014/main" id="{6165323C-7E8C-45B7-9868-2BCD4DBEA34D}"/>
              </a:ext>
            </a:extLst>
          </p:cNvPr>
          <p:cNvSpPr txBox="1"/>
          <p:nvPr/>
        </p:nvSpPr>
        <p:spPr>
          <a:xfrm>
            <a:off x="6192179" y="962380"/>
            <a:ext cx="92282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Precision</a:t>
            </a:r>
          </a:p>
        </p:txBody>
      </p:sp>
      <p:sp>
        <p:nvSpPr>
          <p:cNvPr id="56" name="TextBox 55">
            <a:extLst>
              <a:ext uri="{FF2B5EF4-FFF2-40B4-BE49-F238E27FC236}">
                <a16:creationId xmlns:a16="http://schemas.microsoft.com/office/drawing/2014/main" id="{39011DDB-5CF6-4B92-8FB4-09B191680E0F}"/>
              </a:ext>
            </a:extLst>
          </p:cNvPr>
          <p:cNvSpPr txBox="1"/>
          <p:nvPr/>
        </p:nvSpPr>
        <p:spPr>
          <a:xfrm>
            <a:off x="7689121" y="984656"/>
            <a:ext cx="83752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F1 Score</a:t>
            </a:r>
          </a:p>
        </p:txBody>
      </p:sp>
      <p:sp>
        <p:nvSpPr>
          <p:cNvPr id="32" name="TextBox 31">
            <a:extLst>
              <a:ext uri="{FF2B5EF4-FFF2-40B4-BE49-F238E27FC236}">
                <a16:creationId xmlns:a16="http://schemas.microsoft.com/office/drawing/2014/main" id="{3B9DA626-F4D6-44B9-9C1C-FD75659973B6}"/>
              </a:ext>
            </a:extLst>
          </p:cNvPr>
          <p:cNvSpPr txBox="1"/>
          <p:nvPr/>
        </p:nvSpPr>
        <p:spPr>
          <a:xfrm>
            <a:off x="101679" y="4770957"/>
            <a:ext cx="360040" cy="261610"/>
          </a:xfrm>
          <a:prstGeom prst="rect">
            <a:avLst/>
          </a:prstGeom>
          <a:noFill/>
        </p:spPr>
        <p:txBody>
          <a:bodyPr wrap="square" rtlCol="0">
            <a:spAutoFit/>
          </a:bodyPr>
          <a:lstStyle/>
          <a:p>
            <a:r>
              <a:rPr lang="en-CA" sz="1100" dirty="0"/>
              <a:t>24</a:t>
            </a:r>
          </a:p>
        </p:txBody>
      </p:sp>
    </p:spTree>
    <p:extLst>
      <p:ext uri="{BB962C8B-B14F-4D97-AF65-F5344CB8AC3E}">
        <p14:creationId xmlns:p14="http://schemas.microsoft.com/office/powerpoint/2010/main" val="1184634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123477"/>
            <a:ext cx="8280913" cy="451481"/>
          </a:xfrm>
        </p:spPr>
        <p:txBody>
          <a:bodyPr/>
          <a:lstStyle/>
          <a:p>
            <a:r>
              <a:rPr lang="en-US" altLang="ko-KR" sz="2400" dirty="0">
                <a:solidFill>
                  <a:schemeClr val="accent1"/>
                </a:solidFill>
              </a:rPr>
              <a:t>Logistic Regression </a:t>
            </a:r>
            <a:r>
              <a:rPr lang="en-US" altLang="ko-KR" sz="2400" dirty="0"/>
              <a:t>– Confusion Matrix Calculations</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997600" y="4731990"/>
              <a:ext cx="653484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11" name="Object 10">
            <a:extLst>
              <a:ext uri="{FF2B5EF4-FFF2-40B4-BE49-F238E27FC236}">
                <a16:creationId xmlns:a16="http://schemas.microsoft.com/office/drawing/2014/main" id="{807BA004-A368-4973-9F11-625B448E5D69}"/>
              </a:ext>
            </a:extLst>
          </p:cNvPr>
          <p:cNvGraphicFramePr>
            <a:graphicFrameLocks noChangeAspect="1"/>
          </p:cNvGraphicFramePr>
          <p:nvPr/>
        </p:nvGraphicFramePr>
        <p:xfrm>
          <a:off x="3647591" y="3490590"/>
          <a:ext cx="1758950" cy="1466850"/>
        </p:xfrm>
        <a:graphic>
          <a:graphicData uri="http://schemas.openxmlformats.org/presentationml/2006/ole">
            <mc:AlternateContent xmlns:mc="http://schemas.openxmlformats.org/markup-compatibility/2006">
              <mc:Choice xmlns:v="urn:schemas-microsoft-com:vml" Requires="v">
                <p:oleObj spid="_x0000_s10631" name="Worksheet" r:id="rId4" imgW="1759070" imgH="1466921" progId="Excel.Sheet.12">
                  <p:embed/>
                </p:oleObj>
              </mc:Choice>
              <mc:Fallback>
                <p:oleObj name="Worksheet" r:id="rId4" imgW="1759070" imgH="1466921" progId="Excel.Sheet.12">
                  <p:embed/>
                  <p:pic>
                    <p:nvPicPr>
                      <p:cNvPr id="11" name="Object 10">
                        <a:extLst>
                          <a:ext uri="{FF2B5EF4-FFF2-40B4-BE49-F238E27FC236}">
                            <a16:creationId xmlns:a16="http://schemas.microsoft.com/office/drawing/2014/main" id="{807BA004-A368-4973-9F11-625B448E5D69}"/>
                          </a:ext>
                        </a:extLst>
                      </p:cNvPr>
                      <p:cNvPicPr/>
                      <p:nvPr/>
                    </p:nvPicPr>
                    <p:blipFill>
                      <a:blip r:embed="rId5"/>
                      <a:stretch>
                        <a:fillRect/>
                      </a:stretch>
                    </p:blipFill>
                    <p:spPr>
                      <a:xfrm>
                        <a:off x="3647591" y="3490590"/>
                        <a:ext cx="1758950" cy="146685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98E149E9-C1D8-40B1-A076-53C21A54B807}"/>
              </a:ext>
            </a:extLst>
          </p:cNvPr>
          <p:cNvGraphicFramePr>
            <a:graphicFrameLocks noChangeAspect="1"/>
          </p:cNvGraphicFramePr>
          <p:nvPr>
            <p:extLst>
              <p:ext uri="{D42A27DB-BD31-4B8C-83A1-F6EECF244321}">
                <p14:modId xmlns:p14="http://schemas.microsoft.com/office/powerpoint/2010/main" val="2356409425"/>
              </p:ext>
            </p:extLst>
          </p:nvPr>
        </p:nvGraphicFramePr>
        <p:xfrm>
          <a:off x="5406541" y="2931790"/>
          <a:ext cx="3467100" cy="2025650"/>
        </p:xfrm>
        <a:graphic>
          <a:graphicData uri="http://schemas.openxmlformats.org/presentationml/2006/ole">
            <mc:AlternateContent xmlns:mc="http://schemas.openxmlformats.org/markup-compatibility/2006">
              <mc:Choice xmlns:v="urn:schemas-microsoft-com:vml" Requires="v">
                <p:oleObj spid="_x0000_s10632" name="Worksheet" r:id="rId6" imgW="3467376" imgH="2025721" progId="Excel.Sheet.12">
                  <p:embed/>
                </p:oleObj>
              </mc:Choice>
              <mc:Fallback>
                <p:oleObj name="Worksheet" r:id="rId6" imgW="3467376" imgH="2025721" progId="Excel.Sheet.12">
                  <p:embed/>
                  <p:pic>
                    <p:nvPicPr>
                      <p:cNvPr id="0" name=""/>
                      <p:cNvPicPr/>
                      <p:nvPr/>
                    </p:nvPicPr>
                    <p:blipFill>
                      <a:blip r:embed="rId7"/>
                      <a:stretch>
                        <a:fillRect/>
                      </a:stretch>
                    </p:blipFill>
                    <p:spPr>
                      <a:xfrm>
                        <a:off x="5406541" y="2931790"/>
                        <a:ext cx="3467100" cy="202565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C2DD7C91-4EC8-4375-A9C2-89DE19E0ABC4}"/>
              </a:ext>
            </a:extLst>
          </p:cNvPr>
          <p:cNvGraphicFramePr>
            <a:graphicFrameLocks noChangeAspect="1"/>
          </p:cNvGraphicFramePr>
          <p:nvPr>
            <p:extLst>
              <p:ext uri="{D42A27DB-BD31-4B8C-83A1-F6EECF244321}">
                <p14:modId xmlns:p14="http://schemas.microsoft.com/office/powerpoint/2010/main" val="4088983671"/>
              </p:ext>
            </p:extLst>
          </p:nvPr>
        </p:nvGraphicFramePr>
        <p:xfrm>
          <a:off x="419713" y="719534"/>
          <a:ext cx="4986828" cy="2758671"/>
        </p:xfrm>
        <a:graphic>
          <a:graphicData uri="http://schemas.openxmlformats.org/presentationml/2006/ole">
            <mc:AlternateContent xmlns:mc="http://schemas.openxmlformats.org/markup-compatibility/2006">
              <mc:Choice xmlns:v="urn:schemas-microsoft-com:vml" Requires="v">
                <p:oleObj spid="_x0000_s10633" name="Worksheet" r:id="rId8" imgW="5670777" imgH="3137043" progId="Excel.Sheet.12">
                  <p:embed/>
                </p:oleObj>
              </mc:Choice>
              <mc:Fallback>
                <p:oleObj name="Worksheet" r:id="rId8" imgW="5670777" imgH="3137043" progId="Excel.Sheet.12">
                  <p:embed/>
                  <p:pic>
                    <p:nvPicPr>
                      <p:cNvPr id="0" name=""/>
                      <p:cNvPicPr/>
                      <p:nvPr/>
                    </p:nvPicPr>
                    <p:blipFill>
                      <a:blip r:embed="rId9"/>
                      <a:stretch>
                        <a:fillRect/>
                      </a:stretch>
                    </p:blipFill>
                    <p:spPr>
                      <a:xfrm>
                        <a:off x="419713" y="719534"/>
                        <a:ext cx="4986828" cy="2758671"/>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15210F2B-60E2-42E3-BDC5-6FE9CB1838F2}"/>
              </a:ext>
            </a:extLst>
          </p:cNvPr>
          <p:cNvPicPr>
            <a:picLocks noChangeAspect="1"/>
          </p:cNvPicPr>
          <p:nvPr>
            <p:custDataLst>
              <p:custData r:id="rId2"/>
            </p:custDataLst>
          </p:nvPr>
        </p:nvPicPr>
        <p:blipFill>
          <a:blip r:embed="rId10"/>
          <a:stretch>
            <a:fillRect/>
          </a:stretch>
        </p:blipFill>
        <p:spPr>
          <a:xfrm>
            <a:off x="539552" y="3737432"/>
            <a:ext cx="2736304" cy="1202736"/>
          </a:xfrm>
          <a:prstGeom prst="rect">
            <a:avLst/>
          </a:prstGeom>
        </p:spPr>
      </p:pic>
      <p:sp>
        <p:nvSpPr>
          <p:cNvPr id="18" name="TextBox 17">
            <a:extLst>
              <a:ext uri="{FF2B5EF4-FFF2-40B4-BE49-F238E27FC236}">
                <a16:creationId xmlns:a16="http://schemas.microsoft.com/office/drawing/2014/main" id="{2DCE7448-CB9F-4901-98C2-A7A0297513DA}"/>
              </a:ext>
            </a:extLst>
          </p:cNvPr>
          <p:cNvSpPr txBox="1"/>
          <p:nvPr/>
        </p:nvSpPr>
        <p:spPr>
          <a:xfrm>
            <a:off x="101679" y="4770957"/>
            <a:ext cx="360040" cy="261610"/>
          </a:xfrm>
          <a:prstGeom prst="rect">
            <a:avLst/>
          </a:prstGeom>
          <a:noFill/>
        </p:spPr>
        <p:txBody>
          <a:bodyPr wrap="square" rtlCol="0">
            <a:spAutoFit/>
          </a:bodyPr>
          <a:lstStyle/>
          <a:p>
            <a:r>
              <a:rPr lang="en-CA" sz="1100" dirty="0"/>
              <a:t>25</a:t>
            </a:r>
          </a:p>
        </p:txBody>
      </p:sp>
    </p:spTree>
    <p:extLst>
      <p:ext uri="{BB962C8B-B14F-4D97-AF65-F5344CB8AC3E}">
        <p14:creationId xmlns:p14="http://schemas.microsoft.com/office/powerpoint/2010/main" val="770988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5904656" cy="576064"/>
          </a:xfrm>
        </p:spPr>
        <p:txBody>
          <a:bodyPr/>
          <a:lstStyle/>
          <a:p>
            <a:r>
              <a:rPr lang="en-US" altLang="ko-KR" dirty="0">
                <a:solidFill>
                  <a:schemeClr val="accent1"/>
                </a:solidFill>
              </a:rPr>
              <a:t>Logistic Regression </a:t>
            </a:r>
            <a:r>
              <a:rPr lang="en-US" altLang="ko-KR" dirty="0">
                <a:solidFill>
                  <a:schemeClr val="tx1">
                    <a:lumMod val="75000"/>
                    <a:lumOff val="25000"/>
                  </a:schemeClr>
                </a:solidFill>
              </a:rPr>
              <a:t>Results</a:t>
            </a:r>
            <a:endParaRPr lang="ko-KR" altLang="en-US" dirty="0">
              <a:solidFill>
                <a:schemeClr val="tx1">
                  <a:lumMod val="75000"/>
                  <a:lumOff val="25000"/>
                </a:schemeClr>
              </a:solidFill>
            </a:endParaRPr>
          </a:p>
        </p:txBody>
      </p:sp>
      <p:sp>
        <p:nvSpPr>
          <p:cNvPr id="3" name="Right Arrow 2"/>
          <p:cNvSpPr/>
          <p:nvPr/>
        </p:nvSpPr>
        <p:spPr>
          <a:xfrm>
            <a:off x="755576" y="3147814"/>
            <a:ext cx="2575015" cy="1558484"/>
          </a:xfrm>
          <a:prstGeom prst="rightArrow">
            <a:avLst>
              <a:gd name="adj1" fmla="val 78163"/>
              <a:gd name="adj2" fmla="val 4389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TextBox 18"/>
          <p:cNvSpPr txBox="1"/>
          <p:nvPr/>
        </p:nvSpPr>
        <p:spPr>
          <a:xfrm>
            <a:off x="971600" y="3722926"/>
            <a:ext cx="19595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Matthew’s Correlation Coefficient</a:t>
            </a:r>
            <a:endParaRPr lang="ko-KR" altLang="en-US" sz="1200" b="1" dirty="0">
              <a:solidFill>
                <a:schemeClr val="bg1"/>
              </a:solidFill>
              <a:cs typeface="Arial" pitchFamily="34" charset="0"/>
            </a:endParaRPr>
          </a:p>
        </p:txBody>
      </p:sp>
      <p:sp>
        <p:nvSpPr>
          <p:cNvPr id="16" name="Donut 15"/>
          <p:cNvSpPr/>
          <p:nvPr/>
        </p:nvSpPr>
        <p:spPr>
          <a:xfrm>
            <a:off x="3546615" y="3215479"/>
            <a:ext cx="1423153" cy="1423153"/>
          </a:xfrm>
          <a:prstGeom prst="donut">
            <a:avLst>
              <a:gd name="adj" fmla="val 486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TextBox 20"/>
          <p:cNvSpPr txBox="1"/>
          <p:nvPr/>
        </p:nvSpPr>
        <p:spPr>
          <a:xfrm>
            <a:off x="3743162" y="3696222"/>
            <a:ext cx="1030057"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.7522</a:t>
            </a:r>
            <a:endParaRPr lang="ko-KR" altLang="en-US" sz="2400" b="1" dirty="0">
              <a:solidFill>
                <a:schemeClr val="accent1"/>
              </a:solidFill>
              <a:cs typeface="Arial" pitchFamily="34" charset="0"/>
            </a:endParaRPr>
          </a:p>
        </p:txBody>
      </p:sp>
      <p:sp>
        <p:nvSpPr>
          <p:cNvPr id="23" name="TextBox 22"/>
          <p:cNvSpPr txBox="1"/>
          <p:nvPr/>
        </p:nvSpPr>
        <p:spPr>
          <a:xfrm>
            <a:off x="5169189" y="3260483"/>
            <a:ext cx="3622350"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Matthew’s Correlation Coefficient is a balanced measure of the quality of binary classification algorithms.  It takes into account true and false positives and negatives.  A score of ‘1.0’ is a perfect prediction, a ‘0’ is no better than random prediction and a ‘-1.0’ indicates total disagreement between prediction and observation. </a:t>
            </a:r>
          </a:p>
        </p:txBody>
      </p:sp>
      <p:graphicFrame>
        <p:nvGraphicFramePr>
          <p:cNvPr id="25" name="Chart 7">
            <a:extLst>
              <a:ext uri="{FF2B5EF4-FFF2-40B4-BE49-F238E27FC236}">
                <a16:creationId xmlns:a16="http://schemas.microsoft.com/office/drawing/2014/main" id="{A352C73E-9561-45C9-A7D2-A9D6F4D17F51}"/>
              </a:ext>
            </a:extLst>
          </p:cNvPr>
          <p:cNvGraphicFramePr/>
          <p:nvPr>
            <p:extLst>
              <p:ext uri="{D42A27DB-BD31-4B8C-83A1-F6EECF244321}">
                <p14:modId xmlns:p14="http://schemas.microsoft.com/office/powerpoint/2010/main" val="491611837"/>
              </p:ext>
            </p:extLst>
          </p:nvPr>
        </p:nvGraphicFramePr>
        <p:xfrm>
          <a:off x="186151" y="1345442"/>
          <a:ext cx="1138849" cy="1224136"/>
        </p:xfrm>
        <a:graphic>
          <a:graphicData uri="http://schemas.openxmlformats.org/drawingml/2006/chart">
            <c:chart xmlns:c="http://schemas.openxmlformats.org/drawingml/2006/chart" xmlns:r="http://schemas.openxmlformats.org/officeDocument/2006/relationships" r:id="rId2"/>
          </a:graphicData>
        </a:graphic>
      </p:graphicFrame>
      <p:sp>
        <p:nvSpPr>
          <p:cNvPr id="27" name="Oval 14">
            <a:extLst>
              <a:ext uri="{FF2B5EF4-FFF2-40B4-BE49-F238E27FC236}">
                <a16:creationId xmlns:a16="http://schemas.microsoft.com/office/drawing/2014/main" id="{9EB26174-ACBD-4A3B-A821-5F2F39DAB9C9}"/>
              </a:ext>
            </a:extLst>
          </p:cNvPr>
          <p:cNvSpPr/>
          <p:nvPr/>
        </p:nvSpPr>
        <p:spPr>
          <a:xfrm>
            <a:off x="44293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47A5DD45-F1C4-4C09-AD76-6C8A650FD2FB}"/>
              </a:ext>
            </a:extLst>
          </p:cNvPr>
          <p:cNvSpPr txBox="1"/>
          <p:nvPr/>
        </p:nvSpPr>
        <p:spPr>
          <a:xfrm>
            <a:off x="457072" y="1786323"/>
            <a:ext cx="625275" cy="276999"/>
          </a:xfrm>
          <a:prstGeom prst="rect">
            <a:avLst/>
          </a:prstGeom>
          <a:noFill/>
        </p:spPr>
        <p:txBody>
          <a:bodyPr wrap="square" rtlCol="0" anchor="ctr">
            <a:spAutoFit/>
          </a:bodyPr>
          <a:lstStyle/>
          <a:p>
            <a:pPr algn="ctr"/>
            <a:r>
              <a:rPr lang="en-US" altLang="ko-KR" sz="1200" b="1" dirty="0">
                <a:cs typeface="Arial" pitchFamily="34" charset="0"/>
              </a:rPr>
              <a:t>.8933</a:t>
            </a:r>
            <a:endParaRPr lang="ko-KR" altLang="en-US" sz="1200" b="1" dirty="0">
              <a:cs typeface="Arial" pitchFamily="34" charset="0"/>
            </a:endParaRPr>
          </a:p>
        </p:txBody>
      </p:sp>
      <p:graphicFrame>
        <p:nvGraphicFramePr>
          <p:cNvPr id="36" name="Chart 7">
            <a:extLst>
              <a:ext uri="{FF2B5EF4-FFF2-40B4-BE49-F238E27FC236}">
                <a16:creationId xmlns:a16="http://schemas.microsoft.com/office/drawing/2014/main" id="{B5A6E02E-01BA-4D2D-8422-DFB750677CAF}"/>
              </a:ext>
            </a:extLst>
          </p:cNvPr>
          <p:cNvGraphicFramePr/>
          <p:nvPr>
            <p:extLst>
              <p:ext uri="{D42A27DB-BD31-4B8C-83A1-F6EECF244321}">
                <p14:modId xmlns:p14="http://schemas.microsoft.com/office/powerpoint/2010/main" val="36445739"/>
              </p:ext>
            </p:extLst>
          </p:nvPr>
        </p:nvGraphicFramePr>
        <p:xfrm>
          <a:off x="1632951" y="1345442"/>
          <a:ext cx="1138849" cy="1224136"/>
        </p:xfrm>
        <a:graphic>
          <a:graphicData uri="http://schemas.openxmlformats.org/drawingml/2006/chart">
            <c:chart xmlns:c="http://schemas.openxmlformats.org/drawingml/2006/chart" xmlns:r="http://schemas.openxmlformats.org/officeDocument/2006/relationships" r:id="rId3"/>
          </a:graphicData>
        </a:graphic>
      </p:graphicFrame>
      <p:sp>
        <p:nvSpPr>
          <p:cNvPr id="37" name="Oval 14">
            <a:extLst>
              <a:ext uri="{FF2B5EF4-FFF2-40B4-BE49-F238E27FC236}">
                <a16:creationId xmlns:a16="http://schemas.microsoft.com/office/drawing/2014/main" id="{BF50325A-1B99-4F8D-9250-8620298B25D7}"/>
              </a:ext>
            </a:extLst>
          </p:cNvPr>
          <p:cNvSpPr/>
          <p:nvPr/>
        </p:nvSpPr>
        <p:spPr>
          <a:xfrm>
            <a:off x="188973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929209F9-2776-45D1-9BFA-40E7835799DB}"/>
              </a:ext>
            </a:extLst>
          </p:cNvPr>
          <p:cNvSpPr txBox="1"/>
          <p:nvPr/>
        </p:nvSpPr>
        <p:spPr>
          <a:xfrm>
            <a:off x="1903872" y="1786323"/>
            <a:ext cx="625275" cy="276999"/>
          </a:xfrm>
          <a:prstGeom prst="rect">
            <a:avLst/>
          </a:prstGeom>
          <a:noFill/>
        </p:spPr>
        <p:txBody>
          <a:bodyPr wrap="square" rtlCol="0" anchor="ctr">
            <a:spAutoFit/>
          </a:bodyPr>
          <a:lstStyle/>
          <a:p>
            <a:pPr algn="ctr"/>
            <a:r>
              <a:rPr lang="en-US" altLang="ko-KR" sz="1200" b="1" dirty="0">
                <a:cs typeface="Arial" pitchFamily="34" charset="0"/>
              </a:rPr>
              <a:t>.7375</a:t>
            </a:r>
            <a:endParaRPr lang="ko-KR" altLang="en-US" sz="1200" b="1" dirty="0">
              <a:cs typeface="Arial" pitchFamily="34" charset="0"/>
            </a:endParaRPr>
          </a:p>
        </p:txBody>
      </p:sp>
      <p:graphicFrame>
        <p:nvGraphicFramePr>
          <p:cNvPr id="39" name="Chart 7">
            <a:extLst>
              <a:ext uri="{FF2B5EF4-FFF2-40B4-BE49-F238E27FC236}">
                <a16:creationId xmlns:a16="http://schemas.microsoft.com/office/drawing/2014/main" id="{062970D8-B1AD-4884-AFBD-BB34D03469AD}"/>
              </a:ext>
            </a:extLst>
          </p:cNvPr>
          <p:cNvGraphicFramePr/>
          <p:nvPr>
            <p:extLst>
              <p:ext uri="{D42A27DB-BD31-4B8C-83A1-F6EECF244321}">
                <p14:modId xmlns:p14="http://schemas.microsoft.com/office/powerpoint/2010/main" val="2494927536"/>
              </p:ext>
            </p:extLst>
          </p:nvPr>
        </p:nvGraphicFramePr>
        <p:xfrm>
          <a:off x="3073111" y="1345442"/>
          <a:ext cx="1138849" cy="1224136"/>
        </p:xfrm>
        <a:graphic>
          <a:graphicData uri="http://schemas.openxmlformats.org/drawingml/2006/chart">
            <c:chart xmlns:c="http://schemas.openxmlformats.org/drawingml/2006/chart" xmlns:r="http://schemas.openxmlformats.org/officeDocument/2006/relationships" r:id="rId4"/>
          </a:graphicData>
        </a:graphic>
      </p:graphicFrame>
      <p:sp>
        <p:nvSpPr>
          <p:cNvPr id="40" name="Oval 14">
            <a:extLst>
              <a:ext uri="{FF2B5EF4-FFF2-40B4-BE49-F238E27FC236}">
                <a16:creationId xmlns:a16="http://schemas.microsoft.com/office/drawing/2014/main" id="{B15CBB9F-9132-45B1-BC44-F17B5C57C756}"/>
              </a:ext>
            </a:extLst>
          </p:cNvPr>
          <p:cNvSpPr/>
          <p:nvPr/>
        </p:nvSpPr>
        <p:spPr>
          <a:xfrm>
            <a:off x="332989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a:extLst>
              <a:ext uri="{FF2B5EF4-FFF2-40B4-BE49-F238E27FC236}">
                <a16:creationId xmlns:a16="http://schemas.microsoft.com/office/drawing/2014/main" id="{8FBF39C9-0F4F-47B4-A8BE-24D3C710B980}"/>
              </a:ext>
            </a:extLst>
          </p:cNvPr>
          <p:cNvSpPr txBox="1"/>
          <p:nvPr/>
        </p:nvSpPr>
        <p:spPr>
          <a:xfrm>
            <a:off x="3344032" y="1786322"/>
            <a:ext cx="625275" cy="276999"/>
          </a:xfrm>
          <a:prstGeom prst="rect">
            <a:avLst/>
          </a:prstGeom>
          <a:noFill/>
        </p:spPr>
        <p:txBody>
          <a:bodyPr wrap="square" rtlCol="0" anchor="ctr">
            <a:spAutoFit/>
          </a:bodyPr>
          <a:lstStyle/>
          <a:p>
            <a:pPr algn="ctr"/>
            <a:r>
              <a:rPr lang="en-US" altLang="ko-KR" sz="1200" b="1" dirty="0">
                <a:cs typeface="Arial" pitchFamily="34" charset="0"/>
              </a:rPr>
              <a:t>.9804</a:t>
            </a:r>
            <a:endParaRPr lang="ko-KR" altLang="en-US" sz="1200" b="1" dirty="0">
              <a:cs typeface="Arial" pitchFamily="34" charset="0"/>
            </a:endParaRPr>
          </a:p>
        </p:txBody>
      </p:sp>
      <p:graphicFrame>
        <p:nvGraphicFramePr>
          <p:cNvPr id="42" name="Chart 7">
            <a:extLst>
              <a:ext uri="{FF2B5EF4-FFF2-40B4-BE49-F238E27FC236}">
                <a16:creationId xmlns:a16="http://schemas.microsoft.com/office/drawing/2014/main" id="{926F008D-C8A4-465D-9067-6837D0AF76D0}"/>
              </a:ext>
            </a:extLst>
          </p:cNvPr>
          <p:cNvGraphicFramePr/>
          <p:nvPr>
            <p:extLst>
              <p:ext uri="{D42A27DB-BD31-4B8C-83A1-F6EECF244321}">
                <p14:modId xmlns:p14="http://schemas.microsoft.com/office/powerpoint/2010/main" val="1048621789"/>
              </p:ext>
            </p:extLst>
          </p:nvPr>
        </p:nvGraphicFramePr>
        <p:xfrm>
          <a:off x="4572000" y="1315953"/>
          <a:ext cx="1138849" cy="1224136"/>
        </p:xfrm>
        <a:graphic>
          <a:graphicData uri="http://schemas.openxmlformats.org/drawingml/2006/chart">
            <c:chart xmlns:c="http://schemas.openxmlformats.org/drawingml/2006/chart" xmlns:r="http://schemas.openxmlformats.org/officeDocument/2006/relationships" r:id="rId5"/>
          </a:graphicData>
        </a:graphic>
      </p:graphicFrame>
      <p:sp>
        <p:nvSpPr>
          <p:cNvPr id="43" name="Oval 14">
            <a:extLst>
              <a:ext uri="{FF2B5EF4-FFF2-40B4-BE49-F238E27FC236}">
                <a16:creationId xmlns:a16="http://schemas.microsoft.com/office/drawing/2014/main" id="{72FFEBA8-0AFB-4681-80DF-903B87484A59}"/>
              </a:ext>
            </a:extLst>
          </p:cNvPr>
          <p:cNvSpPr/>
          <p:nvPr/>
        </p:nvSpPr>
        <p:spPr>
          <a:xfrm>
            <a:off x="4828786"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12D29359-0726-40D6-A264-DA5FC60F55A1}"/>
              </a:ext>
            </a:extLst>
          </p:cNvPr>
          <p:cNvSpPr txBox="1"/>
          <p:nvPr/>
        </p:nvSpPr>
        <p:spPr>
          <a:xfrm>
            <a:off x="4842921" y="1756833"/>
            <a:ext cx="625275" cy="276999"/>
          </a:xfrm>
          <a:prstGeom prst="rect">
            <a:avLst/>
          </a:prstGeom>
          <a:noFill/>
        </p:spPr>
        <p:txBody>
          <a:bodyPr wrap="square" rtlCol="0" anchor="ctr">
            <a:spAutoFit/>
          </a:bodyPr>
          <a:lstStyle/>
          <a:p>
            <a:pPr algn="ctr"/>
            <a:r>
              <a:rPr lang="en-US" altLang="ko-KR" sz="1200" b="1" dirty="0">
                <a:cs typeface="Arial" pitchFamily="34" charset="0"/>
              </a:rPr>
              <a:t>.7083</a:t>
            </a:r>
            <a:endParaRPr lang="ko-KR" altLang="en-US" sz="1200" b="1" dirty="0">
              <a:cs typeface="Arial" pitchFamily="34" charset="0"/>
            </a:endParaRPr>
          </a:p>
        </p:txBody>
      </p:sp>
      <p:graphicFrame>
        <p:nvGraphicFramePr>
          <p:cNvPr id="45" name="Chart 7">
            <a:extLst>
              <a:ext uri="{FF2B5EF4-FFF2-40B4-BE49-F238E27FC236}">
                <a16:creationId xmlns:a16="http://schemas.microsoft.com/office/drawing/2014/main" id="{B686517F-5F2A-405B-A4E5-9CBAF3715110}"/>
              </a:ext>
            </a:extLst>
          </p:cNvPr>
          <p:cNvGraphicFramePr/>
          <p:nvPr>
            <p:extLst>
              <p:ext uri="{D42A27DB-BD31-4B8C-83A1-F6EECF244321}">
                <p14:modId xmlns:p14="http://schemas.microsoft.com/office/powerpoint/2010/main" val="15762886"/>
              </p:ext>
            </p:extLst>
          </p:nvPr>
        </p:nvGraphicFramePr>
        <p:xfrm>
          <a:off x="6084168" y="1315953"/>
          <a:ext cx="1138849" cy="1224136"/>
        </p:xfrm>
        <a:graphic>
          <a:graphicData uri="http://schemas.openxmlformats.org/drawingml/2006/chart">
            <c:chart xmlns:c="http://schemas.openxmlformats.org/drawingml/2006/chart" xmlns:r="http://schemas.openxmlformats.org/officeDocument/2006/relationships" r:id="rId6"/>
          </a:graphicData>
        </a:graphic>
      </p:graphicFrame>
      <p:sp>
        <p:nvSpPr>
          <p:cNvPr id="46" name="Oval 14">
            <a:extLst>
              <a:ext uri="{FF2B5EF4-FFF2-40B4-BE49-F238E27FC236}">
                <a16:creationId xmlns:a16="http://schemas.microsoft.com/office/drawing/2014/main" id="{D3B64CC7-7AB7-413A-BD6A-B4BEAE049321}"/>
              </a:ext>
            </a:extLst>
          </p:cNvPr>
          <p:cNvSpPr/>
          <p:nvPr/>
        </p:nvSpPr>
        <p:spPr>
          <a:xfrm>
            <a:off x="6340954"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a:extLst>
              <a:ext uri="{FF2B5EF4-FFF2-40B4-BE49-F238E27FC236}">
                <a16:creationId xmlns:a16="http://schemas.microsoft.com/office/drawing/2014/main" id="{23C8E25A-6F52-4DD1-832E-264E1FE3D886}"/>
              </a:ext>
            </a:extLst>
          </p:cNvPr>
          <p:cNvSpPr txBox="1"/>
          <p:nvPr/>
        </p:nvSpPr>
        <p:spPr>
          <a:xfrm>
            <a:off x="6355089" y="1756833"/>
            <a:ext cx="625275" cy="276999"/>
          </a:xfrm>
          <a:prstGeom prst="rect">
            <a:avLst/>
          </a:prstGeom>
          <a:noFill/>
        </p:spPr>
        <p:txBody>
          <a:bodyPr wrap="square" rtlCol="0" anchor="ctr">
            <a:spAutoFit/>
          </a:bodyPr>
          <a:lstStyle/>
          <a:p>
            <a:pPr algn="ctr"/>
            <a:r>
              <a:rPr lang="en-US" altLang="ko-KR" sz="1200" b="1" dirty="0">
                <a:cs typeface="Arial" pitchFamily="34" charset="0"/>
              </a:rPr>
              <a:t>.8772</a:t>
            </a:r>
            <a:endParaRPr lang="ko-KR" altLang="en-US" sz="1200" b="1" dirty="0">
              <a:cs typeface="Arial" pitchFamily="34" charset="0"/>
            </a:endParaRPr>
          </a:p>
        </p:txBody>
      </p:sp>
      <p:graphicFrame>
        <p:nvGraphicFramePr>
          <p:cNvPr id="48" name="Chart 7">
            <a:extLst>
              <a:ext uri="{FF2B5EF4-FFF2-40B4-BE49-F238E27FC236}">
                <a16:creationId xmlns:a16="http://schemas.microsoft.com/office/drawing/2014/main" id="{4B0FCE07-CF04-43C5-B6FA-2FA5DB3FB8CD}"/>
              </a:ext>
            </a:extLst>
          </p:cNvPr>
          <p:cNvGraphicFramePr/>
          <p:nvPr>
            <p:extLst>
              <p:ext uri="{D42A27DB-BD31-4B8C-83A1-F6EECF244321}">
                <p14:modId xmlns:p14="http://schemas.microsoft.com/office/powerpoint/2010/main" val="4072574021"/>
              </p:ext>
            </p:extLst>
          </p:nvPr>
        </p:nvGraphicFramePr>
        <p:xfrm>
          <a:off x="7537607" y="1315953"/>
          <a:ext cx="1138849" cy="1224136"/>
        </p:xfrm>
        <a:graphic>
          <a:graphicData uri="http://schemas.openxmlformats.org/drawingml/2006/chart">
            <c:chart xmlns:c="http://schemas.openxmlformats.org/drawingml/2006/chart" xmlns:r="http://schemas.openxmlformats.org/officeDocument/2006/relationships" r:id="rId7"/>
          </a:graphicData>
        </a:graphic>
      </p:graphicFrame>
      <p:sp>
        <p:nvSpPr>
          <p:cNvPr id="49" name="Oval 14">
            <a:extLst>
              <a:ext uri="{FF2B5EF4-FFF2-40B4-BE49-F238E27FC236}">
                <a16:creationId xmlns:a16="http://schemas.microsoft.com/office/drawing/2014/main" id="{ABEE29F0-CF3E-489A-8CF3-9F7EB614769F}"/>
              </a:ext>
            </a:extLst>
          </p:cNvPr>
          <p:cNvSpPr/>
          <p:nvPr/>
        </p:nvSpPr>
        <p:spPr>
          <a:xfrm>
            <a:off x="7794393"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1E5D7335-F567-4B06-9F29-3AD3630F7D48}"/>
              </a:ext>
            </a:extLst>
          </p:cNvPr>
          <p:cNvSpPr txBox="1"/>
          <p:nvPr/>
        </p:nvSpPr>
        <p:spPr>
          <a:xfrm>
            <a:off x="7808528" y="1756833"/>
            <a:ext cx="625275" cy="276999"/>
          </a:xfrm>
          <a:prstGeom prst="rect">
            <a:avLst/>
          </a:prstGeom>
          <a:noFill/>
        </p:spPr>
        <p:txBody>
          <a:bodyPr wrap="square" rtlCol="0" anchor="ctr">
            <a:spAutoFit/>
          </a:bodyPr>
          <a:lstStyle/>
          <a:p>
            <a:pPr algn="ctr"/>
            <a:r>
              <a:rPr lang="en-US" altLang="ko-KR" sz="1200" b="1" dirty="0">
                <a:cs typeface="Arial" pitchFamily="34" charset="0"/>
              </a:rPr>
              <a:t>.9345</a:t>
            </a:r>
            <a:endParaRPr lang="ko-KR" altLang="en-US" sz="1200" b="1" dirty="0">
              <a:cs typeface="Arial" pitchFamily="34" charset="0"/>
            </a:endParaRPr>
          </a:p>
        </p:txBody>
      </p:sp>
      <p:sp>
        <p:nvSpPr>
          <p:cNvPr id="51" name="TextBox 50">
            <a:extLst>
              <a:ext uri="{FF2B5EF4-FFF2-40B4-BE49-F238E27FC236}">
                <a16:creationId xmlns:a16="http://schemas.microsoft.com/office/drawing/2014/main" id="{9AF2EDC1-CB85-4647-AE02-3A003EABE43E}"/>
              </a:ext>
            </a:extLst>
          </p:cNvPr>
          <p:cNvSpPr txBox="1"/>
          <p:nvPr/>
        </p:nvSpPr>
        <p:spPr>
          <a:xfrm>
            <a:off x="314158" y="962380"/>
            <a:ext cx="92282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Accuracy</a:t>
            </a:r>
          </a:p>
        </p:txBody>
      </p:sp>
      <p:sp>
        <p:nvSpPr>
          <p:cNvPr id="52" name="TextBox 51">
            <a:extLst>
              <a:ext uri="{FF2B5EF4-FFF2-40B4-BE49-F238E27FC236}">
                <a16:creationId xmlns:a16="http://schemas.microsoft.com/office/drawing/2014/main" id="{0E675243-7C16-4F67-8F03-D50BA3361396}"/>
              </a:ext>
            </a:extLst>
          </p:cNvPr>
          <p:cNvSpPr txBox="1"/>
          <p:nvPr/>
        </p:nvSpPr>
        <p:spPr>
          <a:xfrm>
            <a:off x="1783609" y="987574"/>
            <a:ext cx="83752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Kappa</a:t>
            </a:r>
          </a:p>
        </p:txBody>
      </p:sp>
      <p:sp>
        <p:nvSpPr>
          <p:cNvPr id="53" name="TextBox 52">
            <a:extLst>
              <a:ext uri="{FF2B5EF4-FFF2-40B4-BE49-F238E27FC236}">
                <a16:creationId xmlns:a16="http://schemas.microsoft.com/office/drawing/2014/main" id="{A51BB5E8-EBA9-437D-8157-CFA84B31530E}"/>
              </a:ext>
            </a:extLst>
          </p:cNvPr>
          <p:cNvSpPr txBox="1"/>
          <p:nvPr/>
        </p:nvSpPr>
        <p:spPr>
          <a:xfrm>
            <a:off x="3153161" y="984656"/>
            <a:ext cx="99483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Sensitivity</a:t>
            </a:r>
          </a:p>
        </p:txBody>
      </p:sp>
      <p:sp>
        <p:nvSpPr>
          <p:cNvPr id="54" name="TextBox 53">
            <a:extLst>
              <a:ext uri="{FF2B5EF4-FFF2-40B4-BE49-F238E27FC236}">
                <a16:creationId xmlns:a16="http://schemas.microsoft.com/office/drawing/2014/main" id="{DE5C0093-E67A-4F9C-BADD-46AEF2CCE67B}"/>
              </a:ext>
            </a:extLst>
          </p:cNvPr>
          <p:cNvSpPr txBox="1"/>
          <p:nvPr/>
        </p:nvSpPr>
        <p:spPr>
          <a:xfrm>
            <a:off x="4644007" y="998507"/>
            <a:ext cx="99483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Specificity</a:t>
            </a:r>
          </a:p>
        </p:txBody>
      </p:sp>
      <p:sp>
        <p:nvSpPr>
          <p:cNvPr id="55" name="TextBox 54">
            <a:extLst>
              <a:ext uri="{FF2B5EF4-FFF2-40B4-BE49-F238E27FC236}">
                <a16:creationId xmlns:a16="http://schemas.microsoft.com/office/drawing/2014/main" id="{6165323C-7E8C-45B7-9868-2BCD4DBEA34D}"/>
              </a:ext>
            </a:extLst>
          </p:cNvPr>
          <p:cNvSpPr txBox="1"/>
          <p:nvPr/>
        </p:nvSpPr>
        <p:spPr>
          <a:xfrm>
            <a:off x="6192179" y="962380"/>
            <a:ext cx="92282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Precision</a:t>
            </a:r>
          </a:p>
        </p:txBody>
      </p:sp>
      <p:sp>
        <p:nvSpPr>
          <p:cNvPr id="56" name="TextBox 55">
            <a:extLst>
              <a:ext uri="{FF2B5EF4-FFF2-40B4-BE49-F238E27FC236}">
                <a16:creationId xmlns:a16="http://schemas.microsoft.com/office/drawing/2014/main" id="{39011DDB-5CF6-4B92-8FB4-09B191680E0F}"/>
              </a:ext>
            </a:extLst>
          </p:cNvPr>
          <p:cNvSpPr txBox="1"/>
          <p:nvPr/>
        </p:nvSpPr>
        <p:spPr>
          <a:xfrm>
            <a:off x="7689121" y="984656"/>
            <a:ext cx="83752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F1 Score</a:t>
            </a:r>
          </a:p>
        </p:txBody>
      </p:sp>
      <p:sp>
        <p:nvSpPr>
          <p:cNvPr id="32" name="TextBox 31">
            <a:extLst>
              <a:ext uri="{FF2B5EF4-FFF2-40B4-BE49-F238E27FC236}">
                <a16:creationId xmlns:a16="http://schemas.microsoft.com/office/drawing/2014/main" id="{0A3DE1F6-DC80-4F3E-BD91-7DD505D104F1}"/>
              </a:ext>
            </a:extLst>
          </p:cNvPr>
          <p:cNvSpPr txBox="1"/>
          <p:nvPr/>
        </p:nvSpPr>
        <p:spPr>
          <a:xfrm>
            <a:off x="101679" y="4770957"/>
            <a:ext cx="360040" cy="261610"/>
          </a:xfrm>
          <a:prstGeom prst="rect">
            <a:avLst/>
          </a:prstGeom>
          <a:noFill/>
        </p:spPr>
        <p:txBody>
          <a:bodyPr wrap="square" rtlCol="0">
            <a:spAutoFit/>
          </a:bodyPr>
          <a:lstStyle/>
          <a:p>
            <a:r>
              <a:rPr lang="en-CA" sz="1100" dirty="0"/>
              <a:t>26</a:t>
            </a:r>
          </a:p>
        </p:txBody>
      </p:sp>
    </p:spTree>
    <p:extLst>
      <p:ext uri="{BB962C8B-B14F-4D97-AF65-F5344CB8AC3E}">
        <p14:creationId xmlns:p14="http://schemas.microsoft.com/office/powerpoint/2010/main" val="3168561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7544" y="157960"/>
            <a:ext cx="7992887" cy="441674"/>
          </a:xfrm>
        </p:spPr>
        <p:txBody>
          <a:bodyPr/>
          <a:lstStyle/>
          <a:p>
            <a:r>
              <a:rPr lang="en-US" altLang="ko-KR" sz="2400" dirty="0">
                <a:solidFill>
                  <a:schemeClr val="accent1"/>
                </a:solidFill>
              </a:rPr>
              <a:t>Interpretation</a:t>
            </a:r>
            <a:r>
              <a:rPr lang="en-US" altLang="ko-KR" sz="2400" dirty="0"/>
              <a:t> of 8 Predictor Variables</a:t>
            </a:r>
            <a:endParaRPr lang="ko-KR" altLang="en-US" sz="2400" dirty="0"/>
          </a:p>
        </p:txBody>
      </p:sp>
      <p:grpSp>
        <p:nvGrpSpPr>
          <p:cNvPr id="14" name="Group 13"/>
          <p:cNvGrpSpPr/>
          <p:nvPr/>
        </p:nvGrpSpPr>
        <p:grpSpPr>
          <a:xfrm>
            <a:off x="330550" y="599634"/>
            <a:ext cx="8633938" cy="4385906"/>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67544" y="4731990"/>
              <a:ext cx="806489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p:cNvSpPr txBox="1"/>
          <p:nvPr/>
        </p:nvSpPr>
        <p:spPr>
          <a:xfrm>
            <a:off x="687380" y="2084044"/>
            <a:ext cx="7822245" cy="30315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To provide some assistance with the interpretation of the impact of the predictor variables – we can refer to the ‘exponentiated’ coefficients provided by the logistic regression algorithm.</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When there is a one unit increase in ‘Ejection Fraction (medium)’ (EFMed - versus ‘low’ which is not normal) the odds for CAD is approximately </a:t>
            </a:r>
            <a:r>
              <a:rPr lang="en-US" altLang="ko-KR" sz="1200" b="1" dirty="0">
                <a:solidFill>
                  <a:schemeClr val="tx1">
                    <a:lumMod val="75000"/>
                    <a:lumOff val="25000"/>
                  </a:schemeClr>
                </a:solidFill>
                <a:cs typeface="Arial" pitchFamily="34" charset="0"/>
              </a:rPr>
              <a:t>11% lower </a:t>
            </a:r>
            <a:r>
              <a:rPr lang="en-US" altLang="ko-KR" sz="1200" dirty="0">
                <a:solidFill>
                  <a:schemeClr val="tx1">
                    <a:lumMod val="75000"/>
                    <a:lumOff val="25000"/>
                  </a:schemeClr>
                </a:solidFill>
                <a:cs typeface="Arial" pitchFamily="34" charset="0"/>
              </a:rPr>
              <a:t>(since the logistic regression coefficient was  -2.1840).  Likewise, the odds of CAD when there is a one unit increase in Non-Anginal Chest Pain (NCPY) is approximately </a:t>
            </a:r>
            <a:r>
              <a:rPr lang="en-US" altLang="ko-KR" sz="1200" b="1" dirty="0">
                <a:solidFill>
                  <a:schemeClr val="tx1">
                    <a:lumMod val="75000"/>
                    <a:lumOff val="25000"/>
                  </a:schemeClr>
                </a:solidFill>
                <a:cs typeface="Arial" pitchFamily="34" charset="0"/>
              </a:rPr>
              <a:t>40% lower </a:t>
            </a:r>
            <a:r>
              <a:rPr lang="en-US" altLang="ko-KR" sz="1200" dirty="0">
                <a:solidFill>
                  <a:schemeClr val="tx1">
                    <a:lumMod val="75000"/>
                    <a:lumOff val="25000"/>
                  </a:schemeClr>
                </a:solidFill>
                <a:cs typeface="Arial" pitchFamily="34" charset="0"/>
              </a:rPr>
              <a:t>than when NCP is not present (exponent of -.9062 coefficient).</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 odds of having CAD </a:t>
            </a:r>
            <a:r>
              <a:rPr lang="en-US" altLang="ko-KR" sz="1200" b="1" dirty="0">
                <a:solidFill>
                  <a:schemeClr val="tx1">
                    <a:lumMod val="75000"/>
                    <a:lumOff val="25000"/>
                  </a:schemeClr>
                </a:solidFill>
                <a:cs typeface="Arial" pitchFamily="34" charset="0"/>
              </a:rPr>
              <a:t>increases</a:t>
            </a:r>
            <a:r>
              <a:rPr lang="en-US" altLang="ko-KR" sz="1200" dirty="0">
                <a:solidFill>
                  <a:schemeClr val="tx1">
                    <a:lumMod val="75000"/>
                    <a:lumOff val="25000"/>
                  </a:schemeClr>
                </a:solidFill>
                <a:cs typeface="Arial" pitchFamily="34" charset="0"/>
              </a:rPr>
              <a:t> by a factor of </a:t>
            </a:r>
            <a:r>
              <a:rPr lang="en-US" altLang="ko-KR" sz="1200" b="1" dirty="0">
                <a:solidFill>
                  <a:schemeClr val="tx1">
                    <a:lumMod val="75000"/>
                    <a:lumOff val="25000"/>
                  </a:schemeClr>
                </a:solidFill>
                <a:cs typeface="Arial" pitchFamily="34" charset="0"/>
              </a:rPr>
              <a:t>52 </a:t>
            </a:r>
            <a:r>
              <a:rPr lang="en-US" altLang="ko-KR" sz="1200" dirty="0">
                <a:solidFill>
                  <a:schemeClr val="tx1">
                    <a:lumMod val="75000"/>
                    <a:lumOff val="25000"/>
                  </a:schemeClr>
                </a:solidFill>
                <a:cs typeface="Arial" pitchFamily="34" charset="0"/>
              </a:rPr>
              <a:t>times</a:t>
            </a:r>
            <a:r>
              <a:rPr lang="en-US" altLang="ko-KR" sz="1200" b="1"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when there is a one unit increase in typical angina chest pain (TCP1) versus if there is no TCP present; increases a factor of </a:t>
            </a:r>
            <a:r>
              <a:rPr lang="en-US" altLang="ko-KR" sz="1200" b="1" dirty="0">
                <a:solidFill>
                  <a:schemeClr val="tx1">
                    <a:lumMod val="75000"/>
                    <a:lumOff val="25000"/>
                  </a:schemeClr>
                </a:solidFill>
                <a:cs typeface="Arial" pitchFamily="34" charset="0"/>
              </a:rPr>
              <a:t>2.37</a:t>
            </a:r>
            <a:r>
              <a:rPr lang="en-US" altLang="ko-KR" sz="1200" dirty="0">
                <a:solidFill>
                  <a:schemeClr val="tx1">
                    <a:lumMod val="75000"/>
                    <a:lumOff val="25000"/>
                  </a:schemeClr>
                </a:solidFill>
                <a:cs typeface="Arial" pitchFamily="34" charset="0"/>
              </a:rPr>
              <a:t> times for a one unit increase in Atypical Chest Pain (ACPY) being present, versus not being present; increases by a factor of </a:t>
            </a:r>
            <a:r>
              <a:rPr lang="en-US" altLang="ko-KR" sz="1200" b="1" dirty="0">
                <a:solidFill>
                  <a:schemeClr val="tx1">
                    <a:lumMod val="75000"/>
                    <a:lumOff val="25000"/>
                  </a:schemeClr>
                </a:solidFill>
                <a:cs typeface="Arial" pitchFamily="34" charset="0"/>
              </a:rPr>
              <a:t>5.4</a:t>
            </a:r>
            <a:r>
              <a:rPr lang="en-US" altLang="ko-KR" sz="1200" dirty="0">
                <a:solidFill>
                  <a:schemeClr val="tx1">
                    <a:lumMod val="75000"/>
                    <a:lumOff val="25000"/>
                  </a:schemeClr>
                </a:solidFill>
                <a:cs typeface="Arial" pitchFamily="34" charset="0"/>
              </a:rPr>
              <a:t> times for a one unit increase in RWMA being ‘high’ (versus not being present); increases by a factor of </a:t>
            </a:r>
            <a:r>
              <a:rPr lang="en-US" altLang="ko-KR" sz="1200" b="1" dirty="0">
                <a:solidFill>
                  <a:schemeClr val="tx1">
                    <a:lumMod val="75000"/>
                    <a:lumOff val="25000"/>
                  </a:schemeClr>
                </a:solidFill>
                <a:cs typeface="Arial" pitchFamily="34" charset="0"/>
              </a:rPr>
              <a:t>4.8</a:t>
            </a:r>
            <a:r>
              <a:rPr lang="en-US" altLang="ko-KR" sz="1200" dirty="0">
                <a:solidFill>
                  <a:schemeClr val="tx1">
                    <a:lumMod val="75000"/>
                    <a:lumOff val="25000"/>
                  </a:schemeClr>
                </a:solidFill>
                <a:cs typeface="Arial" pitchFamily="34" charset="0"/>
              </a:rPr>
              <a:t> times for a one unit increase in Age(high) versus Age ‘medium’; increases by a factor of </a:t>
            </a:r>
            <a:r>
              <a:rPr lang="en-US" altLang="ko-KR" sz="1200" b="1" dirty="0">
                <a:solidFill>
                  <a:schemeClr val="tx1">
                    <a:lumMod val="75000"/>
                    <a:lumOff val="25000"/>
                  </a:schemeClr>
                </a:solidFill>
                <a:cs typeface="Arial" pitchFamily="34" charset="0"/>
              </a:rPr>
              <a:t>3.6</a:t>
            </a:r>
            <a:r>
              <a:rPr lang="en-US" altLang="ko-KR" sz="1200" dirty="0">
                <a:solidFill>
                  <a:schemeClr val="tx1">
                    <a:lumMod val="75000"/>
                    <a:lumOff val="25000"/>
                  </a:schemeClr>
                </a:solidFill>
                <a:cs typeface="Arial" pitchFamily="34" charset="0"/>
              </a:rPr>
              <a:t> times with a one unit increase in Hypertension (HTN1) versus not being present; and increases by a factor of </a:t>
            </a:r>
            <a:r>
              <a:rPr lang="en-US" altLang="ko-KR" sz="1200" b="1" dirty="0">
                <a:solidFill>
                  <a:schemeClr val="tx1">
                    <a:lumMod val="75000"/>
                    <a:lumOff val="25000"/>
                  </a:schemeClr>
                </a:solidFill>
                <a:cs typeface="Arial" pitchFamily="34" charset="0"/>
              </a:rPr>
              <a:t>13</a:t>
            </a:r>
            <a:r>
              <a:rPr lang="en-US" altLang="ko-KR" sz="1200" dirty="0">
                <a:solidFill>
                  <a:schemeClr val="tx1">
                    <a:lumMod val="75000"/>
                    <a:lumOff val="25000"/>
                  </a:schemeClr>
                </a:solidFill>
                <a:cs typeface="Arial" pitchFamily="34" charset="0"/>
              </a:rPr>
              <a:t> times with a one unit increase in diabetes (DM1), versus not being present. </a:t>
            </a:r>
          </a:p>
          <a:p>
            <a:endParaRPr lang="en-US" altLang="ko-KR" sz="1100" dirty="0">
              <a:solidFill>
                <a:schemeClr val="tx1">
                  <a:lumMod val="75000"/>
                  <a:lumOff val="25000"/>
                </a:schemeClr>
              </a:solidFill>
              <a:cs typeface="Arial" pitchFamily="34" charset="0"/>
            </a:endParaRPr>
          </a:p>
        </p:txBody>
      </p:sp>
      <p:pic>
        <p:nvPicPr>
          <p:cNvPr id="7" name="Picture 6">
            <a:extLst>
              <a:ext uri="{FF2B5EF4-FFF2-40B4-BE49-F238E27FC236}">
                <a16:creationId xmlns:a16="http://schemas.microsoft.com/office/drawing/2014/main" id="{716DF819-C246-49AC-AAB5-2015E6DA64F3}"/>
              </a:ext>
            </a:extLst>
          </p:cNvPr>
          <p:cNvPicPr>
            <a:picLocks noChangeAspect="1"/>
          </p:cNvPicPr>
          <p:nvPr/>
        </p:nvPicPr>
        <p:blipFill>
          <a:blip r:embed="rId2"/>
          <a:stretch>
            <a:fillRect/>
          </a:stretch>
        </p:blipFill>
        <p:spPr>
          <a:xfrm>
            <a:off x="1840946" y="670582"/>
            <a:ext cx="5734977" cy="1469854"/>
          </a:xfrm>
          <a:prstGeom prst="rect">
            <a:avLst/>
          </a:prstGeom>
        </p:spPr>
      </p:pic>
      <p:sp>
        <p:nvSpPr>
          <p:cNvPr id="21" name="TextBox 20">
            <a:extLst>
              <a:ext uri="{FF2B5EF4-FFF2-40B4-BE49-F238E27FC236}">
                <a16:creationId xmlns:a16="http://schemas.microsoft.com/office/drawing/2014/main" id="{823175A6-080E-4C03-96F0-65C6A3188843}"/>
              </a:ext>
            </a:extLst>
          </p:cNvPr>
          <p:cNvSpPr txBox="1"/>
          <p:nvPr/>
        </p:nvSpPr>
        <p:spPr>
          <a:xfrm>
            <a:off x="101679" y="4770957"/>
            <a:ext cx="360040" cy="261610"/>
          </a:xfrm>
          <a:prstGeom prst="rect">
            <a:avLst/>
          </a:prstGeom>
          <a:noFill/>
        </p:spPr>
        <p:txBody>
          <a:bodyPr wrap="square" rtlCol="0">
            <a:spAutoFit/>
          </a:bodyPr>
          <a:lstStyle/>
          <a:p>
            <a:r>
              <a:rPr lang="en-CA" sz="1100" dirty="0"/>
              <a:t>27</a:t>
            </a:r>
          </a:p>
        </p:txBody>
      </p:sp>
    </p:spTree>
    <p:extLst>
      <p:ext uri="{BB962C8B-B14F-4D97-AF65-F5344CB8AC3E}">
        <p14:creationId xmlns:p14="http://schemas.microsoft.com/office/powerpoint/2010/main" val="4222406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440" y="123477"/>
            <a:ext cx="8132977" cy="451481"/>
          </a:xfrm>
        </p:spPr>
        <p:txBody>
          <a:bodyPr/>
          <a:lstStyle/>
          <a:p>
            <a:r>
              <a:rPr lang="en-US" altLang="ko-KR" sz="2400" dirty="0">
                <a:solidFill>
                  <a:schemeClr val="accent1"/>
                </a:solidFill>
              </a:rPr>
              <a:t>Random Forest </a:t>
            </a:r>
            <a:r>
              <a:rPr lang="en-US" altLang="ko-KR" sz="2400" dirty="0"/>
              <a:t>Algorithm Stability</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15" idx="2"/>
            </p:cNvCxnSpPr>
            <p:nvPr/>
          </p:nvCxnSpPr>
          <p:spPr>
            <a:xfrm>
              <a:off x="1777198" y="4700941"/>
              <a:ext cx="6755242" cy="3104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5" name="Picture 14">
            <a:extLst>
              <a:ext uri="{FF2B5EF4-FFF2-40B4-BE49-F238E27FC236}">
                <a16:creationId xmlns:a16="http://schemas.microsoft.com/office/drawing/2014/main" id="{15210F2B-60E2-42E3-BDC5-6FE9CB1838F2}"/>
              </a:ext>
            </a:extLst>
          </p:cNvPr>
          <p:cNvPicPr>
            <a:picLocks noChangeAspect="1"/>
          </p:cNvPicPr>
          <p:nvPr>
            <p:custDataLst>
              <p:custData r:id="rId1"/>
            </p:custDataLst>
          </p:nvPr>
        </p:nvPicPr>
        <p:blipFill>
          <a:blip r:embed="rId3"/>
          <a:stretch>
            <a:fillRect/>
          </a:stretch>
        </p:blipFill>
        <p:spPr>
          <a:xfrm>
            <a:off x="301546" y="3781876"/>
            <a:ext cx="2736304" cy="1202736"/>
          </a:xfrm>
          <a:prstGeom prst="rect">
            <a:avLst/>
          </a:prstGeom>
        </p:spPr>
      </p:pic>
      <p:pic>
        <p:nvPicPr>
          <p:cNvPr id="3" name="Picture 2">
            <a:extLst>
              <a:ext uri="{FF2B5EF4-FFF2-40B4-BE49-F238E27FC236}">
                <a16:creationId xmlns:a16="http://schemas.microsoft.com/office/drawing/2014/main" id="{58F24378-7B8C-416E-B48D-9A2250CFCC03}"/>
              </a:ext>
            </a:extLst>
          </p:cNvPr>
          <p:cNvPicPr>
            <a:picLocks noChangeAspect="1"/>
          </p:cNvPicPr>
          <p:nvPr/>
        </p:nvPicPr>
        <p:blipFill>
          <a:blip r:embed="rId4"/>
          <a:stretch>
            <a:fillRect/>
          </a:stretch>
        </p:blipFill>
        <p:spPr>
          <a:xfrm>
            <a:off x="3181773" y="695973"/>
            <a:ext cx="5680117" cy="4253228"/>
          </a:xfrm>
          <a:prstGeom prst="rect">
            <a:avLst/>
          </a:prstGeom>
        </p:spPr>
      </p:pic>
      <p:sp>
        <p:nvSpPr>
          <p:cNvPr id="16" name="TextBox 15">
            <a:extLst>
              <a:ext uri="{FF2B5EF4-FFF2-40B4-BE49-F238E27FC236}">
                <a16:creationId xmlns:a16="http://schemas.microsoft.com/office/drawing/2014/main" id="{86043989-467D-4FA3-836A-244E85EA4CFE}"/>
              </a:ext>
            </a:extLst>
          </p:cNvPr>
          <p:cNvSpPr txBox="1"/>
          <p:nvPr/>
        </p:nvSpPr>
        <p:spPr>
          <a:xfrm>
            <a:off x="101679" y="4770957"/>
            <a:ext cx="360040" cy="261610"/>
          </a:xfrm>
          <a:prstGeom prst="rect">
            <a:avLst/>
          </a:prstGeom>
          <a:noFill/>
        </p:spPr>
        <p:txBody>
          <a:bodyPr wrap="square" rtlCol="0">
            <a:spAutoFit/>
          </a:bodyPr>
          <a:lstStyle/>
          <a:p>
            <a:r>
              <a:rPr lang="en-CA" sz="1100" dirty="0"/>
              <a:t>28</a:t>
            </a:r>
          </a:p>
        </p:txBody>
      </p:sp>
    </p:spTree>
    <p:extLst>
      <p:ext uri="{BB962C8B-B14F-4D97-AF65-F5344CB8AC3E}">
        <p14:creationId xmlns:p14="http://schemas.microsoft.com/office/powerpoint/2010/main" val="28335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71601" y="123478"/>
            <a:ext cx="7992887" cy="576064"/>
          </a:xfrm>
        </p:spPr>
        <p:txBody>
          <a:bodyPr/>
          <a:lstStyle/>
          <a:p>
            <a:r>
              <a:rPr lang="en-US" altLang="ko-KR" dirty="0">
                <a:solidFill>
                  <a:schemeClr val="accent1"/>
                </a:solidFill>
              </a:rPr>
              <a:t>Algorithms</a:t>
            </a:r>
            <a:r>
              <a:rPr lang="en-US" altLang="ko-KR" dirty="0"/>
              <a:t> Used</a:t>
            </a:r>
            <a:endParaRPr lang="ko-KR" altLang="en-US" dirty="0"/>
          </a:p>
        </p:txBody>
      </p:sp>
      <p:grpSp>
        <p:nvGrpSpPr>
          <p:cNvPr id="14" name="Group 13"/>
          <p:cNvGrpSpPr/>
          <p:nvPr/>
        </p:nvGrpSpPr>
        <p:grpSpPr>
          <a:xfrm>
            <a:off x="330550" y="817270"/>
            <a:ext cx="8489922" cy="4130744"/>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75656" y="4731990"/>
              <a:ext cx="705678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p:cNvSpPr txBox="1"/>
          <p:nvPr/>
        </p:nvSpPr>
        <p:spPr>
          <a:xfrm>
            <a:off x="1010474" y="912198"/>
            <a:ext cx="7668189" cy="393954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This project will assess the predictive capability for Coronary Artery Disease (CAD) using three different types of classification machine learning algorithms</a:t>
            </a:r>
            <a:r>
              <a:rPr lang="en-US" altLang="ko-KR" sz="1400" dirty="0">
                <a:solidFill>
                  <a:schemeClr val="tx1">
                    <a:lumMod val="75000"/>
                    <a:lumOff val="25000"/>
                  </a:schemeClr>
                </a:solidFill>
                <a:cs typeface="Arial" pitchFamily="34" charset="0"/>
              </a:rPr>
              <a:t>: </a:t>
            </a:r>
          </a:p>
          <a:p>
            <a:endParaRPr lang="en-US" altLang="ko-KR" sz="1400" dirty="0">
              <a:solidFill>
                <a:schemeClr val="tx1">
                  <a:lumMod val="75000"/>
                  <a:lumOff val="25000"/>
                </a:schemeClr>
              </a:solidFill>
              <a:cs typeface="Arial" pitchFamily="34" charset="0"/>
            </a:endParaRPr>
          </a:p>
          <a:p>
            <a:r>
              <a:rPr lang="en-US" altLang="ko-KR" sz="1200" b="1" dirty="0">
                <a:solidFill>
                  <a:schemeClr val="tx1">
                    <a:lumMod val="75000"/>
                    <a:lumOff val="25000"/>
                  </a:schemeClr>
                </a:solidFill>
                <a:cs typeface="Arial" pitchFamily="34" charset="0"/>
              </a:rPr>
              <a:t>Random Forest Algorithm:  </a:t>
            </a:r>
            <a:r>
              <a:rPr lang="en-US" altLang="ko-KR" sz="1200" dirty="0">
                <a:solidFill>
                  <a:schemeClr val="tx1">
                    <a:lumMod val="75000"/>
                    <a:lumOff val="25000"/>
                  </a:schemeClr>
                </a:solidFill>
                <a:cs typeface="Arial" pitchFamily="34" charset="0"/>
              </a:rPr>
              <a:t>Builds multiple ‘decision trees’ and merges them together to get a more accurate and stable prediction. (Decision Trees are constructed by repeatedly splitting feature space into smaller and smaller subsets – while at the same time a ‘tree’ (with decision nodes and leaf nodes) is incrementally developed. Decision nodes have two or more branches.  Leaf nodes represent a classification or a decision.  The topmost decision node corresponds to the best predictor, called the ‘root node’.</a:t>
            </a:r>
          </a:p>
          <a:p>
            <a:endParaRPr lang="en-US" altLang="ko-KR" sz="1400" dirty="0">
              <a:solidFill>
                <a:schemeClr val="tx1">
                  <a:lumMod val="75000"/>
                  <a:lumOff val="25000"/>
                </a:schemeClr>
              </a:solidFill>
              <a:cs typeface="Arial" pitchFamily="34" charset="0"/>
            </a:endParaRPr>
          </a:p>
          <a:p>
            <a:endParaRPr lang="en-US" altLang="ko-KR" sz="1400" dirty="0">
              <a:solidFill>
                <a:schemeClr val="tx1">
                  <a:lumMod val="75000"/>
                  <a:lumOff val="25000"/>
                </a:schemeClr>
              </a:solidFill>
              <a:cs typeface="Arial" pitchFamily="34" charset="0"/>
            </a:endParaRPr>
          </a:p>
          <a:p>
            <a:r>
              <a:rPr lang="en-US" altLang="ko-KR" sz="1200" b="1" dirty="0">
                <a:solidFill>
                  <a:schemeClr val="tx1">
                    <a:lumMod val="75000"/>
                    <a:lumOff val="25000"/>
                  </a:schemeClr>
                </a:solidFill>
                <a:cs typeface="Arial" pitchFamily="34" charset="0"/>
              </a:rPr>
              <a:t>Naïve Bayes Algorithm:  </a:t>
            </a:r>
            <a:r>
              <a:rPr lang="en-US" altLang="ko-KR" sz="1200" dirty="0">
                <a:solidFill>
                  <a:schemeClr val="tx1">
                    <a:lumMod val="75000"/>
                    <a:lumOff val="25000"/>
                  </a:schemeClr>
                </a:solidFill>
                <a:cs typeface="Arial" pitchFamily="34" charset="0"/>
              </a:rPr>
              <a:t>A classification algorithm based on ‘Bayes Theorem’ (calculating the probability of an event based on its association with another event). It considers that each of the independent  features contribute independently to the probability that the patient has CAD or not, regardless of any correlations between features.  This is why it is labelled “naïve”.</a:t>
            </a:r>
          </a:p>
          <a:p>
            <a:endParaRPr lang="en-US" altLang="ko-KR" sz="1400" b="1" dirty="0">
              <a:solidFill>
                <a:schemeClr val="tx1">
                  <a:lumMod val="75000"/>
                  <a:lumOff val="25000"/>
                </a:schemeClr>
              </a:solidFill>
              <a:cs typeface="Arial" pitchFamily="34" charset="0"/>
            </a:endParaRPr>
          </a:p>
          <a:p>
            <a:r>
              <a:rPr lang="en-US" altLang="ko-KR" sz="1200" b="1" dirty="0">
                <a:solidFill>
                  <a:schemeClr val="tx1">
                    <a:lumMod val="75000"/>
                    <a:lumOff val="25000"/>
                  </a:schemeClr>
                </a:solidFill>
                <a:cs typeface="Arial" pitchFamily="34" charset="0"/>
              </a:rPr>
              <a:t>Logistic Regression Algorithm:  </a:t>
            </a:r>
            <a:r>
              <a:rPr lang="en-US" altLang="ko-KR" sz="1200" dirty="0">
                <a:solidFill>
                  <a:schemeClr val="tx1">
                    <a:lumMod val="75000"/>
                    <a:lumOff val="25000"/>
                  </a:schemeClr>
                </a:solidFill>
                <a:cs typeface="Arial" pitchFamily="34" charset="0"/>
              </a:rPr>
              <a:t>Estimates the probability of an event occurring given some previous data.  It works with binary data (where either an even happens or does not).  While ‘linear regression’ tries to predict data by finding a linear – straight line – equation to predict future data points, logistic regression uses the natural logarithmic function to find the relationship between the variables and uses test data to find the coefficients.  The function can then predict future results using these coefficients on the logistic equation.</a:t>
            </a:r>
            <a:endParaRPr lang="en-US" altLang="ko-KR" sz="1400" dirty="0">
              <a:solidFill>
                <a:schemeClr val="tx1">
                  <a:lumMod val="75000"/>
                  <a:lumOff val="25000"/>
                </a:schemeClr>
              </a:solidFill>
              <a:cs typeface="Arial" pitchFamily="34" charset="0"/>
            </a:endParaRPr>
          </a:p>
        </p:txBody>
      </p:sp>
      <p:sp>
        <p:nvSpPr>
          <p:cNvPr id="18" name="Rectangle 7">
            <a:extLst>
              <a:ext uri="{FF2B5EF4-FFF2-40B4-BE49-F238E27FC236}">
                <a16:creationId xmlns:a16="http://schemas.microsoft.com/office/drawing/2014/main" id="{3946F64C-88E0-4464-957F-65484C8749B8}"/>
              </a:ext>
            </a:extLst>
          </p:cNvPr>
          <p:cNvSpPr/>
          <p:nvPr/>
        </p:nvSpPr>
        <p:spPr>
          <a:xfrm rot="18900000">
            <a:off x="775319" y="1827969"/>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Rectangle 7">
            <a:extLst>
              <a:ext uri="{FF2B5EF4-FFF2-40B4-BE49-F238E27FC236}">
                <a16:creationId xmlns:a16="http://schemas.microsoft.com/office/drawing/2014/main" id="{7D20390E-0DD6-441B-9B7A-FE6B3AF2461F}"/>
              </a:ext>
            </a:extLst>
          </p:cNvPr>
          <p:cNvSpPr/>
          <p:nvPr/>
        </p:nvSpPr>
        <p:spPr>
          <a:xfrm rot="18900000">
            <a:off x="793088" y="3156758"/>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Rectangle 7">
            <a:extLst>
              <a:ext uri="{FF2B5EF4-FFF2-40B4-BE49-F238E27FC236}">
                <a16:creationId xmlns:a16="http://schemas.microsoft.com/office/drawing/2014/main" id="{47AD56D8-365A-446B-A292-30547D23843F}"/>
              </a:ext>
            </a:extLst>
          </p:cNvPr>
          <p:cNvSpPr/>
          <p:nvPr/>
        </p:nvSpPr>
        <p:spPr>
          <a:xfrm rot="18900000">
            <a:off x="793087" y="4154569"/>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TextBox 14">
            <a:extLst>
              <a:ext uri="{FF2B5EF4-FFF2-40B4-BE49-F238E27FC236}">
                <a16:creationId xmlns:a16="http://schemas.microsoft.com/office/drawing/2014/main" id="{37FE065E-A029-40EF-8C3E-9460A7B35A53}"/>
              </a:ext>
            </a:extLst>
          </p:cNvPr>
          <p:cNvSpPr txBox="1"/>
          <p:nvPr/>
        </p:nvSpPr>
        <p:spPr>
          <a:xfrm>
            <a:off x="94876" y="4818368"/>
            <a:ext cx="228651" cy="259292"/>
          </a:xfrm>
          <a:prstGeom prst="rect">
            <a:avLst/>
          </a:prstGeom>
          <a:noFill/>
        </p:spPr>
        <p:txBody>
          <a:bodyPr wrap="square" rtlCol="0">
            <a:spAutoFit/>
          </a:bodyPr>
          <a:lstStyle/>
          <a:p>
            <a:r>
              <a:rPr lang="en-CA" sz="1100" dirty="0"/>
              <a:t>2</a:t>
            </a:r>
          </a:p>
        </p:txBody>
      </p:sp>
    </p:spTree>
    <p:extLst>
      <p:ext uri="{BB962C8B-B14F-4D97-AF65-F5344CB8AC3E}">
        <p14:creationId xmlns:p14="http://schemas.microsoft.com/office/powerpoint/2010/main" val="1336099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440" y="123477"/>
            <a:ext cx="8132977" cy="451481"/>
          </a:xfrm>
        </p:spPr>
        <p:txBody>
          <a:bodyPr/>
          <a:lstStyle/>
          <a:p>
            <a:r>
              <a:rPr lang="en-US" altLang="ko-KR" sz="2400" dirty="0">
                <a:solidFill>
                  <a:schemeClr val="accent1"/>
                </a:solidFill>
              </a:rPr>
              <a:t>Random Forest </a:t>
            </a:r>
            <a:r>
              <a:rPr lang="en-US" altLang="ko-KR" sz="2400" dirty="0"/>
              <a:t>Algorithm Stability - Continued</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15" idx="2"/>
            </p:cNvCxnSpPr>
            <p:nvPr/>
          </p:nvCxnSpPr>
          <p:spPr>
            <a:xfrm>
              <a:off x="1777198" y="4700941"/>
              <a:ext cx="6755242" cy="3104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5" name="Picture 14">
            <a:extLst>
              <a:ext uri="{FF2B5EF4-FFF2-40B4-BE49-F238E27FC236}">
                <a16:creationId xmlns:a16="http://schemas.microsoft.com/office/drawing/2014/main" id="{15210F2B-60E2-42E3-BDC5-6FE9CB1838F2}"/>
              </a:ext>
            </a:extLst>
          </p:cNvPr>
          <p:cNvPicPr>
            <a:picLocks noChangeAspect="1"/>
          </p:cNvPicPr>
          <p:nvPr>
            <p:custDataLst>
              <p:custData r:id="rId1"/>
            </p:custDataLst>
          </p:nvPr>
        </p:nvPicPr>
        <p:blipFill>
          <a:blip r:embed="rId3"/>
          <a:stretch>
            <a:fillRect/>
          </a:stretch>
        </p:blipFill>
        <p:spPr>
          <a:xfrm>
            <a:off x="301546" y="3781876"/>
            <a:ext cx="2736304" cy="1202736"/>
          </a:xfrm>
          <a:prstGeom prst="rect">
            <a:avLst/>
          </a:prstGeom>
        </p:spPr>
      </p:pic>
      <p:pic>
        <p:nvPicPr>
          <p:cNvPr id="7" name="Picture 6">
            <a:extLst>
              <a:ext uri="{FF2B5EF4-FFF2-40B4-BE49-F238E27FC236}">
                <a16:creationId xmlns:a16="http://schemas.microsoft.com/office/drawing/2014/main" id="{EF37F3ED-E158-49D6-B727-C7C8C95EF633}"/>
              </a:ext>
            </a:extLst>
          </p:cNvPr>
          <p:cNvPicPr>
            <a:picLocks noChangeAspect="1"/>
          </p:cNvPicPr>
          <p:nvPr/>
        </p:nvPicPr>
        <p:blipFill>
          <a:blip r:embed="rId4"/>
          <a:stretch>
            <a:fillRect/>
          </a:stretch>
        </p:blipFill>
        <p:spPr>
          <a:xfrm>
            <a:off x="3103583" y="632096"/>
            <a:ext cx="5784976" cy="4340132"/>
          </a:xfrm>
          <a:prstGeom prst="rect">
            <a:avLst/>
          </a:prstGeom>
        </p:spPr>
      </p:pic>
      <p:sp>
        <p:nvSpPr>
          <p:cNvPr id="16" name="TextBox 15">
            <a:extLst>
              <a:ext uri="{FF2B5EF4-FFF2-40B4-BE49-F238E27FC236}">
                <a16:creationId xmlns:a16="http://schemas.microsoft.com/office/drawing/2014/main" id="{84209596-E87C-4F94-800E-9B7168FD640A}"/>
              </a:ext>
            </a:extLst>
          </p:cNvPr>
          <p:cNvSpPr txBox="1"/>
          <p:nvPr/>
        </p:nvSpPr>
        <p:spPr>
          <a:xfrm>
            <a:off x="101679" y="4770957"/>
            <a:ext cx="360040" cy="261610"/>
          </a:xfrm>
          <a:prstGeom prst="rect">
            <a:avLst/>
          </a:prstGeom>
          <a:noFill/>
        </p:spPr>
        <p:txBody>
          <a:bodyPr wrap="square" rtlCol="0">
            <a:spAutoFit/>
          </a:bodyPr>
          <a:lstStyle/>
          <a:p>
            <a:r>
              <a:rPr lang="en-CA" sz="1100" dirty="0"/>
              <a:t>29</a:t>
            </a:r>
          </a:p>
        </p:txBody>
      </p:sp>
    </p:spTree>
    <p:extLst>
      <p:ext uri="{BB962C8B-B14F-4D97-AF65-F5344CB8AC3E}">
        <p14:creationId xmlns:p14="http://schemas.microsoft.com/office/powerpoint/2010/main" val="408017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440" y="123477"/>
            <a:ext cx="8132977" cy="451481"/>
          </a:xfrm>
        </p:spPr>
        <p:txBody>
          <a:bodyPr/>
          <a:lstStyle/>
          <a:p>
            <a:r>
              <a:rPr lang="en-US" altLang="ko-KR" sz="2400" dirty="0">
                <a:solidFill>
                  <a:schemeClr val="accent1"/>
                </a:solidFill>
              </a:rPr>
              <a:t>Naïve Bayes </a:t>
            </a:r>
            <a:r>
              <a:rPr lang="en-US" altLang="ko-KR" sz="2400" dirty="0"/>
              <a:t>Algorithm Stability</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15" idx="2"/>
            </p:cNvCxnSpPr>
            <p:nvPr/>
          </p:nvCxnSpPr>
          <p:spPr>
            <a:xfrm>
              <a:off x="1777198" y="4700941"/>
              <a:ext cx="6755242" cy="3104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5" name="Picture 14">
            <a:extLst>
              <a:ext uri="{FF2B5EF4-FFF2-40B4-BE49-F238E27FC236}">
                <a16:creationId xmlns:a16="http://schemas.microsoft.com/office/drawing/2014/main" id="{15210F2B-60E2-42E3-BDC5-6FE9CB1838F2}"/>
              </a:ext>
            </a:extLst>
          </p:cNvPr>
          <p:cNvPicPr>
            <a:picLocks noChangeAspect="1"/>
          </p:cNvPicPr>
          <p:nvPr>
            <p:custDataLst>
              <p:custData r:id="rId1"/>
            </p:custDataLst>
          </p:nvPr>
        </p:nvPicPr>
        <p:blipFill>
          <a:blip r:embed="rId3"/>
          <a:stretch>
            <a:fillRect/>
          </a:stretch>
        </p:blipFill>
        <p:spPr>
          <a:xfrm>
            <a:off x="301546" y="3781876"/>
            <a:ext cx="2736304" cy="1202736"/>
          </a:xfrm>
          <a:prstGeom prst="rect">
            <a:avLst/>
          </a:prstGeom>
        </p:spPr>
      </p:pic>
      <p:pic>
        <p:nvPicPr>
          <p:cNvPr id="7" name="Picture 6">
            <a:extLst>
              <a:ext uri="{FF2B5EF4-FFF2-40B4-BE49-F238E27FC236}">
                <a16:creationId xmlns:a16="http://schemas.microsoft.com/office/drawing/2014/main" id="{C48B5B61-AF61-4EEC-BAF4-8B1FC085FFFF}"/>
              </a:ext>
            </a:extLst>
          </p:cNvPr>
          <p:cNvPicPr>
            <a:picLocks noChangeAspect="1"/>
          </p:cNvPicPr>
          <p:nvPr/>
        </p:nvPicPr>
        <p:blipFill>
          <a:blip r:embed="rId4"/>
          <a:stretch>
            <a:fillRect/>
          </a:stretch>
        </p:blipFill>
        <p:spPr>
          <a:xfrm>
            <a:off x="3137846" y="595823"/>
            <a:ext cx="5757130" cy="4355539"/>
          </a:xfrm>
          <a:prstGeom prst="rect">
            <a:avLst/>
          </a:prstGeom>
        </p:spPr>
      </p:pic>
      <p:sp>
        <p:nvSpPr>
          <p:cNvPr id="16" name="TextBox 15">
            <a:extLst>
              <a:ext uri="{FF2B5EF4-FFF2-40B4-BE49-F238E27FC236}">
                <a16:creationId xmlns:a16="http://schemas.microsoft.com/office/drawing/2014/main" id="{316139A1-2824-42CB-AE4A-C9829D59DD9C}"/>
              </a:ext>
            </a:extLst>
          </p:cNvPr>
          <p:cNvSpPr txBox="1"/>
          <p:nvPr/>
        </p:nvSpPr>
        <p:spPr>
          <a:xfrm>
            <a:off x="101679" y="4770957"/>
            <a:ext cx="360040" cy="261610"/>
          </a:xfrm>
          <a:prstGeom prst="rect">
            <a:avLst/>
          </a:prstGeom>
          <a:noFill/>
        </p:spPr>
        <p:txBody>
          <a:bodyPr wrap="square" rtlCol="0">
            <a:spAutoFit/>
          </a:bodyPr>
          <a:lstStyle/>
          <a:p>
            <a:r>
              <a:rPr lang="en-CA" sz="1100" dirty="0"/>
              <a:t>30</a:t>
            </a:r>
          </a:p>
        </p:txBody>
      </p:sp>
    </p:spTree>
    <p:extLst>
      <p:ext uri="{BB962C8B-B14F-4D97-AF65-F5344CB8AC3E}">
        <p14:creationId xmlns:p14="http://schemas.microsoft.com/office/powerpoint/2010/main" val="3995387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440" y="123477"/>
            <a:ext cx="8132977" cy="451481"/>
          </a:xfrm>
        </p:spPr>
        <p:txBody>
          <a:bodyPr/>
          <a:lstStyle/>
          <a:p>
            <a:r>
              <a:rPr lang="en-US" altLang="ko-KR" sz="2400" dirty="0">
                <a:solidFill>
                  <a:schemeClr val="accent1"/>
                </a:solidFill>
              </a:rPr>
              <a:t>Naïve Bayes </a:t>
            </a:r>
            <a:r>
              <a:rPr lang="en-US" altLang="ko-KR" sz="2400" dirty="0"/>
              <a:t>Algorithm Stability - Continued</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15" idx="2"/>
            </p:cNvCxnSpPr>
            <p:nvPr/>
          </p:nvCxnSpPr>
          <p:spPr>
            <a:xfrm>
              <a:off x="1777198" y="4700941"/>
              <a:ext cx="6755242" cy="3104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5" name="Picture 14">
            <a:extLst>
              <a:ext uri="{FF2B5EF4-FFF2-40B4-BE49-F238E27FC236}">
                <a16:creationId xmlns:a16="http://schemas.microsoft.com/office/drawing/2014/main" id="{15210F2B-60E2-42E3-BDC5-6FE9CB1838F2}"/>
              </a:ext>
            </a:extLst>
          </p:cNvPr>
          <p:cNvPicPr>
            <a:picLocks noChangeAspect="1"/>
          </p:cNvPicPr>
          <p:nvPr>
            <p:custDataLst>
              <p:custData r:id="rId1"/>
            </p:custDataLst>
          </p:nvPr>
        </p:nvPicPr>
        <p:blipFill>
          <a:blip r:embed="rId3"/>
          <a:stretch>
            <a:fillRect/>
          </a:stretch>
        </p:blipFill>
        <p:spPr>
          <a:xfrm>
            <a:off x="301546" y="3781876"/>
            <a:ext cx="2736304" cy="1202736"/>
          </a:xfrm>
          <a:prstGeom prst="rect">
            <a:avLst/>
          </a:prstGeom>
        </p:spPr>
      </p:pic>
      <p:pic>
        <p:nvPicPr>
          <p:cNvPr id="3" name="Picture 2">
            <a:extLst>
              <a:ext uri="{FF2B5EF4-FFF2-40B4-BE49-F238E27FC236}">
                <a16:creationId xmlns:a16="http://schemas.microsoft.com/office/drawing/2014/main" id="{F9FB1294-3C4F-4D8F-8EF2-5092B9BF4033}"/>
              </a:ext>
            </a:extLst>
          </p:cNvPr>
          <p:cNvPicPr>
            <a:picLocks noChangeAspect="1"/>
          </p:cNvPicPr>
          <p:nvPr/>
        </p:nvPicPr>
        <p:blipFill>
          <a:blip r:embed="rId4"/>
          <a:stretch>
            <a:fillRect/>
          </a:stretch>
        </p:blipFill>
        <p:spPr>
          <a:xfrm>
            <a:off x="3236739" y="633010"/>
            <a:ext cx="5605713" cy="4285763"/>
          </a:xfrm>
          <a:prstGeom prst="rect">
            <a:avLst/>
          </a:prstGeom>
        </p:spPr>
      </p:pic>
      <p:sp>
        <p:nvSpPr>
          <p:cNvPr id="16" name="TextBox 15">
            <a:extLst>
              <a:ext uri="{FF2B5EF4-FFF2-40B4-BE49-F238E27FC236}">
                <a16:creationId xmlns:a16="http://schemas.microsoft.com/office/drawing/2014/main" id="{0AE7E66A-4AFF-4A4F-832D-CE2D2A5CF6CF}"/>
              </a:ext>
            </a:extLst>
          </p:cNvPr>
          <p:cNvSpPr txBox="1"/>
          <p:nvPr/>
        </p:nvSpPr>
        <p:spPr>
          <a:xfrm>
            <a:off x="101679" y="4770957"/>
            <a:ext cx="360040" cy="261610"/>
          </a:xfrm>
          <a:prstGeom prst="rect">
            <a:avLst/>
          </a:prstGeom>
          <a:noFill/>
        </p:spPr>
        <p:txBody>
          <a:bodyPr wrap="square" rtlCol="0">
            <a:spAutoFit/>
          </a:bodyPr>
          <a:lstStyle/>
          <a:p>
            <a:r>
              <a:rPr lang="en-CA" sz="1100" dirty="0"/>
              <a:t>31</a:t>
            </a:r>
          </a:p>
        </p:txBody>
      </p:sp>
    </p:spTree>
    <p:extLst>
      <p:ext uri="{BB962C8B-B14F-4D97-AF65-F5344CB8AC3E}">
        <p14:creationId xmlns:p14="http://schemas.microsoft.com/office/powerpoint/2010/main" val="955374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440" y="123477"/>
            <a:ext cx="8132977" cy="451481"/>
          </a:xfrm>
        </p:spPr>
        <p:txBody>
          <a:bodyPr/>
          <a:lstStyle/>
          <a:p>
            <a:r>
              <a:rPr lang="en-US" altLang="ko-KR" sz="2400" dirty="0">
                <a:solidFill>
                  <a:schemeClr val="accent1"/>
                </a:solidFill>
              </a:rPr>
              <a:t>Logistic Regression </a:t>
            </a:r>
            <a:r>
              <a:rPr lang="en-US" altLang="ko-KR" sz="2400" dirty="0"/>
              <a:t>Algorithm Stability</a:t>
            </a:r>
            <a:endParaRPr lang="ko-KR" altLang="en-US" sz="2400" dirty="0"/>
          </a:p>
        </p:txBody>
      </p:sp>
      <p:grpSp>
        <p:nvGrpSpPr>
          <p:cNvPr id="14" name="Group 13"/>
          <p:cNvGrpSpPr/>
          <p:nvPr/>
        </p:nvGrpSpPr>
        <p:grpSpPr>
          <a:xfrm>
            <a:off x="107505" y="555525"/>
            <a:ext cx="8856983" cy="4474102"/>
            <a:chOff x="330550" y="817270"/>
            <a:chExt cx="8201890" cy="3923142"/>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777198" y="4709363"/>
              <a:ext cx="6755242" cy="3104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5" name="Picture 14">
            <a:extLst>
              <a:ext uri="{FF2B5EF4-FFF2-40B4-BE49-F238E27FC236}">
                <a16:creationId xmlns:a16="http://schemas.microsoft.com/office/drawing/2014/main" id="{15210F2B-60E2-42E3-BDC5-6FE9CB1838F2}"/>
              </a:ext>
            </a:extLst>
          </p:cNvPr>
          <p:cNvPicPr>
            <a:picLocks noChangeAspect="1"/>
          </p:cNvPicPr>
          <p:nvPr>
            <p:custDataLst>
              <p:custData r:id="rId1"/>
            </p:custDataLst>
          </p:nvPr>
        </p:nvPicPr>
        <p:blipFill>
          <a:blip r:embed="rId3"/>
          <a:stretch>
            <a:fillRect/>
          </a:stretch>
        </p:blipFill>
        <p:spPr>
          <a:xfrm>
            <a:off x="107504" y="3770570"/>
            <a:ext cx="2736304" cy="1202736"/>
          </a:xfrm>
          <a:prstGeom prst="rect">
            <a:avLst/>
          </a:prstGeom>
        </p:spPr>
      </p:pic>
      <p:pic>
        <p:nvPicPr>
          <p:cNvPr id="3" name="Picture 2">
            <a:extLst>
              <a:ext uri="{FF2B5EF4-FFF2-40B4-BE49-F238E27FC236}">
                <a16:creationId xmlns:a16="http://schemas.microsoft.com/office/drawing/2014/main" id="{C58E6691-6C25-4340-8364-6917DDE5E4F0}"/>
              </a:ext>
            </a:extLst>
          </p:cNvPr>
          <p:cNvPicPr>
            <a:picLocks noChangeAspect="1"/>
          </p:cNvPicPr>
          <p:nvPr/>
        </p:nvPicPr>
        <p:blipFill>
          <a:blip r:embed="rId4"/>
          <a:stretch>
            <a:fillRect/>
          </a:stretch>
        </p:blipFill>
        <p:spPr>
          <a:xfrm>
            <a:off x="2934060" y="596947"/>
            <a:ext cx="5939669" cy="4375128"/>
          </a:xfrm>
          <a:prstGeom prst="rect">
            <a:avLst/>
          </a:prstGeom>
        </p:spPr>
      </p:pic>
      <p:sp>
        <p:nvSpPr>
          <p:cNvPr id="16" name="TextBox 15">
            <a:extLst>
              <a:ext uri="{FF2B5EF4-FFF2-40B4-BE49-F238E27FC236}">
                <a16:creationId xmlns:a16="http://schemas.microsoft.com/office/drawing/2014/main" id="{3229331C-4774-4627-ACC6-B5C5D33656FA}"/>
              </a:ext>
            </a:extLst>
          </p:cNvPr>
          <p:cNvSpPr txBox="1"/>
          <p:nvPr/>
        </p:nvSpPr>
        <p:spPr>
          <a:xfrm>
            <a:off x="101679" y="4770957"/>
            <a:ext cx="360040" cy="261610"/>
          </a:xfrm>
          <a:prstGeom prst="rect">
            <a:avLst/>
          </a:prstGeom>
          <a:noFill/>
        </p:spPr>
        <p:txBody>
          <a:bodyPr wrap="square" rtlCol="0">
            <a:spAutoFit/>
          </a:bodyPr>
          <a:lstStyle/>
          <a:p>
            <a:r>
              <a:rPr lang="en-CA" sz="1100" dirty="0"/>
              <a:t>32</a:t>
            </a:r>
          </a:p>
        </p:txBody>
      </p:sp>
    </p:spTree>
    <p:extLst>
      <p:ext uri="{BB962C8B-B14F-4D97-AF65-F5344CB8AC3E}">
        <p14:creationId xmlns:p14="http://schemas.microsoft.com/office/powerpoint/2010/main" val="1215300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440" y="123477"/>
            <a:ext cx="8132977" cy="451481"/>
          </a:xfrm>
        </p:spPr>
        <p:txBody>
          <a:bodyPr/>
          <a:lstStyle/>
          <a:p>
            <a:r>
              <a:rPr lang="en-US" altLang="ko-KR" sz="2400" dirty="0">
                <a:solidFill>
                  <a:schemeClr val="accent1"/>
                </a:solidFill>
              </a:rPr>
              <a:t>Logistic Regression </a:t>
            </a:r>
            <a:r>
              <a:rPr lang="en-US" altLang="ko-KR" sz="2400" dirty="0"/>
              <a:t>Algorithm Stability - Continued</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777198" y="4700941"/>
              <a:ext cx="6755242" cy="3104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5" name="Picture 14">
            <a:extLst>
              <a:ext uri="{FF2B5EF4-FFF2-40B4-BE49-F238E27FC236}">
                <a16:creationId xmlns:a16="http://schemas.microsoft.com/office/drawing/2014/main" id="{15210F2B-60E2-42E3-BDC5-6FE9CB1838F2}"/>
              </a:ext>
            </a:extLst>
          </p:cNvPr>
          <p:cNvPicPr>
            <a:picLocks noChangeAspect="1"/>
          </p:cNvPicPr>
          <p:nvPr>
            <p:custDataLst>
              <p:custData r:id="rId1"/>
            </p:custDataLst>
          </p:nvPr>
        </p:nvPicPr>
        <p:blipFill>
          <a:blip r:embed="rId3"/>
          <a:stretch>
            <a:fillRect/>
          </a:stretch>
        </p:blipFill>
        <p:spPr>
          <a:xfrm>
            <a:off x="251520" y="3770570"/>
            <a:ext cx="2736304" cy="1202736"/>
          </a:xfrm>
          <a:prstGeom prst="rect">
            <a:avLst/>
          </a:prstGeom>
        </p:spPr>
      </p:pic>
      <p:pic>
        <p:nvPicPr>
          <p:cNvPr id="7" name="Picture 6">
            <a:extLst>
              <a:ext uri="{FF2B5EF4-FFF2-40B4-BE49-F238E27FC236}">
                <a16:creationId xmlns:a16="http://schemas.microsoft.com/office/drawing/2014/main" id="{CBDEAB12-5567-4A29-807A-81A43C022181}"/>
              </a:ext>
            </a:extLst>
          </p:cNvPr>
          <p:cNvPicPr>
            <a:picLocks noChangeAspect="1"/>
          </p:cNvPicPr>
          <p:nvPr/>
        </p:nvPicPr>
        <p:blipFill>
          <a:blip r:embed="rId4"/>
          <a:stretch>
            <a:fillRect/>
          </a:stretch>
        </p:blipFill>
        <p:spPr>
          <a:xfrm>
            <a:off x="3105769" y="589301"/>
            <a:ext cx="5762465" cy="4387522"/>
          </a:xfrm>
          <a:prstGeom prst="rect">
            <a:avLst/>
          </a:prstGeom>
        </p:spPr>
      </p:pic>
      <p:sp>
        <p:nvSpPr>
          <p:cNvPr id="16" name="TextBox 15">
            <a:extLst>
              <a:ext uri="{FF2B5EF4-FFF2-40B4-BE49-F238E27FC236}">
                <a16:creationId xmlns:a16="http://schemas.microsoft.com/office/drawing/2014/main" id="{1DBDED36-E800-4E52-9D56-D44EF3B870F4}"/>
              </a:ext>
            </a:extLst>
          </p:cNvPr>
          <p:cNvSpPr txBox="1"/>
          <p:nvPr/>
        </p:nvSpPr>
        <p:spPr>
          <a:xfrm>
            <a:off x="101679" y="4770957"/>
            <a:ext cx="360040" cy="261610"/>
          </a:xfrm>
          <a:prstGeom prst="rect">
            <a:avLst/>
          </a:prstGeom>
          <a:noFill/>
        </p:spPr>
        <p:txBody>
          <a:bodyPr wrap="square" rtlCol="0">
            <a:spAutoFit/>
          </a:bodyPr>
          <a:lstStyle/>
          <a:p>
            <a:r>
              <a:rPr lang="en-CA" sz="1100" dirty="0"/>
              <a:t>33</a:t>
            </a:r>
          </a:p>
        </p:txBody>
      </p:sp>
    </p:spTree>
    <p:extLst>
      <p:ext uri="{BB962C8B-B14F-4D97-AF65-F5344CB8AC3E}">
        <p14:creationId xmlns:p14="http://schemas.microsoft.com/office/powerpoint/2010/main" val="3874327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440" y="123477"/>
            <a:ext cx="8132977" cy="451481"/>
          </a:xfrm>
        </p:spPr>
        <p:txBody>
          <a:bodyPr/>
          <a:lstStyle/>
          <a:p>
            <a:r>
              <a:rPr lang="en-US" altLang="ko-KR" sz="2400" dirty="0">
                <a:solidFill>
                  <a:schemeClr val="accent1"/>
                </a:solidFill>
              </a:rPr>
              <a:t>Algorithm </a:t>
            </a:r>
            <a:r>
              <a:rPr lang="en-US" altLang="ko-KR" sz="2400" dirty="0"/>
              <a:t>Duration</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777198" y="4700941"/>
              <a:ext cx="6755242" cy="3104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5" name="Picture 14">
            <a:extLst>
              <a:ext uri="{FF2B5EF4-FFF2-40B4-BE49-F238E27FC236}">
                <a16:creationId xmlns:a16="http://schemas.microsoft.com/office/drawing/2014/main" id="{15210F2B-60E2-42E3-BDC5-6FE9CB1838F2}"/>
              </a:ext>
            </a:extLst>
          </p:cNvPr>
          <p:cNvPicPr>
            <a:picLocks noChangeAspect="1"/>
          </p:cNvPicPr>
          <p:nvPr>
            <p:custDataLst>
              <p:custData r:id="rId1"/>
            </p:custDataLst>
          </p:nvPr>
        </p:nvPicPr>
        <p:blipFill>
          <a:blip r:embed="rId3"/>
          <a:stretch>
            <a:fillRect/>
          </a:stretch>
        </p:blipFill>
        <p:spPr>
          <a:xfrm>
            <a:off x="251520" y="3770570"/>
            <a:ext cx="2736304" cy="1202736"/>
          </a:xfrm>
          <a:prstGeom prst="rect">
            <a:avLst/>
          </a:prstGeom>
        </p:spPr>
      </p:pic>
      <p:pic>
        <p:nvPicPr>
          <p:cNvPr id="3" name="Picture 2">
            <a:extLst>
              <a:ext uri="{FF2B5EF4-FFF2-40B4-BE49-F238E27FC236}">
                <a16:creationId xmlns:a16="http://schemas.microsoft.com/office/drawing/2014/main" id="{B8FDBD82-B9B6-4302-94DF-0674AFBDA6D0}"/>
              </a:ext>
            </a:extLst>
          </p:cNvPr>
          <p:cNvPicPr>
            <a:picLocks noChangeAspect="1"/>
          </p:cNvPicPr>
          <p:nvPr/>
        </p:nvPicPr>
        <p:blipFill>
          <a:blip r:embed="rId4"/>
          <a:stretch>
            <a:fillRect/>
          </a:stretch>
        </p:blipFill>
        <p:spPr>
          <a:xfrm>
            <a:off x="3323098" y="647262"/>
            <a:ext cx="5493455" cy="4331697"/>
          </a:xfrm>
          <a:prstGeom prst="rect">
            <a:avLst/>
          </a:prstGeom>
        </p:spPr>
      </p:pic>
      <p:sp>
        <p:nvSpPr>
          <p:cNvPr id="16" name="TextBox 15">
            <a:extLst>
              <a:ext uri="{FF2B5EF4-FFF2-40B4-BE49-F238E27FC236}">
                <a16:creationId xmlns:a16="http://schemas.microsoft.com/office/drawing/2014/main" id="{07D624EC-83A9-4869-B8AA-B66E6D2734F1}"/>
              </a:ext>
            </a:extLst>
          </p:cNvPr>
          <p:cNvSpPr txBox="1"/>
          <p:nvPr/>
        </p:nvSpPr>
        <p:spPr>
          <a:xfrm>
            <a:off x="101679" y="4770957"/>
            <a:ext cx="360040" cy="261610"/>
          </a:xfrm>
          <a:prstGeom prst="rect">
            <a:avLst/>
          </a:prstGeom>
          <a:noFill/>
        </p:spPr>
        <p:txBody>
          <a:bodyPr wrap="square" rtlCol="0">
            <a:spAutoFit/>
          </a:bodyPr>
          <a:lstStyle/>
          <a:p>
            <a:r>
              <a:rPr lang="en-CA" sz="1100" dirty="0"/>
              <a:t>34</a:t>
            </a:r>
          </a:p>
        </p:txBody>
      </p:sp>
    </p:spTree>
    <p:extLst>
      <p:ext uri="{BB962C8B-B14F-4D97-AF65-F5344CB8AC3E}">
        <p14:creationId xmlns:p14="http://schemas.microsoft.com/office/powerpoint/2010/main" val="3752704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344816" cy="576064"/>
          </a:xfrm>
        </p:spPr>
        <p:txBody>
          <a:bodyPr/>
          <a:lstStyle/>
          <a:p>
            <a:r>
              <a:rPr lang="en-US" altLang="ko-KR" dirty="0">
                <a:solidFill>
                  <a:schemeClr val="accent1"/>
                </a:solidFill>
              </a:rPr>
              <a:t>Conclusions</a:t>
            </a:r>
            <a:endParaRPr lang="ko-KR" altLang="en-US" dirty="0">
              <a:solidFill>
                <a:schemeClr val="tx1">
                  <a:lumMod val="75000"/>
                  <a:lumOff val="25000"/>
                </a:schemeClr>
              </a:solidFill>
            </a:endParaRPr>
          </a:p>
        </p:txBody>
      </p:sp>
      <p:sp>
        <p:nvSpPr>
          <p:cNvPr id="4" name="TextBox 3"/>
          <p:cNvSpPr txBox="1"/>
          <p:nvPr/>
        </p:nvSpPr>
        <p:spPr>
          <a:xfrm>
            <a:off x="251520" y="843558"/>
            <a:ext cx="6840760" cy="584775"/>
          </a:xfrm>
          <a:prstGeom prst="rect">
            <a:avLst/>
          </a:prstGeom>
          <a:noFill/>
        </p:spPr>
        <p:txBody>
          <a:bodyPr wrap="square" rtlCol="0">
            <a:spAutoFit/>
          </a:bodyPr>
          <a:lstStyle/>
          <a:p>
            <a:r>
              <a:rPr lang="en-US" altLang="ko-KR" sz="1600" b="1" dirty="0">
                <a:solidFill>
                  <a:schemeClr val="accent1"/>
                </a:solidFill>
                <a:cs typeface="Arial" pitchFamily="34" charset="0"/>
              </a:rPr>
              <a:t>Naïve Bayes  </a:t>
            </a:r>
            <a:r>
              <a:rPr lang="en-US" altLang="ko-KR" sz="1600" b="1" dirty="0">
                <a:solidFill>
                  <a:schemeClr val="tx1">
                    <a:lumMod val="75000"/>
                    <a:lumOff val="25000"/>
                  </a:schemeClr>
                </a:solidFill>
                <a:cs typeface="Arial" pitchFamily="34" charset="0"/>
              </a:rPr>
              <a:t>is the Best Classifier Overall; Logistic Regression is Best for Sensitivity</a:t>
            </a:r>
            <a:endParaRPr lang="ko-KR" altLang="en-US" sz="1600" b="1" dirty="0">
              <a:solidFill>
                <a:srgbClr val="C00000"/>
              </a:solidFill>
              <a:cs typeface="Arial" pitchFamily="34" charset="0"/>
            </a:endParaRPr>
          </a:p>
        </p:txBody>
      </p:sp>
      <p:sp>
        <p:nvSpPr>
          <p:cNvPr id="5" name="TextBox 4"/>
          <p:cNvSpPr txBox="1"/>
          <p:nvPr/>
        </p:nvSpPr>
        <p:spPr>
          <a:xfrm>
            <a:off x="255407" y="1381830"/>
            <a:ext cx="8640960" cy="344709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8 features that were selected to be used with all three algorithms were sufficient to produce accurate predictions of Coronary Artery Disease (CAD).  The final 8 features were as follows:  Typical Angina Chest Pain (TCP), Atypical Angina Chest Pain (ACP), Non-anginal Chest Pain (NCP), history of Hypertension (HTN), Regional Wall Motion Abnormality (RWMA), Ejection Fraction (EF), history of Diabetes (DM), and Age.</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Although all three algorithms were capable of predicting Coronary Artery Disease using these 8 attributes, Naïve Bayes provided the best results ‘overall’.  Several evaluation measures, and in particular, the Matthew’s Correlation Coefficient, had results that were slightly better than the Random Forest and Logistic Regression algorithms.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However, given that this study involves a medical diagnosis, ‘Sensitivity’ becomes a crucial metric for evaluation.  That is, being diagnosed as ‘Normal’ when CAD is present would obviously be a big concern.  As such, Logistic Regression performed better consistently when Sensitivity is considered.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 objective of this study was to determine whether classification algorithms can be a viable alternative to angiography in order to get a less expensive and less invasive method of predicting Coronary Artery Disease.  Rather than depending on angiography – or 55 attributes (including 17 demographic details, 13 examination results, an electrocardiogram test, 14 lab results from blood tests and an echocardiogram test) – good results were achieved using 8 variables.  That is, 6 questions and 1 echocardiogram test</a:t>
            </a:r>
            <a:r>
              <a:rPr lang="en-US" altLang="ko-KR" sz="1400" dirty="0">
                <a:solidFill>
                  <a:schemeClr val="tx1">
                    <a:lumMod val="75000"/>
                    <a:lumOff val="25000"/>
                  </a:schemeClr>
                </a:solidFill>
                <a:cs typeface="Arial" pitchFamily="34" charset="0"/>
              </a:rPr>
              <a:t>.</a:t>
            </a:r>
          </a:p>
        </p:txBody>
      </p:sp>
      <p:sp>
        <p:nvSpPr>
          <p:cNvPr id="31" name="TextBox 30">
            <a:extLst>
              <a:ext uri="{FF2B5EF4-FFF2-40B4-BE49-F238E27FC236}">
                <a16:creationId xmlns:a16="http://schemas.microsoft.com/office/drawing/2014/main" id="{09DFA5FC-4B9A-466E-811C-DED65DCD23A9}"/>
              </a:ext>
            </a:extLst>
          </p:cNvPr>
          <p:cNvSpPr txBox="1"/>
          <p:nvPr/>
        </p:nvSpPr>
        <p:spPr>
          <a:xfrm>
            <a:off x="101679" y="4770957"/>
            <a:ext cx="360040" cy="261610"/>
          </a:xfrm>
          <a:prstGeom prst="rect">
            <a:avLst/>
          </a:prstGeom>
          <a:noFill/>
        </p:spPr>
        <p:txBody>
          <a:bodyPr wrap="square" rtlCol="0">
            <a:spAutoFit/>
          </a:bodyPr>
          <a:lstStyle/>
          <a:p>
            <a:r>
              <a:rPr lang="en-CA" sz="1100" dirty="0"/>
              <a:t>35</a:t>
            </a:r>
          </a:p>
        </p:txBody>
      </p:sp>
    </p:spTree>
    <p:extLst>
      <p:ext uri="{BB962C8B-B14F-4D97-AF65-F5344CB8AC3E}">
        <p14:creationId xmlns:p14="http://schemas.microsoft.com/office/powerpoint/2010/main" val="2141530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Tree>
    <p:extLst>
      <p:ext uri="{BB962C8B-B14F-4D97-AF65-F5344CB8AC3E}">
        <p14:creationId xmlns:p14="http://schemas.microsoft.com/office/powerpoint/2010/main" val="145857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6120680" cy="576064"/>
          </a:xfrm>
        </p:spPr>
        <p:txBody>
          <a:bodyPr/>
          <a:lstStyle/>
          <a:p>
            <a:r>
              <a:rPr lang="en-US" altLang="ko-KR" dirty="0">
                <a:solidFill>
                  <a:schemeClr val="accent1"/>
                </a:solidFill>
              </a:rPr>
              <a:t>Overview </a:t>
            </a:r>
            <a:r>
              <a:rPr lang="en-US" altLang="ko-KR" dirty="0">
                <a:solidFill>
                  <a:schemeClr val="tx1">
                    <a:lumMod val="75000"/>
                    <a:lumOff val="25000"/>
                  </a:schemeClr>
                </a:solidFill>
              </a:rPr>
              <a:t>of the 52 Attributes</a:t>
            </a:r>
            <a:endParaRPr lang="ko-KR" altLang="en-US" dirty="0">
              <a:solidFill>
                <a:schemeClr val="tx1">
                  <a:lumMod val="75000"/>
                  <a:lumOff val="25000"/>
                </a:schemeClr>
              </a:solidFill>
            </a:endParaRPr>
          </a:p>
        </p:txBody>
      </p:sp>
      <p:sp>
        <p:nvSpPr>
          <p:cNvPr id="3" name="Heart 1"/>
          <p:cNvSpPr/>
          <p:nvPr/>
        </p:nvSpPr>
        <p:spPr>
          <a:xfrm>
            <a:off x="919970" y="1734213"/>
            <a:ext cx="1341860" cy="2631291"/>
          </a:xfrm>
          <a:custGeom>
            <a:avLst/>
            <a:gdLst/>
            <a:ahLst/>
            <a:cxnLst/>
            <a:rect l="l" t="t" r="r" b="b"/>
            <a:pathLst>
              <a:path w="1341860" h="2631291">
                <a:moveTo>
                  <a:pt x="636021" y="87"/>
                </a:moveTo>
                <a:cubicBezTo>
                  <a:pt x="902310" y="4722"/>
                  <a:pt x="1185749" y="195958"/>
                  <a:pt x="1341860" y="633069"/>
                </a:cubicBezTo>
                <a:lnTo>
                  <a:pt x="1341860" y="2631291"/>
                </a:lnTo>
                <a:cubicBezTo>
                  <a:pt x="-612998" y="1195069"/>
                  <a:pt x="-44493" y="-11757"/>
                  <a:pt x="636021" y="87"/>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Heart 1"/>
          <p:cNvSpPr/>
          <p:nvPr/>
        </p:nvSpPr>
        <p:spPr>
          <a:xfrm flipH="1">
            <a:off x="2260776" y="1734213"/>
            <a:ext cx="1341860" cy="2631291"/>
          </a:xfrm>
          <a:custGeom>
            <a:avLst/>
            <a:gdLst/>
            <a:ahLst/>
            <a:cxnLst/>
            <a:rect l="l" t="t" r="r" b="b"/>
            <a:pathLst>
              <a:path w="1341860" h="2631291">
                <a:moveTo>
                  <a:pt x="636021" y="87"/>
                </a:moveTo>
                <a:cubicBezTo>
                  <a:pt x="902310" y="4722"/>
                  <a:pt x="1185749" y="195958"/>
                  <a:pt x="1341860" y="633069"/>
                </a:cubicBezTo>
                <a:lnTo>
                  <a:pt x="1341860" y="2631291"/>
                </a:lnTo>
                <a:cubicBezTo>
                  <a:pt x="-612998" y="1195069"/>
                  <a:pt x="-44493" y="-11757"/>
                  <a:pt x="636021" y="8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Freeform 4"/>
          <p:cNvSpPr/>
          <p:nvPr/>
        </p:nvSpPr>
        <p:spPr>
          <a:xfrm>
            <a:off x="372278" y="2345615"/>
            <a:ext cx="3686861" cy="1089966"/>
          </a:xfrm>
          <a:custGeom>
            <a:avLst/>
            <a:gdLst>
              <a:gd name="connsiteX0" fmla="*/ 0 w 3650285"/>
              <a:gd name="connsiteY0" fmla="*/ 1104596 h 1177748"/>
              <a:gd name="connsiteX1" fmla="*/ 512064 w 3650285"/>
              <a:gd name="connsiteY1" fmla="*/ 1104596 h 1177748"/>
              <a:gd name="connsiteX2" fmla="*/ 833933 w 3650285"/>
              <a:gd name="connsiteY2" fmla="*/ 826618 h 1177748"/>
              <a:gd name="connsiteX3" fmla="*/ 1294791 w 3650285"/>
              <a:gd name="connsiteY3" fmla="*/ 1177748 h 1177748"/>
              <a:gd name="connsiteX4" fmla="*/ 1360628 w 3650285"/>
              <a:gd name="connsiteY4" fmla="*/ 958292 h 1177748"/>
              <a:gd name="connsiteX5" fmla="*/ 1506932 w 3650285"/>
              <a:gd name="connsiteY5" fmla="*/ 1097280 h 1177748"/>
              <a:gd name="connsiteX6" fmla="*/ 1755648 w 3650285"/>
              <a:gd name="connsiteY6" fmla="*/ 0 h 1177748"/>
              <a:gd name="connsiteX7" fmla="*/ 1814170 w 3650285"/>
              <a:gd name="connsiteY7" fmla="*/ 972922 h 1177748"/>
              <a:gd name="connsiteX8" fmla="*/ 1953159 w 3650285"/>
              <a:gd name="connsiteY8" fmla="*/ 870509 h 1177748"/>
              <a:gd name="connsiteX9" fmla="*/ 1989735 w 3650285"/>
              <a:gd name="connsiteY9" fmla="*/ 987552 h 1177748"/>
              <a:gd name="connsiteX10" fmla="*/ 2187245 w 3650285"/>
              <a:gd name="connsiteY10" fmla="*/ 899770 h 1177748"/>
              <a:gd name="connsiteX11" fmla="*/ 2238452 w 3650285"/>
              <a:gd name="connsiteY11" fmla="*/ 1016813 h 1177748"/>
              <a:gd name="connsiteX12" fmla="*/ 2457908 w 3650285"/>
              <a:gd name="connsiteY12" fmla="*/ 643738 h 1177748"/>
              <a:gd name="connsiteX13" fmla="*/ 2706624 w 3650285"/>
              <a:gd name="connsiteY13" fmla="*/ 914400 h 1177748"/>
              <a:gd name="connsiteX14" fmla="*/ 2787092 w 3650285"/>
              <a:gd name="connsiteY14" fmla="*/ 826618 h 1177748"/>
              <a:gd name="connsiteX15" fmla="*/ 2984602 w 3650285"/>
              <a:gd name="connsiteY15" fmla="*/ 980237 h 1177748"/>
              <a:gd name="connsiteX16" fmla="*/ 3650285 w 3650285"/>
              <a:gd name="connsiteY16" fmla="*/ 965607 h 1177748"/>
              <a:gd name="connsiteX17" fmla="*/ 3650285 w 3650285"/>
              <a:gd name="connsiteY17" fmla="*/ 965607 h 1177748"/>
              <a:gd name="connsiteX0" fmla="*/ 0 w 3650285"/>
              <a:gd name="connsiteY0" fmla="*/ 1104596 h 1177748"/>
              <a:gd name="connsiteX1" fmla="*/ 512064 w 3650285"/>
              <a:gd name="connsiteY1" fmla="*/ 1104596 h 1177748"/>
              <a:gd name="connsiteX2" fmla="*/ 797357 w 3650285"/>
              <a:gd name="connsiteY2" fmla="*/ 716890 h 1177748"/>
              <a:gd name="connsiteX3" fmla="*/ 1294791 w 3650285"/>
              <a:gd name="connsiteY3" fmla="*/ 1177748 h 1177748"/>
              <a:gd name="connsiteX4" fmla="*/ 1360628 w 3650285"/>
              <a:gd name="connsiteY4" fmla="*/ 958292 h 1177748"/>
              <a:gd name="connsiteX5" fmla="*/ 1506932 w 3650285"/>
              <a:gd name="connsiteY5" fmla="*/ 1097280 h 1177748"/>
              <a:gd name="connsiteX6" fmla="*/ 1755648 w 3650285"/>
              <a:gd name="connsiteY6" fmla="*/ 0 h 1177748"/>
              <a:gd name="connsiteX7" fmla="*/ 1814170 w 3650285"/>
              <a:gd name="connsiteY7" fmla="*/ 972922 h 1177748"/>
              <a:gd name="connsiteX8" fmla="*/ 1953159 w 3650285"/>
              <a:gd name="connsiteY8" fmla="*/ 870509 h 1177748"/>
              <a:gd name="connsiteX9" fmla="*/ 1989735 w 3650285"/>
              <a:gd name="connsiteY9" fmla="*/ 987552 h 1177748"/>
              <a:gd name="connsiteX10" fmla="*/ 2187245 w 3650285"/>
              <a:gd name="connsiteY10" fmla="*/ 899770 h 1177748"/>
              <a:gd name="connsiteX11" fmla="*/ 2238452 w 3650285"/>
              <a:gd name="connsiteY11" fmla="*/ 1016813 h 1177748"/>
              <a:gd name="connsiteX12" fmla="*/ 2457908 w 3650285"/>
              <a:gd name="connsiteY12" fmla="*/ 643738 h 1177748"/>
              <a:gd name="connsiteX13" fmla="*/ 2706624 w 3650285"/>
              <a:gd name="connsiteY13" fmla="*/ 914400 h 1177748"/>
              <a:gd name="connsiteX14" fmla="*/ 2787092 w 3650285"/>
              <a:gd name="connsiteY14" fmla="*/ 826618 h 1177748"/>
              <a:gd name="connsiteX15" fmla="*/ 2984602 w 3650285"/>
              <a:gd name="connsiteY15" fmla="*/ 980237 h 1177748"/>
              <a:gd name="connsiteX16" fmla="*/ 3650285 w 3650285"/>
              <a:gd name="connsiteY16" fmla="*/ 965607 h 1177748"/>
              <a:gd name="connsiteX17" fmla="*/ 3650285 w 3650285"/>
              <a:gd name="connsiteY17" fmla="*/ 965607 h 1177748"/>
              <a:gd name="connsiteX0" fmla="*/ 0 w 3650285"/>
              <a:gd name="connsiteY0" fmla="*/ 1104596 h 1163118"/>
              <a:gd name="connsiteX1" fmla="*/ 512064 w 3650285"/>
              <a:gd name="connsiteY1" fmla="*/ 1104596 h 1163118"/>
              <a:gd name="connsiteX2" fmla="*/ 797357 w 3650285"/>
              <a:gd name="connsiteY2" fmla="*/ 716890 h 1163118"/>
              <a:gd name="connsiteX3" fmla="*/ 1097280 w 3650285"/>
              <a:gd name="connsiteY3" fmla="*/ 1163118 h 1163118"/>
              <a:gd name="connsiteX4" fmla="*/ 1360628 w 3650285"/>
              <a:gd name="connsiteY4" fmla="*/ 958292 h 1163118"/>
              <a:gd name="connsiteX5" fmla="*/ 1506932 w 3650285"/>
              <a:gd name="connsiteY5" fmla="*/ 1097280 h 1163118"/>
              <a:gd name="connsiteX6" fmla="*/ 1755648 w 3650285"/>
              <a:gd name="connsiteY6" fmla="*/ 0 h 1163118"/>
              <a:gd name="connsiteX7" fmla="*/ 1814170 w 3650285"/>
              <a:gd name="connsiteY7" fmla="*/ 972922 h 1163118"/>
              <a:gd name="connsiteX8" fmla="*/ 1953159 w 3650285"/>
              <a:gd name="connsiteY8" fmla="*/ 870509 h 1163118"/>
              <a:gd name="connsiteX9" fmla="*/ 1989735 w 3650285"/>
              <a:gd name="connsiteY9" fmla="*/ 987552 h 1163118"/>
              <a:gd name="connsiteX10" fmla="*/ 2187245 w 3650285"/>
              <a:gd name="connsiteY10" fmla="*/ 899770 h 1163118"/>
              <a:gd name="connsiteX11" fmla="*/ 2238452 w 3650285"/>
              <a:gd name="connsiteY11" fmla="*/ 1016813 h 1163118"/>
              <a:gd name="connsiteX12" fmla="*/ 2457908 w 3650285"/>
              <a:gd name="connsiteY12" fmla="*/ 643738 h 1163118"/>
              <a:gd name="connsiteX13" fmla="*/ 2706624 w 3650285"/>
              <a:gd name="connsiteY13" fmla="*/ 914400 h 1163118"/>
              <a:gd name="connsiteX14" fmla="*/ 2787092 w 3650285"/>
              <a:gd name="connsiteY14" fmla="*/ 826618 h 1163118"/>
              <a:gd name="connsiteX15" fmla="*/ 2984602 w 3650285"/>
              <a:gd name="connsiteY15" fmla="*/ 980237 h 1163118"/>
              <a:gd name="connsiteX16" fmla="*/ 3650285 w 3650285"/>
              <a:gd name="connsiteY16" fmla="*/ 965607 h 1163118"/>
              <a:gd name="connsiteX17" fmla="*/ 3650285 w 3650285"/>
              <a:gd name="connsiteY17" fmla="*/ 965607 h 1163118"/>
              <a:gd name="connsiteX0" fmla="*/ 0 w 3650285"/>
              <a:gd name="connsiteY0" fmla="*/ 1104596 h 1163118"/>
              <a:gd name="connsiteX1" fmla="*/ 512064 w 3650285"/>
              <a:gd name="connsiteY1" fmla="*/ 1104596 h 1163118"/>
              <a:gd name="connsiteX2" fmla="*/ 797357 w 3650285"/>
              <a:gd name="connsiteY2" fmla="*/ 716890 h 1163118"/>
              <a:gd name="connsiteX3" fmla="*/ 1097280 w 3650285"/>
              <a:gd name="connsiteY3" fmla="*/ 1163118 h 1163118"/>
              <a:gd name="connsiteX4" fmla="*/ 1258216 w 3650285"/>
              <a:gd name="connsiteY4" fmla="*/ 950977 h 1163118"/>
              <a:gd name="connsiteX5" fmla="*/ 1506932 w 3650285"/>
              <a:gd name="connsiteY5" fmla="*/ 1097280 h 1163118"/>
              <a:gd name="connsiteX6" fmla="*/ 1755648 w 3650285"/>
              <a:gd name="connsiteY6" fmla="*/ 0 h 1163118"/>
              <a:gd name="connsiteX7" fmla="*/ 1814170 w 3650285"/>
              <a:gd name="connsiteY7" fmla="*/ 972922 h 1163118"/>
              <a:gd name="connsiteX8" fmla="*/ 1953159 w 3650285"/>
              <a:gd name="connsiteY8" fmla="*/ 870509 h 1163118"/>
              <a:gd name="connsiteX9" fmla="*/ 1989735 w 3650285"/>
              <a:gd name="connsiteY9" fmla="*/ 987552 h 1163118"/>
              <a:gd name="connsiteX10" fmla="*/ 2187245 w 3650285"/>
              <a:gd name="connsiteY10" fmla="*/ 899770 h 1163118"/>
              <a:gd name="connsiteX11" fmla="*/ 2238452 w 3650285"/>
              <a:gd name="connsiteY11" fmla="*/ 1016813 h 1163118"/>
              <a:gd name="connsiteX12" fmla="*/ 2457908 w 3650285"/>
              <a:gd name="connsiteY12" fmla="*/ 643738 h 1163118"/>
              <a:gd name="connsiteX13" fmla="*/ 2706624 w 3650285"/>
              <a:gd name="connsiteY13" fmla="*/ 914400 h 1163118"/>
              <a:gd name="connsiteX14" fmla="*/ 2787092 w 3650285"/>
              <a:gd name="connsiteY14" fmla="*/ 826618 h 1163118"/>
              <a:gd name="connsiteX15" fmla="*/ 2984602 w 3650285"/>
              <a:gd name="connsiteY15" fmla="*/ 980237 h 1163118"/>
              <a:gd name="connsiteX16" fmla="*/ 3650285 w 3650285"/>
              <a:gd name="connsiteY16" fmla="*/ 965607 h 1163118"/>
              <a:gd name="connsiteX17" fmla="*/ 3650285 w 3650285"/>
              <a:gd name="connsiteY17" fmla="*/ 965607 h 1163118"/>
              <a:gd name="connsiteX0" fmla="*/ 0 w 3650285"/>
              <a:gd name="connsiteY0" fmla="*/ 1104596 h 1163118"/>
              <a:gd name="connsiteX1" fmla="*/ 512064 w 3650285"/>
              <a:gd name="connsiteY1" fmla="*/ 1104596 h 1163118"/>
              <a:gd name="connsiteX2" fmla="*/ 797357 w 3650285"/>
              <a:gd name="connsiteY2" fmla="*/ 716890 h 1163118"/>
              <a:gd name="connsiteX3" fmla="*/ 1097280 w 3650285"/>
              <a:gd name="connsiteY3" fmla="*/ 1163118 h 1163118"/>
              <a:gd name="connsiteX4" fmla="*/ 1258216 w 3650285"/>
              <a:gd name="connsiteY4" fmla="*/ 950977 h 1163118"/>
              <a:gd name="connsiteX5" fmla="*/ 1389889 w 3650285"/>
              <a:gd name="connsiteY5" fmla="*/ 1133856 h 1163118"/>
              <a:gd name="connsiteX6" fmla="*/ 1755648 w 3650285"/>
              <a:gd name="connsiteY6" fmla="*/ 0 h 1163118"/>
              <a:gd name="connsiteX7" fmla="*/ 1814170 w 3650285"/>
              <a:gd name="connsiteY7" fmla="*/ 972922 h 1163118"/>
              <a:gd name="connsiteX8" fmla="*/ 1953159 w 3650285"/>
              <a:gd name="connsiteY8" fmla="*/ 870509 h 1163118"/>
              <a:gd name="connsiteX9" fmla="*/ 1989735 w 3650285"/>
              <a:gd name="connsiteY9" fmla="*/ 987552 h 1163118"/>
              <a:gd name="connsiteX10" fmla="*/ 2187245 w 3650285"/>
              <a:gd name="connsiteY10" fmla="*/ 899770 h 1163118"/>
              <a:gd name="connsiteX11" fmla="*/ 2238452 w 3650285"/>
              <a:gd name="connsiteY11" fmla="*/ 1016813 h 1163118"/>
              <a:gd name="connsiteX12" fmla="*/ 2457908 w 3650285"/>
              <a:gd name="connsiteY12" fmla="*/ 643738 h 1163118"/>
              <a:gd name="connsiteX13" fmla="*/ 2706624 w 3650285"/>
              <a:gd name="connsiteY13" fmla="*/ 914400 h 1163118"/>
              <a:gd name="connsiteX14" fmla="*/ 2787092 w 3650285"/>
              <a:gd name="connsiteY14" fmla="*/ 826618 h 1163118"/>
              <a:gd name="connsiteX15" fmla="*/ 2984602 w 3650285"/>
              <a:gd name="connsiteY15" fmla="*/ 980237 h 1163118"/>
              <a:gd name="connsiteX16" fmla="*/ 3650285 w 3650285"/>
              <a:gd name="connsiteY16" fmla="*/ 965607 h 1163118"/>
              <a:gd name="connsiteX17" fmla="*/ 3650285 w 3650285"/>
              <a:gd name="connsiteY17" fmla="*/ 965607 h 1163118"/>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14170 w 3650285"/>
              <a:gd name="connsiteY7" fmla="*/ 899770 h 1089966"/>
              <a:gd name="connsiteX8" fmla="*/ 1953159 w 3650285"/>
              <a:gd name="connsiteY8" fmla="*/ 797357 h 1089966"/>
              <a:gd name="connsiteX9" fmla="*/ 1989735 w 3650285"/>
              <a:gd name="connsiteY9" fmla="*/ 914400 h 1089966"/>
              <a:gd name="connsiteX10" fmla="*/ 2187245 w 3650285"/>
              <a:gd name="connsiteY10" fmla="*/ 826618 h 1089966"/>
              <a:gd name="connsiteX11" fmla="*/ 2238452 w 3650285"/>
              <a:gd name="connsiteY11" fmla="*/ 943661 h 1089966"/>
              <a:gd name="connsiteX12" fmla="*/ 2457908 w 3650285"/>
              <a:gd name="connsiteY12" fmla="*/ 570586 h 1089966"/>
              <a:gd name="connsiteX13" fmla="*/ 2706624 w 3650285"/>
              <a:gd name="connsiteY13" fmla="*/ 841248 h 1089966"/>
              <a:gd name="connsiteX14" fmla="*/ 2787092 w 3650285"/>
              <a:gd name="connsiteY14" fmla="*/ 753466 h 1089966"/>
              <a:gd name="connsiteX15" fmla="*/ 2984602 w 3650285"/>
              <a:gd name="connsiteY15" fmla="*/ 907085 h 1089966"/>
              <a:gd name="connsiteX16" fmla="*/ 3650285 w 3650285"/>
              <a:gd name="connsiteY16" fmla="*/ 892455 h 1089966"/>
              <a:gd name="connsiteX17" fmla="*/ 3650285 w 3650285"/>
              <a:gd name="connsiteY17"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53159 w 3650285"/>
              <a:gd name="connsiteY8" fmla="*/ 797357 h 1089966"/>
              <a:gd name="connsiteX9" fmla="*/ 1989735 w 3650285"/>
              <a:gd name="connsiteY9" fmla="*/ 914400 h 1089966"/>
              <a:gd name="connsiteX10" fmla="*/ 2187245 w 3650285"/>
              <a:gd name="connsiteY10" fmla="*/ 826618 h 1089966"/>
              <a:gd name="connsiteX11" fmla="*/ 2238452 w 3650285"/>
              <a:gd name="connsiteY11" fmla="*/ 943661 h 1089966"/>
              <a:gd name="connsiteX12" fmla="*/ 2457908 w 3650285"/>
              <a:gd name="connsiteY12" fmla="*/ 570586 h 1089966"/>
              <a:gd name="connsiteX13" fmla="*/ 2706624 w 3650285"/>
              <a:gd name="connsiteY13" fmla="*/ 841248 h 1089966"/>
              <a:gd name="connsiteX14" fmla="*/ 2787092 w 3650285"/>
              <a:gd name="connsiteY14" fmla="*/ 753466 h 1089966"/>
              <a:gd name="connsiteX15" fmla="*/ 2984602 w 3650285"/>
              <a:gd name="connsiteY15" fmla="*/ 907085 h 1089966"/>
              <a:gd name="connsiteX16" fmla="*/ 3650285 w 3650285"/>
              <a:gd name="connsiteY16" fmla="*/ 892455 h 1089966"/>
              <a:gd name="connsiteX17" fmla="*/ 3650285 w 3650285"/>
              <a:gd name="connsiteY17"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53159 w 3650285"/>
              <a:gd name="connsiteY8" fmla="*/ 797357 h 1089966"/>
              <a:gd name="connsiteX9" fmla="*/ 2040942 w 3650285"/>
              <a:gd name="connsiteY9" fmla="*/ 1016813 h 1089966"/>
              <a:gd name="connsiteX10" fmla="*/ 2187245 w 3650285"/>
              <a:gd name="connsiteY10" fmla="*/ 826618 h 1089966"/>
              <a:gd name="connsiteX11" fmla="*/ 2238452 w 3650285"/>
              <a:gd name="connsiteY11" fmla="*/ 943661 h 1089966"/>
              <a:gd name="connsiteX12" fmla="*/ 2457908 w 3650285"/>
              <a:gd name="connsiteY12" fmla="*/ 570586 h 1089966"/>
              <a:gd name="connsiteX13" fmla="*/ 2706624 w 3650285"/>
              <a:gd name="connsiteY13" fmla="*/ 841248 h 1089966"/>
              <a:gd name="connsiteX14" fmla="*/ 2787092 w 3650285"/>
              <a:gd name="connsiteY14" fmla="*/ 753466 h 1089966"/>
              <a:gd name="connsiteX15" fmla="*/ 2984602 w 3650285"/>
              <a:gd name="connsiteY15" fmla="*/ 907085 h 1089966"/>
              <a:gd name="connsiteX16" fmla="*/ 3650285 w 3650285"/>
              <a:gd name="connsiteY16" fmla="*/ 892455 h 1089966"/>
              <a:gd name="connsiteX17" fmla="*/ 3650285 w 3650285"/>
              <a:gd name="connsiteY17"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87245 w 3650285"/>
              <a:gd name="connsiteY10" fmla="*/ 826618 h 1089966"/>
              <a:gd name="connsiteX11" fmla="*/ 2238452 w 3650285"/>
              <a:gd name="connsiteY11" fmla="*/ 943661 h 1089966"/>
              <a:gd name="connsiteX12" fmla="*/ 2457908 w 3650285"/>
              <a:gd name="connsiteY12" fmla="*/ 570586 h 1089966"/>
              <a:gd name="connsiteX13" fmla="*/ 2706624 w 3650285"/>
              <a:gd name="connsiteY13" fmla="*/ 841248 h 1089966"/>
              <a:gd name="connsiteX14" fmla="*/ 2787092 w 3650285"/>
              <a:gd name="connsiteY14" fmla="*/ 753466 h 1089966"/>
              <a:gd name="connsiteX15" fmla="*/ 2984602 w 3650285"/>
              <a:gd name="connsiteY15" fmla="*/ 907085 h 1089966"/>
              <a:gd name="connsiteX16" fmla="*/ 3650285 w 3650285"/>
              <a:gd name="connsiteY16" fmla="*/ 892455 h 1089966"/>
              <a:gd name="connsiteX17" fmla="*/ 3650285 w 3650285"/>
              <a:gd name="connsiteY17"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72614 w 3650285"/>
              <a:gd name="connsiteY10" fmla="*/ 892455 h 1089966"/>
              <a:gd name="connsiteX11" fmla="*/ 2238452 w 3650285"/>
              <a:gd name="connsiteY11" fmla="*/ 943661 h 1089966"/>
              <a:gd name="connsiteX12" fmla="*/ 2457908 w 3650285"/>
              <a:gd name="connsiteY12" fmla="*/ 570586 h 1089966"/>
              <a:gd name="connsiteX13" fmla="*/ 2706624 w 3650285"/>
              <a:gd name="connsiteY13" fmla="*/ 841248 h 1089966"/>
              <a:gd name="connsiteX14" fmla="*/ 2787092 w 3650285"/>
              <a:gd name="connsiteY14" fmla="*/ 753466 h 1089966"/>
              <a:gd name="connsiteX15" fmla="*/ 2984602 w 3650285"/>
              <a:gd name="connsiteY15" fmla="*/ 907085 h 1089966"/>
              <a:gd name="connsiteX16" fmla="*/ 3650285 w 3650285"/>
              <a:gd name="connsiteY16" fmla="*/ 892455 h 1089966"/>
              <a:gd name="connsiteX17" fmla="*/ 3650285 w 3650285"/>
              <a:gd name="connsiteY17"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72614 w 3650285"/>
              <a:gd name="connsiteY10" fmla="*/ 892455 h 1089966"/>
              <a:gd name="connsiteX11" fmla="*/ 2275028 w 3650285"/>
              <a:gd name="connsiteY11" fmla="*/ 994868 h 1089966"/>
              <a:gd name="connsiteX12" fmla="*/ 2457908 w 3650285"/>
              <a:gd name="connsiteY12" fmla="*/ 570586 h 1089966"/>
              <a:gd name="connsiteX13" fmla="*/ 2706624 w 3650285"/>
              <a:gd name="connsiteY13" fmla="*/ 841248 h 1089966"/>
              <a:gd name="connsiteX14" fmla="*/ 2787092 w 3650285"/>
              <a:gd name="connsiteY14" fmla="*/ 753466 h 1089966"/>
              <a:gd name="connsiteX15" fmla="*/ 2984602 w 3650285"/>
              <a:gd name="connsiteY15" fmla="*/ 907085 h 1089966"/>
              <a:gd name="connsiteX16" fmla="*/ 3650285 w 3650285"/>
              <a:gd name="connsiteY16" fmla="*/ 892455 h 1089966"/>
              <a:gd name="connsiteX17" fmla="*/ 3650285 w 3650285"/>
              <a:gd name="connsiteY17"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72614 w 3650285"/>
              <a:gd name="connsiteY10" fmla="*/ 892455 h 1089966"/>
              <a:gd name="connsiteX11" fmla="*/ 2275028 w 3650285"/>
              <a:gd name="connsiteY11" fmla="*/ 994868 h 1089966"/>
              <a:gd name="connsiteX12" fmla="*/ 2457908 w 3650285"/>
              <a:gd name="connsiteY12" fmla="*/ 570586 h 1089966"/>
              <a:gd name="connsiteX13" fmla="*/ 2626156 w 3650285"/>
              <a:gd name="connsiteY13" fmla="*/ 929030 h 1089966"/>
              <a:gd name="connsiteX14" fmla="*/ 2787092 w 3650285"/>
              <a:gd name="connsiteY14" fmla="*/ 753466 h 1089966"/>
              <a:gd name="connsiteX15" fmla="*/ 2984602 w 3650285"/>
              <a:gd name="connsiteY15" fmla="*/ 907085 h 1089966"/>
              <a:gd name="connsiteX16" fmla="*/ 3650285 w 3650285"/>
              <a:gd name="connsiteY16" fmla="*/ 892455 h 1089966"/>
              <a:gd name="connsiteX17" fmla="*/ 3650285 w 3650285"/>
              <a:gd name="connsiteY17"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72614 w 3650285"/>
              <a:gd name="connsiteY10" fmla="*/ 892455 h 1089966"/>
              <a:gd name="connsiteX11" fmla="*/ 2275028 w 3650285"/>
              <a:gd name="connsiteY11" fmla="*/ 994868 h 1089966"/>
              <a:gd name="connsiteX12" fmla="*/ 2457908 w 3650285"/>
              <a:gd name="connsiteY12" fmla="*/ 570586 h 1089966"/>
              <a:gd name="connsiteX13" fmla="*/ 2626156 w 3650285"/>
              <a:gd name="connsiteY13" fmla="*/ 929030 h 1089966"/>
              <a:gd name="connsiteX14" fmla="*/ 2772461 w 3650285"/>
              <a:gd name="connsiteY14" fmla="*/ 790042 h 1089966"/>
              <a:gd name="connsiteX15" fmla="*/ 2984602 w 3650285"/>
              <a:gd name="connsiteY15" fmla="*/ 907085 h 1089966"/>
              <a:gd name="connsiteX16" fmla="*/ 3650285 w 3650285"/>
              <a:gd name="connsiteY16" fmla="*/ 892455 h 1089966"/>
              <a:gd name="connsiteX17" fmla="*/ 3650285 w 3650285"/>
              <a:gd name="connsiteY17"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72614 w 3650285"/>
              <a:gd name="connsiteY10" fmla="*/ 892455 h 1089966"/>
              <a:gd name="connsiteX11" fmla="*/ 2275028 w 3650285"/>
              <a:gd name="connsiteY11" fmla="*/ 994868 h 1089966"/>
              <a:gd name="connsiteX12" fmla="*/ 2457908 w 3650285"/>
              <a:gd name="connsiteY12" fmla="*/ 570586 h 1089966"/>
              <a:gd name="connsiteX13" fmla="*/ 2626156 w 3650285"/>
              <a:gd name="connsiteY13" fmla="*/ 929030 h 1089966"/>
              <a:gd name="connsiteX14" fmla="*/ 2772461 w 3650285"/>
              <a:gd name="connsiteY14" fmla="*/ 790042 h 1089966"/>
              <a:gd name="connsiteX15" fmla="*/ 2896819 w 3650285"/>
              <a:gd name="connsiteY15" fmla="*/ 987552 h 1089966"/>
              <a:gd name="connsiteX16" fmla="*/ 3650285 w 3650285"/>
              <a:gd name="connsiteY16" fmla="*/ 892455 h 1089966"/>
              <a:gd name="connsiteX17" fmla="*/ 3650285 w 3650285"/>
              <a:gd name="connsiteY17" fmla="*/ 892455 h 1089966"/>
              <a:gd name="connsiteX0" fmla="*/ 0 w 3710038"/>
              <a:gd name="connsiteY0" fmla="*/ 1031444 h 1089966"/>
              <a:gd name="connsiteX1" fmla="*/ 512064 w 3710038"/>
              <a:gd name="connsiteY1" fmla="*/ 1031444 h 1089966"/>
              <a:gd name="connsiteX2" fmla="*/ 797357 w 3710038"/>
              <a:gd name="connsiteY2" fmla="*/ 643738 h 1089966"/>
              <a:gd name="connsiteX3" fmla="*/ 1097280 w 3710038"/>
              <a:gd name="connsiteY3" fmla="*/ 1089966 h 1089966"/>
              <a:gd name="connsiteX4" fmla="*/ 1258216 w 3710038"/>
              <a:gd name="connsiteY4" fmla="*/ 877825 h 1089966"/>
              <a:gd name="connsiteX5" fmla="*/ 1389889 w 3710038"/>
              <a:gd name="connsiteY5" fmla="*/ 1060704 h 1089966"/>
              <a:gd name="connsiteX6" fmla="*/ 1609344 w 3710038"/>
              <a:gd name="connsiteY6" fmla="*/ 0 h 1089966"/>
              <a:gd name="connsiteX7" fmla="*/ 1865376 w 3710038"/>
              <a:gd name="connsiteY7" fmla="*/ 1024128 h 1089966"/>
              <a:gd name="connsiteX8" fmla="*/ 1982420 w 3710038"/>
              <a:gd name="connsiteY8" fmla="*/ 870509 h 1089966"/>
              <a:gd name="connsiteX9" fmla="*/ 2040942 w 3710038"/>
              <a:gd name="connsiteY9" fmla="*/ 1016813 h 1089966"/>
              <a:gd name="connsiteX10" fmla="*/ 2172614 w 3710038"/>
              <a:gd name="connsiteY10" fmla="*/ 892455 h 1089966"/>
              <a:gd name="connsiteX11" fmla="*/ 2275028 w 3710038"/>
              <a:gd name="connsiteY11" fmla="*/ 994868 h 1089966"/>
              <a:gd name="connsiteX12" fmla="*/ 2457908 w 3710038"/>
              <a:gd name="connsiteY12" fmla="*/ 570586 h 1089966"/>
              <a:gd name="connsiteX13" fmla="*/ 2626156 w 3710038"/>
              <a:gd name="connsiteY13" fmla="*/ 929030 h 1089966"/>
              <a:gd name="connsiteX14" fmla="*/ 2772461 w 3710038"/>
              <a:gd name="connsiteY14" fmla="*/ 790042 h 1089966"/>
              <a:gd name="connsiteX15" fmla="*/ 2896819 w 3710038"/>
              <a:gd name="connsiteY15" fmla="*/ 987552 h 1089966"/>
              <a:gd name="connsiteX16" fmla="*/ 3650285 w 3710038"/>
              <a:gd name="connsiteY16" fmla="*/ 892455 h 1089966"/>
              <a:gd name="connsiteX17" fmla="*/ 3664916 w 3710038"/>
              <a:gd name="connsiteY17" fmla="*/ 1053390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72614 w 3650285"/>
              <a:gd name="connsiteY10" fmla="*/ 892455 h 1089966"/>
              <a:gd name="connsiteX11" fmla="*/ 2275028 w 3650285"/>
              <a:gd name="connsiteY11" fmla="*/ 994868 h 1089966"/>
              <a:gd name="connsiteX12" fmla="*/ 2457908 w 3650285"/>
              <a:gd name="connsiteY12" fmla="*/ 570586 h 1089966"/>
              <a:gd name="connsiteX13" fmla="*/ 2626156 w 3650285"/>
              <a:gd name="connsiteY13" fmla="*/ 929030 h 1089966"/>
              <a:gd name="connsiteX14" fmla="*/ 2772461 w 3650285"/>
              <a:gd name="connsiteY14" fmla="*/ 790042 h 1089966"/>
              <a:gd name="connsiteX15" fmla="*/ 2896819 w 3650285"/>
              <a:gd name="connsiteY15" fmla="*/ 987552 h 1089966"/>
              <a:gd name="connsiteX16" fmla="*/ 3650285 w 3650285"/>
              <a:gd name="connsiteY16"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72614 w 3650285"/>
              <a:gd name="connsiteY10" fmla="*/ 892455 h 1089966"/>
              <a:gd name="connsiteX11" fmla="*/ 2275028 w 3650285"/>
              <a:gd name="connsiteY11" fmla="*/ 994868 h 1089966"/>
              <a:gd name="connsiteX12" fmla="*/ 2457908 w 3650285"/>
              <a:gd name="connsiteY12" fmla="*/ 570586 h 1089966"/>
              <a:gd name="connsiteX13" fmla="*/ 2626156 w 3650285"/>
              <a:gd name="connsiteY13" fmla="*/ 929030 h 1089966"/>
              <a:gd name="connsiteX14" fmla="*/ 2772461 w 3650285"/>
              <a:gd name="connsiteY14" fmla="*/ 790042 h 1089966"/>
              <a:gd name="connsiteX15" fmla="*/ 2896819 w 3650285"/>
              <a:gd name="connsiteY15" fmla="*/ 987552 h 1089966"/>
              <a:gd name="connsiteX16" fmla="*/ 3650285 w 3650285"/>
              <a:gd name="connsiteY16" fmla="*/ 965607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72614 w 3650285"/>
              <a:gd name="connsiteY10" fmla="*/ 892455 h 1089966"/>
              <a:gd name="connsiteX11" fmla="*/ 2275028 w 3650285"/>
              <a:gd name="connsiteY11" fmla="*/ 994868 h 1089966"/>
              <a:gd name="connsiteX12" fmla="*/ 2457908 w 3650285"/>
              <a:gd name="connsiteY12" fmla="*/ 570586 h 1089966"/>
              <a:gd name="connsiteX13" fmla="*/ 2626156 w 3650285"/>
              <a:gd name="connsiteY13" fmla="*/ 929030 h 1089966"/>
              <a:gd name="connsiteX14" fmla="*/ 2772461 w 3650285"/>
              <a:gd name="connsiteY14" fmla="*/ 790042 h 1089966"/>
              <a:gd name="connsiteX15" fmla="*/ 2896819 w 3650285"/>
              <a:gd name="connsiteY15" fmla="*/ 987552 h 1089966"/>
              <a:gd name="connsiteX16" fmla="*/ 3650285 w 3650285"/>
              <a:gd name="connsiteY16" fmla="*/ 965607 h 1089966"/>
              <a:gd name="connsiteX0" fmla="*/ 0 w 3664916"/>
              <a:gd name="connsiteY0" fmla="*/ 1031444 h 1089966"/>
              <a:gd name="connsiteX1" fmla="*/ 512064 w 3664916"/>
              <a:gd name="connsiteY1" fmla="*/ 1031444 h 1089966"/>
              <a:gd name="connsiteX2" fmla="*/ 797357 w 3664916"/>
              <a:gd name="connsiteY2" fmla="*/ 643738 h 1089966"/>
              <a:gd name="connsiteX3" fmla="*/ 1097280 w 3664916"/>
              <a:gd name="connsiteY3" fmla="*/ 1089966 h 1089966"/>
              <a:gd name="connsiteX4" fmla="*/ 1258216 w 3664916"/>
              <a:gd name="connsiteY4" fmla="*/ 877825 h 1089966"/>
              <a:gd name="connsiteX5" fmla="*/ 1389889 w 3664916"/>
              <a:gd name="connsiteY5" fmla="*/ 1060704 h 1089966"/>
              <a:gd name="connsiteX6" fmla="*/ 1609344 w 3664916"/>
              <a:gd name="connsiteY6" fmla="*/ 0 h 1089966"/>
              <a:gd name="connsiteX7" fmla="*/ 1865376 w 3664916"/>
              <a:gd name="connsiteY7" fmla="*/ 1024128 h 1089966"/>
              <a:gd name="connsiteX8" fmla="*/ 1982420 w 3664916"/>
              <a:gd name="connsiteY8" fmla="*/ 870509 h 1089966"/>
              <a:gd name="connsiteX9" fmla="*/ 2040942 w 3664916"/>
              <a:gd name="connsiteY9" fmla="*/ 1016813 h 1089966"/>
              <a:gd name="connsiteX10" fmla="*/ 2172614 w 3664916"/>
              <a:gd name="connsiteY10" fmla="*/ 892455 h 1089966"/>
              <a:gd name="connsiteX11" fmla="*/ 2275028 w 3664916"/>
              <a:gd name="connsiteY11" fmla="*/ 994868 h 1089966"/>
              <a:gd name="connsiteX12" fmla="*/ 2457908 w 3664916"/>
              <a:gd name="connsiteY12" fmla="*/ 570586 h 1089966"/>
              <a:gd name="connsiteX13" fmla="*/ 2626156 w 3664916"/>
              <a:gd name="connsiteY13" fmla="*/ 929030 h 1089966"/>
              <a:gd name="connsiteX14" fmla="*/ 2772461 w 3664916"/>
              <a:gd name="connsiteY14" fmla="*/ 790042 h 1089966"/>
              <a:gd name="connsiteX15" fmla="*/ 2896819 w 3664916"/>
              <a:gd name="connsiteY15" fmla="*/ 987552 h 1089966"/>
              <a:gd name="connsiteX16" fmla="*/ 3664916 w 3664916"/>
              <a:gd name="connsiteY16" fmla="*/ 943661 h 1089966"/>
              <a:gd name="connsiteX0" fmla="*/ 0 w 3686861"/>
              <a:gd name="connsiteY0" fmla="*/ 1031444 h 1089966"/>
              <a:gd name="connsiteX1" fmla="*/ 512064 w 3686861"/>
              <a:gd name="connsiteY1" fmla="*/ 1031444 h 1089966"/>
              <a:gd name="connsiteX2" fmla="*/ 797357 w 3686861"/>
              <a:gd name="connsiteY2" fmla="*/ 643738 h 1089966"/>
              <a:gd name="connsiteX3" fmla="*/ 1097280 w 3686861"/>
              <a:gd name="connsiteY3" fmla="*/ 1089966 h 1089966"/>
              <a:gd name="connsiteX4" fmla="*/ 1258216 w 3686861"/>
              <a:gd name="connsiteY4" fmla="*/ 877825 h 1089966"/>
              <a:gd name="connsiteX5" fmla="*/ 1389889 w 3686861"/>
              <a:gd name="connsiteY5" fmla="*/ 1060704 h 1089966"/>
              <a:gd name="connsiteX6" fmla="*/ 1609344 w 3686861"/>
              <a:gd name="connsiteY6" fmla="*/ 0 h 1089966"/>
              <a:gd name="connsiteX7" fmla="*/ 1865376 w 3686861"/>
              <a:gd name="connsiteY7" fmla="*/ 1024128 h 1089966"/>
              <a:gd name="connsiteX8" fmla="*/ 1982420 w 3686861"/>
              <a:gd name="connsiteY8" fmla="*/ 870509 h 1089966"/>
              <a:gd name="connsiteX9" fmla="*/ 2040942 w 3686861"/>
              <a:gd name="connsiteY9" fmla="*/ 1016813 h 1089966"/>
              <a:gd name="connsiteX10" fmla="*/ 2172614 w 3686861"/>
              <a:gd name="connsiteY10" fmla="*/ 892455 h 1089966"/>
              <a:gd name="connsiteX11" fmla="*/ 2275028 w 3686861"/>
              <a:gd name="connsiteY11" fmla="*/ 994868 h 1089966"/>
              <a:gd name="connsiteX12" fmla="*/ 2457908 w 3686861"/>
              <a:gd name="connsiteY12" fmla="*/ 570586 h 1089966"/>
              <a:gd name="connsiteX13" fmla="*/ 2626156 w 3686861"/>
              <a:gd name="connsiteY13" fmla="*/ 929030 h 1089966"/>
              <a:gd name="connsiteX14" fmla="*/ 2772461 w 3686861"/>
              <a:gd name="connsiteY14" fmla="*/ 790042 h 1089966"/>
              <a:gd name="connsiteX15" fmla="*/ 2896819 w 3686861"/>
              <a:gd name="connsiteY15" fmla="*/ 987552 h 1089966"/>
              <a:gd name="connsiteX16" fmla="*/ 3686861 w 3686861"/>
              <a:gd name="connsiteY16" fmla="*/ 972922 h 108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86861" h="1089966">
                <a:moveTo>
                  <a:pt x="0" y="1031444"/>
                </a:moveTo>
                <a:lnTo>
                  <a:pt x="512064" y="1031444"/>
                </a:lnTo>
                <a:lnTo>
                  <a:pt x="797357" y="643738"/>
                </a:lnTo>
                <a:lnTo>
                  <a:pt x="1097280" y="1089966"/>
                </a:lnTo>
                <a:lnTo>
                  <a:pt x="1258216" y="877825"/>
                </a:lnTo>
                <a:lnTo>
                  <a:pt x="1389889" y="1060704"/>
                </a:lnTo>
                <a:lnTo>
                  <a:pt x="1609344" y="0"/>
                </a:lnTo>
                <a:lnTo>
                  <a:pt x="1865376" y="1024128"/>
                </a:lnTo>
                <a:lnTo>
                  <a:pt x="1982420" y="870509"/>
                </a:lnTo>
                <a:lnTo>
                  <a:pt x="2040942" y="1016813"/>
                </a:lnTo>
                <a:lnTo>
                  <a:pt x="2172614" y="892455"/>
                </a:lnTo>
                <a:lnTo>
                  <a:pt x="2275028" y="994868"/>
                </a:lnTo>
                <a:lnTo>
                  <a:pt x="2457908" y="570586"/>
                </a:lnTo>
                <a:lnTo>
                  <a:pt x="2626156" y="929030"/>
                </a:lnTo>
                <a:lnTo>
                  <a:pt x="2772461" y="790042"/>
                </a:lnTo>
                <a:lnTo>
                  <a:pt x="2896819" y="987552"/>
                </a:lnTo>
                <a:cubicBezTo>
                  <a:pt x="3147974" y="955853"/>
                  <a:pt x="3529584" y="976580"/>
                  <a:pt x="3686861" y="972922"/>
                </a:cubicBezTo>
              </a:path>
            </a:pathLst>
          </a:cu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6" name="Group 5"/>
          <p:cNvGrpSpPr/>
          <p:nvPr/>
        </p:nvGrpSpPr>
        <p:grpSpPr>
          <a:xfrm>
            <a:off x="5092068" y="1303738"/>
            <a:ext cx="3550480" cy="678692"/>
            <a:chOff x="803640" y="3362835"/>
            <a:chExt cx="2059657" cy="678692"/>
          </a:xfrm>
        </p:grpSpPr>
        <p:sp>
          <p:nvSpPr>
            <p:cNvPr id="7" name="TextBox 6"/>
            <p:cNvSpPr txBox="1"/>
            <p:nvPr/>
          </p:nvSpPr>
          <p:spPr>
            <a:xfrm>
              <a:off x="803640" y="3579862"/>
              <a:ext cx="2059657" cy="461665"/>
            </a:xfrm>
            <a:prstGeom prst="rect">
              <a:avLst/>
            </a:prstGeom>
            <a:noFill/>
          </p:spPr>
          <p:txBody>
            <a:bodyPr wrap="square" rtlCol="0">
              <a:spAutoFit/>
            </a:bodyPr>
            <a:lstStyle/>
            <a:p>
              <a:r>
                <a:rPr lang="en-CA" altLang="ko-KR" sz="1200" b="1" dirty="0">
                  <a:solidFill>
                    <a:schemeClr val="tx1">
                      <a:lumMod val="75000"/>
                      <a:lumOff val="25000"/>
                    </a:schemeClr>
                  </a:solidFill>
                  <a:cs typeface="Arial" pitchFamily="34" charset="0"/>
                </a:rPr>
                <a:t>15</a:t>
              </a:r>
              <a:r>
                <a:rPr lang="en-CA" altLang="ko-KR" sz="1200" dirty="0">
                  <a:solidFill>
                    <a:schemeClr val="tx1">
                      <a:lumMod val="75000"/>
                      <a:lumOff val="25000"/>
                    </a:schemeClr>
                  </a:solidFill>
                  <a:cs typeface="Arial" pitchFamily="34" charset="0"/>
                </a:rPr>
                <a:t> variables such as age, gender, obese or not, smoker or not.</a:t>
              </a:r>
              <a:endParaRPr lang="ko-KR" altLang="en-US" sz="1200" dirty="0">
                <a:solidFill>
                  <a:schemeClr val="tx1">
                    <a:lumMod val="75000"/>
                    <a:lumOff val="25000"/>
                  </a:schemeClr>
                </a:solidFill>
                <a:cs typeface="Arial" pitchFamily="34" charset="0"/>
              </a:endParaRPr>
            </a:p>
          </p:txBody>
        </p:sp>
        <p:sp>
          <p:nvSpPr>
            <p:cNvPr id="8" name="TextBox 7"/>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Demographic Attributes</a:t>
              </a:r>
              <a:endParaRPr lang="ko-KR" altLang="en-US" sz="1200" b="1" dirty="0">
                <a:solidFill>
                  <a:schemeClr val="tx1">
                    <a:lumMod val="75000"/>
                    <a:lumOff val="25000"/>
                  </a:schemeClr>
                </a:solidFill>
                <a:cs typeface="Arial" pitchFamily="34" charset="0"/>
              </a:endParaRPr>
            </a:p>
          </p:txBody>
        </p:sp>
      </p:grpSp>
      <p:grpSp>
        <p:nvGrpSpPr>
          <p:cNvPr id="9" name="Group 8"/>
          <p:cNvGrpSpPr/>
          <p:nvPr/>
        </p:nvGrpSpPr>
        <p:grpSpPr>
          <a:xfrm>
            <a:off x="5092068" y="2211710"/>
            <a:ext cx="3550480" cy="678692"/>
            <a:chOff x="803640" y="3362835"/>
            <a:chExt cx="2059657" cy="678692"/>
          </a:xfrm>
        </p:grpSpPr>
        <p:sp>
          <p:nvSpPr>
            <p:cNvPr id="10" name="TextBox 9"/>
            <p:cNvSpPr txBox="1"/>
            <p:nvPr/>
          </p:nvSpPr>
          <p:spPr>
            <a:xfrm>
              <a:off x="803640" y="3579862"/>
              <a:ext cx="2059657" cy="4616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13</a:t>
              </a:r>
              <a:r>
                <a:rPr lang="en-US" altLang="ko-KR" sz="1200" dirty="0">
                  <a:solidFill>
                    <a:schemeClr val="tx1">
                      <a:lumMod val="75000"/>
                      <a:lumOff val="25000"/>
                    </a:schemeClr>
                  </a:solidFill>
                  <a:cs typeface="Arial" pitchFamily="34" charset="0"/>
                </a:rPr>
                <a:t> variables such as blood pressure, shortness of breath, chest pain.</a:t>
              </a:r>
              <a:endParaRPr lang="ko-KR" altLang="en-US" sz="1200" dirty="0">
                <a:solidFill>
                  <a:schemeClr val="tx1">
                    <a:lumMod val="75000"/>
                    <a:lumOff val="25000"/>
                  </a:schemeClr>
                </a:solidFill>
                <a:cs typeface="Arial" pitchFamily="34" charset="0"/>
              </a:endParaRPr>
            </a:p>
          </p:txBody>
        </p:sp>
        <p:sp>
          <p:nvSpPr>
            <p:cNvPr id="11" name="TextBox 1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Symptom and Examination Attributes</a:t>
              </a:r>
              <a:endParaRPr lang="ko-KR" altLang="en-US" sz="1200" b="1" dirty="0">
                <a:solidFill>
                  <a:schemeClr val="tx1">
                    <a:lumMod val="75000"/>
                    <a:lumOff val="25000"/>
                  </a:schemeClr>
                </a:solidFill>
                <a:cs typeface="Arial" pitchFamily="34" charset="0"/>
              </a:endParaRPr>
            </a:p>
          </p:txBody>
        </p:sp>
      </p:grpSp>
      <p:grpSp>
        <p:nvGrpSpPr>
          <p:cNvPr id="12" name="Group 11"/>
          <p:cNvGrpSpPr/>
          <p:nvPr/>
        </p:nvGrpSpPr>
        <p:grpSpPr>
          <a:xfrm>
            <a:off x="5092068" y="3121504"/>
            <a:ext cx="3550480" cy="678692"/>
            <a:chOff x="803640" y="3362835"/>
            <a:chExt cx="2059657" cy="678692"/>
          </a:xfrm>
        </p:grpSpPr>
        <p:sp>
          <p:nvSpPr>
            <p:cNvPr id="13" name="TextBox 12"/>
            <p:cNvSpPr txBox="1"/>
            <p:nvPr/>
          </p:nvSpPr>
          <p:spPr>
            <a:xfrm>
              <a:off x="803640" y="3579862"/>
              <a:ext cx="2059657" cy="4616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7</a:t>
              </a:r>
              <a:r>
                <a:rPr lang="en-US" altLang="ko-KR" sz="1200" dirty="0">
                  <a:solidFill>
                    <a:schemeClr val="tx1">
                      <a:lumMod val="75000"/>
                      <a:lumOff val="25000"/>
                    </a:schemeClr>
                  </a:solidFill>
                  <a:cs typeface="Arial" pitchFamily="34" charset="0"/>
                </a:rPr>
                <a:t> variables such as whether there is left ventricular hypertrophy or a bundle branch block.    </a:t>
              </a:r>
              <a:endParaRPr lang="ko-KR" altLang="en-US" sz="1200" dirty="0">
                <a:solidFill>
                  <a:schemeClr val="tx1">
                    <a:lumMod val="75000"/>
                    <a:lumOff val="25000"/>
                  </a:schemeClr>
                </a:solidFill>
                <a:cs typeface="Arial" pitchFamily="34" charset="0"/>
              </a:endParaRPr>
            </a:p>
          </p:txBody>
        </p:sp>
        <p:sp>
          <p:nvSpPr>
            <p:cNvPr id="14" name="TextBox 13"/>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Electrocardiogram (ECG) Attributes</a:t>
              </a:r>
              <a:endParaRPr lang="ko-KR" altLang="en-US" sz="1200" b="1" dirty="0">
                <a:solidFill>
                  <a:schemeClr val="tx1">
                    <a:lumMod val="75000"/>
                    <a:lumOff val="25000"/>
                  </a:schemeClr>
                </a:solidFill>
                <a:cs typeface="Arial" pitchFamily="34" charset="0"/>
              </a:endParaRPr>
            </a:p>
          </p:txBody>
        </p:sp>
      </p:grpSp>
      <p:grpSp>
        <p:nvGrpSpPr>
          <p:cNvPr id="15" name="Group 14"/>
          <p:cNvGrpSpPr/>
          <p:nvPr/>
        </p:nvGrpSpPr>
        <p:grpSpPr>
          <a:xfrm>
            <a:off x="5092068" y="4030388"/>
            <a:ext cx="3550480" cy="678692"/>
            <a:chOff x="803640" y="3362835"/>
            <a:chExt cx="2059657" cy="678692"/>
          </a:xfrm>
        </p:grpSpPr>
        <p:sp>
          <p:nvSpPr>
            <p:cNvPr id="16" name="TextBox 15"/>
            <p:cNvSpPr txBox="1"/>
            <p:nvPr/>
          </p:nvSpPr>
          <p:spPr>
            <a:xfrm>
              <a:off x="803640" y="3579862"/>
              <a:ext cx="2059657" cy="4616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17</a:t>
              </a:r>
              <a:r>
                <a:rPr lang="en-US" altLang="ko-KR" sz="1200" dirty="0">
                  <a:solidFill>
                    <a:schemeClr val="tx1">
                      <a:lumMod val="75000"/>
                      <a:lumOff val="25000"/>
                    </a:schemeClr>
                  </a:solidFill>
                  <a:cs typeface="Arial" pitchFamily="34" charset="0"/>
                </a:rPr>
                <a:t> variables such as fasting blood sugar, white blood cell count, HDL and LDL levels.   </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Laboratory and Echocardiographic Attributes:</a:t>
              </a:r>
              <a:endParaRPr lang="ko-KR" altLang="en-US" sz="1200" b="1" dirty="0">
                <a:solidFill>
                  <a:schemeClr val="tx1">
                    <a:lumMod val="75000"/>
                    <a:lumOff val="25000"/>
                  </a:schemeClr>
                </a:solidFill>
                <a:cs typeface="Arial" pitchFamily="34" charset="0"/>
              </a:endParaRPr>
            </a:p>
          </p:txBody>
        </p:sp>
      </p:grpSp>
      <p:sp>
        <p:nvSpPr>
          <p:cNvPr id="18" name="Oval 17"/>
          <p:cNvSpPr/>
          <p:nvPr/>
        </p:nvSpPr>
        <p:spPr>
          <a:xfrm>
            <a:off x="4466084" y="3218168"/>
            <a:ext cx="485364" cy="485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Oval 18"/>
          <p:cNvSpPr/>
          <p:nvPr/>
        </p:nvSpPr>
        <p:spPr>
          <a:xfrm>
            <a:off x="4466084" y="1400402"/>
            <a:ext cx="485364" cy="4853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Oval 19"/>
          <p:cNvSpPr/>
          <p:nvPr/>
        </p:nvSpPr>
        <p:spPr>
          <a:xfrm>
            <a:off x="4466084" y="4127052"/>
            <a:ext cx="485364" cy="4853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4466084" y="2309285"/>
            <a:ext cx="485364" cy="4853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TextBox 21"/>
          <p:cNvSpPr txBox="1"/>
          <p:nvPr/>
        </p:nvSpPr>
        <p:spPr>
          <a:xfrm>
            <a:off x="4440925" y="1454133"/>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1</a:t>
            </a:r>
            <a:endParaRPr lang="ko-KR" altLang="en-US" b="1" dirty="0">
              <a:solidFill>
                <a:schemeClr val="bg1"/>
              </a:solidFill>
              <a:cs typeface="Arial" pitchFamily="34" charset="0"/>
            </a:endParaRPr>
          </a:p>
        </p:txBody>
      </p:sp>
      <p:sp>
        <p:nvSpPr>
          <p:cNvPr id="23" name="TextBox 22"/>
          <p:cNvSpPr txBox="1"/>
          <p:nvPr/>
        </p:nvSpPr>
        <p:spPr>
          <a:xfrm>
            <a:off x="4434455" y="2367301"/>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2</a:t>
            </a:r>
            <a:endParaRPr lang="ko-KR" altLang="en-US" b="1" dirty="0">
              <a:solidFill>
                <a:schemeClr val="bg1"/>
              </a:solidFill>
              <a:cs typeface="Arial" pitchFamily="34" charset="0"/>
            </a:endParaRPr>
          </a:p>
        </p:txBody>
      </p:sp>
      <p:sp>
        <p:nvSpPr>
          <p:cNvPr id="24" name="TextBox 23"/>
          <p:cNvSpPr txBox="1"/>
          <p:nvPr/>
        </p:nvSpPr>
        <p:spPr>
          <a:xfrm>
            <a:off x="4427985" y="3280469"/>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3</a:t>
            </a:r>
            <a:endParaRPr lang="ko-KR" altLang="en-US" b="1" dirty="0">
              <a:solidFill>
                <a:schemeClr val="bg1"/>
              </a:solidFill>
              <a:cs typeface="Arial" pitchFamily="34"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4</a:t>
            </a:r>
            <a:endParaRPr lang="ko-KR" altLang="en-US" b="1" dirty="0">
              <a:solidFill>
                <a:schemeClr val="bg1"/>
              </a:solidFill>
              <a:cs typeface="Arial" pitchFamily="34" charset="0"/>
            </a:endParaRPr>
          </a:p>
        </p:txBody>
      </p:sp>
      <p:sp>
        <p:nvSpPr>
          <p:cNvPr id="26" name="TextBox 25">
            <a:extLst>
              <a:ext uri="{FF2B5EF4-FFF2-40B4-BE49-F238E27FC236}">
                <a16:creationId xmlns:a16="http://schemas.microsoft.com/office/drawing/2014/main" id="{FEB44064-F06B-43EA-8167-073CFA4E838F}"/>
              </a:ext>
            </a:extLst>
          </p:cNvPr>
          <p:cNvSpPr txBox="1"/>
          <p:nvPr/>
        </p:nvSpPr>
        <p:spPr>
          <a:xfrm>
            <a:off x="94877" y="4803998"/>
            <a:ext cx="228651" cy="259292"/>
          </a:xfrm>
          <a:prstGeom prst="rect">
            <a:avLst/>
          </a:prstGeom>
          <a:noFill/>
        </p:spPr>
        <p:txBody>
          <a:bodyPr wrap="square" rtlCol="0">
            <a:spAutoFit/>
          </a:bodyPr>
          <a:lstStyle/>
          <a:p>
            <a:r>
              <a:rPr lang="en-CA" sz="1100" dirty="0"/>
              <a:t>3</a:t>
            </a:r>
          </a:p>
        </p:txBody>
      </p:sp>
    </p:spTree>
    <p:extLst>
      <p:ext uri="{BB962C8B-B14F-4D97-AF65-F5344CB8AC3E}">
        <p14:creationId xmlns:p14="http://schemas.microsoft.com/office/powerpoint/2010/main" val="183563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114061"/>
            <a:ext cx="3024336" cy="432047"/>
          </a:xfrm>
        </p:spPr>
        <p:txBody>
          <a:bodyPr/>
          <a:lstStyle/>
          <a:p>
            <a:r>
              <a:rPr lang="en-US" altLang="ko-KR" sz="2000" dirty="0">
                <a:solidFill>
                  <a:schemeClr val="accent1"/>
                </a:solidFill>
              </a:rPr>
              <a:t>Demographic</a:t>
            </a:r>
            <a:r>
              <a:rPr lang="en-US" altLang="ko-KR" sz="2000" dirty="0"/>
              <a:t> Attributes</a:t>
            </a:r>
            <a:endParaRPr lang="ko-KR" altLang="en-US" sz="2000" dirty="0"/>
          </a:p>
        </p:txBody>
      </p:sp>
      <p:grpSp>
        <p:nvGrpSpPr>
          <p:cNvPr id="14" name="Group 13"/>
          <p:cNvGrpSpPr/>
          <p:nvPr/>
        </p:nvGrpSpPr>
        <p:grpSpPr>
          <a:xfrm>
            <a:off x="96666" y="541973"/>
            <a:ext cx="8734217" cy="4329898"/>
            <a:chOff x="1399496" y="811590"/>
            <a:chExt cx="7132944" cy="3920400"/>
          </a:xfrm>
        </p:grpSpPr>
        <p:cxnSp>
          <p:nvCxnSpPr>
            <p:cNvPr id="4" name="Straight Connector 3"/>
            <p:cNvCxnSpPr>
              <a:cxnSpLocks/>
            </p:cNvCxnSpPr>
            <p:nvPr/>
          </p:nvCxnSpPr>
          <p:spPr>
            <a:xfrm>
              <a:off x="1536490" y="817270"/>
              <a:ext cx="699595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2534174" y="4731990"/>
              <a:ext cx="599826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36490" y="81159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464482" y="2343024"/>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1399496" y="227803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3" name="Object 2">
            <a:extLst>
              <a:ext uri="{FF2B5EF4-FFF2-40B4-BE49-F238E27FC236}">
                <a16:creationId xmlns:a16="http://schemas.microsoft.com/office/drawing/2014/main" id="{5EEE889F-F2F0-463B-8EF3-C50B90F26E89}"/>
              </a:ext>
            </a:extLst>
          </p:cNvPr>
          <p:cNvGraphicFramePr>
            <a:graphicFrameLocks noChangeAspect="1"/>
          </p:cNvGraphicFramePr>
          <p:nvPr>
            <p:extLst>
              <p:ext uri="{D42A27DB-BD31-4B8C-83A1-F6EECF244321}">
                <p14:modId xmlns:p14="http://schemas.microsoft.com/office/powerpoint/2010/main" val="1190503083"/>
              </p:ext>
            </p:extLst>
          </p:nvPr>
        </p:nvGraphicFramePr>
        <p:xfrm>
          <a:off x="1876176" y="658879"/>
          <a:ext cx="6851650" cy="3467100"/>
        </p:xfrm>
        <a:graphic>
          <a:graphicData uri="http://schemas.openxmlformats.org/presentationml/2006/ole">
            <mc:AlternateContent xmlns:mc="http://schemas.openxmlformats.org/markup-compatibility/2006">
              <mc:Choice xmlns:v="urn:schemas-microsoft-com:vml" Requires="v">
                <p:oleObj spid="_x0000_s1304" name="Worksheet" r:id="rId4" imgW="6851476" imgH="3466957" progId="Excel.Sheet.12">
                  <p:embed/>
                </p:oleObj>
              </mc:Choice>
              <mc:Fallback>
                <p:oleObj name="Worksheet" r:id="rId4" imgW="6851476" imgH="3466957" progId="Excel.Sheet.12">
                  <p:embed/>
                  <p:pic>
                    <p:nvPicPr>
                      <p:cNvPr id="0" name=""/>
                      <p:cNvPicPr/>
                      <p:nvPr/>
                    </p:nvPicPr>
                    <p:blipFill>
                      <a:blip r:embed="rId5"/>
                      <a:stretch>
                        <a:fillRect/>
                      </a:stretch>
                    </p:blipFill>
                    <p:spPr>
                      <a:xfrm>
                        <a:off x="1876176" y="658879"/>
                        <a:ext cx="6851650" cy="3467100"/>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ED4CE033-91CA-4F3E-903A-E1BEB61694EB}"/>
              </a:ext>
            </a:extLst>
          </p:cNvPr>
          <p:cNvPicPr>
            <a:picLocks noChangeAspect="1"/>
          </p:cNvPicPr>
          <p:nvPr>
            <p:custDataLst>
              <p:custData r:id="rId2"/>
            </p:custDataLst>
          </p:nvPr>
        </p:nvPicPr>
        <p:blipFill>
          <a:blip r:embed="rId6"/>
          <a:stretch>
            <a:fillRect/>
          </a:stretch>
        </p:blipFill>
        <p:spPr>
          <a:xfrm>
            <a:off x="117915" y="3897557"/>
            <a:ext cx="2736304" cy="1202736"/>
          </a:xfrm>
          <a:prstGeom prst="rect">
            <a:avLst/>
          </a:prstGeom>
        </p:spPr>
      </p:pic>
      <p:sp>
        <p:nvSpPr>
          <p:cNvPr id="15" name="TextBox 14">
            <a:extLst>
              <a:ext uri="{FF2B5EF4-FFF2-40B4-BE49-F238E27FC236}">
                <a16:creationId xmlns:a16="http://schemas.microsoft.com/office/drawing/2014/main" id="{4DAD9BD9-78F1-46E5-B86A-CBC3A361EA40}"/>
              </a:ext>
            </a:extLst>
          </p:cNvPr>
          <p:cNvSpPr txBox="1"/>
          <p:nvPr/>
        </p:nvSpPr>
        <p:spPr>
          <a:xfrm>
            <a:off x="61915" y="4770147"/>
            <a:ext cx="228651" cy="259292"/>
          </a:xfrm>
          <a:prstGeom prst="rect">
            <a:avLst/>
          </a:prstGeom>
          <a:noFill/>
        </p:spPr>
        <p:txBody>
          <a:bodyPr wrap="square" rtlCol="0">
            <a:spAutoFit/>
          </a:bodyPr>
          <a:lstStyle/>
          <a:p>
            <a:r>
              <a:rPr lang="en-CA" sz="1100" dirty="0"/>
              <a:t>4</a:t>
            </a:r>
          </a:p>
        </p:txBody>
      </p:sp>
    </p:spTree>
    <p:extLst>
      <p:ext uri="{BB962C8B-B14F-4D97-AF65-F5344CB8AC3E}">
        <p14:creationId xmlns:p14="http://schemas.microsoft.com/office/powerpoint/2010/main" val="51850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3" y="114061"/>
            <a:ext cx="4392483" cy="432047"/>
          </a:xfrm>
        </p:spPr>
        <p:txBody>
          <a:bodyPr/>
          <a:lstStyle/>
          <a:p>
            <a:r>
              <a:rPr lang="en-US" altLang="ko-KR" sz="2000" dirty="0">
                <a:solidFill>
                  <a:schemeClr val="accent1"/>
                </a:solidFill>
              </a:rPr>
              <a:t>Symptom &amp; Examination</a:t>
            </a:r>
            <a:r>
              <a:rPr lang="en-US" altLang="ko-KR" sz="2000" dirty="0"/>
              <a:t> Attributes</a:t>
            </a:r>
            <a:endParaRPr lang="ko-KR" altLang="en-US" sz="2000" dirty="0"/>
          </a:p>
        </p:txBody>
      </p:sp>
      <p:grpSp>
        <p:nvGrpSpPr>
          <p:cNvPr id="14" name="Group 13"/>
          <p:cNvGrpSpPr/>
          <p:nvPr/>
        </p:nvGrpSpPr>
        <p:grpSpPr>
          <a:xfrm>
            <a:off x="96666" y="541973"/>
            <a:ext cx="8734217" cy="4329898"/>
            <a:chOff x="1399496" y="811590"/>
            <a:chExt cx="7132944" cy="3920400"/>
          </a:xfrm>
        </p:grpSpPr>
        <p:cxnSp>
          <p:nvCxnSpPr>
            <p:cNvPr id="4" name="Straight Connector 3"/>
            <p:cNvCxnSpPr>
              <a:cxnSpLocks/>
            </p:cNvCxnSpPr>
            <p:nvPr/>
          </p:nvCxnSpPr>
          <p:spPr>
            <a:xfrm>
              <a:off x="1536490" y="817270"/>
              <a:ext cx="699595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2534174" y="4731990"/>
              <a:ext cx="599826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36490" y="81159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464482" y="2343024"/>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1399496" y="227803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7" name="Object 6">
            <a:extLst>
              <a:ext uri="{FF2B5EF4-FFF2-40B4-BE49-F238E27FC236}">
                <a16:creationId xmlns:a16="http://schemas.microsoft.com/office/drawing/2014/main" id="{DDDFD1F4-CE90-4882-992C-48BAA290C50A}"/>
              </a:ext>
            </a:extLst>
          </p:cNvPr>
          <p:cNvGraphicFramePr>
            <a:graphicFrameLocks noChangeAspect="1"/>
          </p:cNvGraphicFramePr>
          <p:nvPr>
            <p:extLst>
              <p:ext uri="{D42A27DB-BD31-4B8C-83A1-F6EECF244321}">
                <p14:modId xmlns:p14="http://schemas.microsoft.com/office/powerpoint/2010/main" val="987621901"/>
              </p:ext>
            </p:extLst>
          </p:nvPr>
        </p:nvGraphicFramePr>
        <p:xfrm>
          <a:off x="1879238" y="773024"/>
          <a:ext cx="6851650" cy="3079750"/>
        </p:xfrm>
        <a:graphic>
          <a:graphicData uri="http://schemas.openxmlformats.org/presentationml/2006/ole">
            <mc:AlternateContent xmlns:mc="http://schemas.openxmlformats.org/markup-compatibility/2006">
              <mc:Choice xmlns:v="urn:schemas-microsoft-com:vml" Requires="v">
                <p:oleObj spid="_x0000_s2324" name="Worksheet" r:id="rId4" imgW="6851476" imgH="3079964" progId="Excel.Sheet.12">
                  <p:embed/>
                </p:oleObj>
              </mc:Choice>
              <mc:Fallback>
                <p:oleObj name="Worksheet" r:id="rId4" imgW="6851476" imgH="3079964" progId="Excel.Sheet.12">
                  <p:embed/>
                  <p:pic>
                    <p:nvPicPr>
                      <p:cNvPr id="0" name=""/>
                      <p:cNvPicPr/>
                      <p:nvPr/>
                    </p:nvPicPr>
                    <p:blipFill>
                      <a:blip r:embed="rId5"/>
                      <a:stretch>
                        <a:fillRect/>
                      </a:stretch>
                    </p:blipFill>
                    <p:spPr>
                      <a:xfrm>
                        <a:off x="1879238" y="773024"/>
                        <a:ext cx="6851650" cy="3079750"/>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A76D24E3-15B5-477E-B730-9AE65E4FC453}"/>
              </a:ext>
            </a:extLst>
          </p:cNvPr>
          <p:cNvPicPr>
            <a:picLocks noChangeAspect="1"/>
          </p:cNvPicPr>
          <p:nvPr>
            <p:custDataLst>
              <p:custData r:id="rId2"/>
            </p:custDataLst>
          </p:nvPr>
        </p:nvPicPr>
        <p:blipFill>
          <a:blip r:embed="rId6"/>
          <a:stretch>
            <a:fillRect/>
          </a:stretch>
        </p:blipFill>
        <p:spPr>
          <a:xfrm>
            <a:off x="117915" y="3863088"/>
            <a:ext cx="2736304" cy="1202736"/>
          </a:xfrm>
          <a:prstGeom prst="rect">
            <a:avLst/>
          </a:prstGeom>
        </p:spPr>
      </p:pic>
      <p:sp>
        <p:nvSpPr>
          <p:cNvPr id="15" name="TextBox 14">
            <a:extLst>
              <a:ext uri="{FF2B5EF4-FFF2-40B4-BE49-F238E27FC236}">
                <a16:creationId xmlns:a16="http://schemas.microsoft.com/office/drawing/2014/main" id="{2E9EDD0B-D069-4498-A336-3D3F674A791B}"/>
              </a:ext>
            </a:extLst>
          </p:cNvPr>
          <p:cNvSpPr txBox="1"/>
          <p:nvPr/>
        </p:nvSpPr>
        <p:spPr>
          <a:xfrm>
            <a:off x="87833" y="4805549"/>
            <a:ext cx="228651" cy="259292"/>
          </a:xfrm>
          <a:prstGeom prst="rect">
            <a:avLst/>
          </a:prstGeom>
          <a:noFill/>
        </p:spPr>
        <p:txBody>
          <a:bodyPr wrap="square" rtlCol="0">
            <a:spAutoFit/>
          </a:bodyPr>
          <a:lstStyle/>
          <a:p>
            <a:r>
              <a:rPr lang="en-CA" sz="1100" dirty="0"/>
              <a:t>5</a:t>
            </a:r>
          </a:p>
        </p:txBody>
      </p:sp>
    </p:spTree>
    <p:extLst>
      <p:ext uri="{BB962C8B-B14F-4D97-AF65-F5344CB8AC3E}">
        <p14:creationId xmlns:p14="http://schemas.microsoft.com/office/powerpoint/2010/main" val="358137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3" y="114061"/>
            <a:ext cx="4392483" cy="432047"/>
          </a:xfrm>
        </p:spPr>
        <p:txBody>
          <a:bodyPr/>
          <a:lstStyle/>
          <a:p>
            <a:r>
              <a:rPr lang="en-US" altLang="ko-KR" sz="2000" dirty="0">
                <a:solidFill>
                  <a:schemeClr val="accent1"/>
                </a:solidFill>
              </a:rPr>
              <a:t>Electrocardiogram</a:t>
            </a:r>
            <a:r>
              <a:rPr lang="en-US" altLang="ko-KR" sz="2000" dirty="0"/>
              <a:t> Attributes</a:t>
            </a:r>
            <a:endParaRPr lang="ko-KR" altLang="en-US" sz="2000" dirty="0"/>
          </a:p>
        </p:txBody>
      </p:sp>
      <p:grpSp>
        <p:nvGrpSpPr>
          <p:cNvPr id="14" name="Group 13"/>
          <p:cNvGrpSpPr/>
          <p:nvPr/>
        </p:nvGrpSpPr>
        <p:grpSpPr>
          <a:xfrm>
            <a:off x="96666" y="541973"/>
            <a:ext cx="8734217" cy="4329898"/>
            <a:chOff x="1399496" y="811590"/>
            <a:chExt cx="7132944" cy="3920400"/>
          </a:xfrm>
        </p:grpSpPr>
        <p:cxnSp>
          <p:nvCxnSpPr>
            <p:cNvPr id="4" name="Straight Connector 3"/>
            <p:cNvCxnSpPr>
              <a:cxnSpLocks/>
            </p:cNvCxnSpPr>
            <p:nvPr/>
          </p:nvCxnSpPr>
          <p:spPr>
            <a:xfrm>
              <a:off x="1536490" y="817270"/>
              <a:ext cx="699595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2534174" y="4731990"/>
              <a:ext cx="599826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36490" y="81159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464482" y="2343024"/>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1399496" y="227803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7" name="Object 6">
            <a:extLst>
              <a:ext uri="{FF2B5EF4-FFF2-40B4-BE49-F238E27FC236}">
                <a16:creationId xmlns:a16="http://schemas.microsoft.com/office/drawing/2014/main" id="{BD70ED6B-FD9F-4672-BC1E-6A0B658809E0}"/>
              </a:ext>
            </a:extLst>
          </p:cNvPr>
          <p:cNvGraphicFramePr>
            <a:graphicFrameLocks noChangeAspect="1"/>
          </p:cNvGraphicFramePr>
          <p:nvPr>
            <p:extLst>
              <p:ext uri="{D42A27DB-BD31-4B8C-83A1-F6EECF244321}">
                <p14:modId xmlns:p14="http://schemas.microsoft.com/office/powerpoint/2010/main" val="3397592293"/>
              </p:ext>
            </p:extLst>
          </p:nvPr>
        </p:nvGraphicFramePr>
        <p:xfrm>
          <a:off x="1899658" y="872770"/>
          <a:ext cx="6851650" cy="1835150"/>
        </p:xfrm>
        <a:graphic>
          <a:graphicData uri="http://schemas.openxmlformats.org/presentationml/2006/ole">
            <mc:AlternateContent xmlns:mc="http://schemas.openxmlformats.org/markup-compatibility/2006">
              <mc:Choice xmlns:v="urn:schemas-microsoft-com:vml" Requires="v">
                <p:oleObj spid="_x0000_s3345" name="Worksheet" r:id="rId4" imgW="6851476" imgH="1835079" progId="Excel.Sheet.12">
                  <p:embed/>
                </p:oleObj>
              </mc:Choice>
              <mc:Fallback>
                <p:oleObj name="Worksheet" r:id="rId4" imgW="6851476" imgH="1835079" progId="Excel.Sheet.12">
                  <p:embed/>
                  <p:pic>
                    <p:nvPicPr>
                      <p:cNvPr id="0" name=""/>
                      <p:cNvPicPr/>
                      <p:nvPr/>
                    </p:nvPicPr>
                    <p:blipFill>
                      <a:blip r:embed="rId5"/>
                      <a:stretch>
                        <a:fillRect/>
                      </a:stretch>
                    </p:blipFill>
                    <p:spPr>
                      <a:xfrm>
                        <a:off x="1899658" y="872770"/>
                        <a:ext cx="6851650" cy="1835150"/>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8C2F4056-FD58-4656-8D35-C58DF388C69F}"/>
              </a:ext>
            </a:extLst>
          </p:cNvPr>
          <p:cNvPicPr>
            <a:picLocks noChangeAspect="1"/>
          </p:cNvPicPr>
          <p:nvPr>
            <p:custDataLst>
              <p:custData r:id="rId2"/>
            </p:custDataLst>
          </p:nvPr>
        </p:nvPicPr>
        <p:blipFill>
          <a:blip r:embed="rId6"/>
          <a:stretch>
            <a:fillRect/>
          </a:stretch>
        </p:blipFill>
        <p:spPr>
          <a:xfrm>
            <a:off x="107503" y="3867894"/>
            <a:ext cx="2736304" cy="1202736"/>
          </a:xfrm>
          <a:prstGeom prst="rect">
            <a:avLst/>
          </a:prstGeom>
        </p:spPr>
      </p:pic>
      <p:sp>
        <p:nvSpPr>
          <p:cNvPr id="15" name="TextBox 14">
            <a:extLst>
              <a:ext uri="{FF2B5EF4-FFF2-40B4-BE49-F238E27FC236}">
                <a16:creationId xmlns:a16="http://schemas.microsoft.com/office/drawing/2014/main" id="{B41831EC-7DBB-4721-866A-E5CE9BFCC875}"/>
              </a:ext>
            </a:extLst>
          </p:cNvPr>
          <p:cNvSpPr txBox="1"/>
          <p:nvPr/>
        </p:nvSpPr>
        <p:spPr>
          <a:xfrm>
            <a:off x="84465" y="4760973"/>
            <a:ext cx="228651" cy="259292"/>
          </a:xfrm>
          <a:prstGeom prst="rect">
            <a:avLst/>
          </a:prstGeom>
          <a:noFill/>
        </p:spPr>
        <p:txBody>
          <a:bodyPr wrap="square" rtlCol="0">
            <a:spAutoFit/>
          </a:bodyPr>
          <a:lstStyle/>
          <a:p>
            <a:r>
              <a:rPr lang="en-CA" sz="1100" dirty="0"/>
              <a:t>6</a:t>
            </a:r>
          </a:p>
        </p:txBody>
      </p:sp>
    </p:spTree>
    <p:extLst>
      <p:ext uri="{BB962C8B-B14F-4D97-AF65-F5344CB8AC3E}">
        <p14:creationId xmlns:p14="http://schemas.microsoft.com/office/powerpoint/2010/main" val="329137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3" y="114061"/>
            <a:ext cx="5184577" cy="432047"/>
          </a:xfrm>
        </p:spPr>
        <p:txBody>
          <a:bodyPr/>
          <a:lstStyle/>
          <a:p>
            <a:r>
              <a:rPr lang="en-US" altLang="ko-KR" sz="2000" dirty="0">
                <a:solidFill>
                  <a:schemeClr val="accent1"/>
                </a:solidFill>
              </a:rPr>
              <a:t>Laboratory &amp; Echocardiographic </a:t>
            </a:r>
            <a:r>
              <a:rPr lang="en-US" altLang="ko-KR" sz="2000" dirty="0"/>
              <a:t> Attributes</a:t>
            </a:r>
            <a:endParaRPr lang="ko-KR" altLang="en-US" sz="2000" dirty="0"/>
          </a:p>
        </p:txBody>
      </p:sp>
      <p:grpSp>
        <p:nvGrpSpPr>
          <p:cNvPr id="14" name="Group 13"/>
          <p:cNvGrpSpPr/>
          <p:nvPr/>
        </p:nvGrpSpPr>
        <p:grpSpPr>
          <a:xfrm>
            <a:off x="96666" y="541973"/>
            <a:ext cx="8734217" cy="4329898"/>
            <a:chOff x="1399496" y="811590"/>
            <a:chExt cx="7132944" cy="3920400"/>
          </a:xfrm>
        </p:grpSpPr>
        <p:cxnSp>
          <p:nvCxnSpPr>
            <p:cNvPr id="4" name="Straight Connector 3"/>
            <p:cNvCxnSpPr>
              <a:cxnSpLocks/>
            </p:cNvCxnSpPr>
            <p:nvPr/>
          </p:nvCxnSpPr>
          <p:spPr>
            <a:xfrm>
              <a:off x="1536490" y="817270"/>
              <a:ext cx="699595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2534174" y="4731990"/>
              <a:ext cx="599826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36490" y="81159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464482" y="2343024"/>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1399496" y="227803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3" name="Object 2">
            <a:extLst>
              <a:ext uri="{FF2B5EF4-FFF2-40B4-BE49-F238E27FC236}">
                <a16:creationId xmlns:a16="http://schemas.microsoft.com/office/drawing/2014/main" id="{FB499D29-E003-4DD1-A6EC-F1B9D16D84B7}"/>
              </a:ext>
            </a:extLst>
          </p:cNvPr>
          <p:cNvGraphicFramePr>
            <a:graphicFrameLocks noChangeAspect="1"/>
          </p:cNvGraphicFramePr>
          <p:nvPr>
            <p:extLst>
              <p:ext uri="{D42A27DB-BD31-4B8C-83A1-F6EECF244321}">
                <p14:modId xmlns:p14="http://schemas.microsoft.com/office/powerpoint/2010/main" val="773494514"/>
              </p:ext>
            </p:extLst>
          </p:nvPr>
        </p:nvGraphicFramePr>
        <p:xfrm>
          <a:off x="2869604" y="670484"/>
          <a:ext cx="5881704" cy="3924770"/>
        </p:xfrm>
        <a:graphic>
          <a:graphicData uri="http://schemas.openxmlformats.org/presentationml/2006/ole">
            <mc:AlternateContent xmlns:mc="http://schemas.openxmlformats.org/markup-compatibility/2006">
              <mc:Choice xmlns:v="urn:schemas-microsoft-com:vml" Requires="v">
                <p:oleObj spid="_x0000_s4366" name="Worksheet" r:id="rId4" imgW="6851476" imgH="4572000" progId="Excel.Sheet.12">
                  <p:embed/>
                </p:oleObj>
              </mc:Choice>
              <mc:Fallback>
                <p:oleObj name="Worksheet" r:id="rId4" imgW="6851476" imgH="4572000" progId="Excel.Sheet.12">
                  <p:embed/>
                  <p:pic>
                    <p:nvPicPr>
                      <p:cNvPr id="0" name=""/>
                      <p:cNvPicPr/>
                      <p:nvPr/>
                    </p:nvPicPr>
                    <p:blipFill>
                      <a:blip r:embed="rId5"/>
                      <a:stretch>
                        <a:fillRect/>
                      </a:stretch>
                    </p:blipFill>
                    <p:spPr>
                      <a:xfrm>
                        <a:off x="2869604" y="670484"/>
                        <a:ext cx="5881704" cy="3924770"/>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3AF5B5A0-3BBD-48C7-9FB1-0C6EB75C8328}"/>
              </a:ext>
            </a:extLst>
          </p:cNvPr>
          <p:cNvPicPr>
            <a:picLocks noChangeAspect="1"/>
          </p:cNvPicPr>
          <p:nvPr>
            <p:custDataLst>
              <p:custData r:id="rId2"/>
            </p:custDataLst>
          </p:nvPr>
        </p:nvPicPr>
        <p:blipFill>
          <a:blip r:embed="rId6"/>
          <a:stretch>
            <a:fillRect/>
          </a:stretch>
        </p:blipFill>
        <p:spPr>
          <a:xfrm>
            <a:off x="117915" y="3845021"/>
            <a:ext cx="2736304" cy="1202736"/>
          </a:xfrm>
          <a:prstGeom prst="rect">
            <a:avLst/>
          </a:prstGeom>
        </p:spPr>
      </p:pic>
      <p:sp>
        <p:nvSpPr>
          <p:cNvPr id="15" name="TextBox 14">
            <a:extLst>
              <a:ext uri="{FF2B5EF4-FFF2-40B4-BE49-F238E27FC236}">
                <a16:creationId xmlns:a16="http://schemas.microsoft.com/office/drawing/2014/main" id="{52DFAEA7-8591-46D7-8F24-15343013CC1E}"/>
              </a:ext>
            </a:extLst>
          </p:cNvPr>
          <p:cNvSpPr txBox="1"/>
          <p:nvPr/>
        </p:nvSpPr>
        <p:spPr>
          <a:xfrm>
            <a:off x="150088" y="4788465"/>
            <a:ext cx="228651" cy="259292"/>
          </a:xfrm>
          <a:prstGeom prst="rect">
            <a:avLst/>
          </a:prstGeom>
          <a:noFill/>
        </p:spPr>
        <p:txBody>
          <a:bodyPr wrap="square" rtlCol="0">
            <a:spAutoFit/>
          </a:bodyPr>
          <a:lstStyle/>
          <a:p>
            <a:r>
              <a:rPr lang="en-CA" sz="1100" dirty="0"/>
              <a:t>7</a:t>
            </a:r>
          </a:p>
        </p:txBody>
      </p:sp>
    </p:spTree>
    <p:extLst>
      <p:ext uri="{BB962C8B-B14F-4D97-AF65-F5344CB8AC3E}">
        <p14:creationId xmlns:p14="http://schemas.microsoft.com/office/powerpoint/2010/main" val="3315378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3" y="114061"/>
            <a:ext cx="7056784" cy="432047"/>
          </a:xfrm>
        </p:spPr>
        <p:txBody>
          <a:bodyPr/>
          <a:lstStyle/>
          <a:p>
            <a:r>
              <a:rPr lang="en-US" altLang="ko-KR" sz="2000" dirty="0">
                <a:solidFill>
                  <a:schemeClr val="accent1"/>
                </a:solidFill>
              </a:rPr>
              <a:t>Discretized Features </a:t>
            </a:r>
            <a:r>
              <a:rPr lang="en-US" altLang="ko-KR" sz="2000" dirty="0"/>
              <a:t>&amp; Their Range of Values</a:t>
            </a:r>
            <a:endParaRPr lang="ko-KR" altLang="en-US" sz="2000" dirty="0"/>
          </a:p>
        </p:txBody>
      </p:sp>
      <p:grpSp>
        <p:nvGrpSpPr>
          <p:cNvPr id="14" name="Group 13"/>
          <p:cNvGrpSpPr/>
          <p:nvPr/>
        </p:nvGrpSpPr>
        <p:grpSpPr>
          <a:xfrm>
            <a:off x="96666" y="541973"/>
            <a:ext cx="8734217" cy="4329898"/>
            <a:chOff x="1399496" y="811590"/>
            <a:chExt cx="7132944" cy="3920400"/>
          </a:xfrm>
        </p:grpSpPr>
        <p:cxnSp>
          <p:nvCxnSpPr>
            <p:cNvPr id="4" name="Straight Connector 3"/>
            <p:cNvCxnSpPr>
              <a:cxnSpLocks/>
            </p:cNvCxnSpPr>
            <p:nvPr/>
          </p:nvCxnSpPr>
          <p:spPr>
            <a:xfrm>
              <a:off x="1536490" y="817270"/>
              <a:ext cx="699595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2534174" y="4731990"/>
              <a:ext cx="599826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36490" y="81159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464482" y="2343024"/>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1399496" y="227803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7" name="Object 6">
            <a:extLst>
              <a:ext uri="{FF2B5EF4-FFF2-40B4-BE49-F238E27FC236}">
                <a16:creationId xmlns:a16="http://schemas.microsoft.com/office/drawing/2014/main" id="{787B297D-C669-4B01-9D73-D25CB38A2516}"/>
              </a:ext>
            </a:extLst>
          </p:cNvPr>
          <p:cNvGraphicFramePr>
            <a:graphicFrameLocks noChangeAspect="1"/>
          </p:cNvGraphicFramePr>
          <p:nvPr>
            <p:extLst>
              <p:ext uri="{D42A27DB-BD31-4B8C-83A1-F6EECF244321}">
                <p14:modId xmlns:p14="http://schemas.microsoft.com/office/powerpoint/2010/main" val="3296488120"/>
              </p:ext>
            </p:extLst>
          </p:nvPr>
        </p:nvGraphicFramePr>
        <p:xfrm>
          <a:off x="3059838" y="648082"/>
          <a:ext cx="5688616" cy="4185172"/>
        </p:xfrm>
        <a:graphic>
          <a:graphicData uri="http://schemas.openxmlformats.org/presentationml/2006/ole">
            <mc:AlternateContent xmlns:mc="http://schemas.openxmlformats.org/markup-compatibility/2006">
              <mc:Choice xmlns:v="urn:schemas-microsoft-com:vml" Requires="v">
                <p:oleObj spid="_x0000_s5388" name="Worksheet" r:id="rId4" imgW="6381478" imgH="5315164" progId="Excel.Sheet.12">
                  <p:embed/>
                </p:oleObj>
              </mc:Choice>
              <mc:Fallback>
                <p:oleObj name="Worksheet" r:id="rId4" imgW="6381478" imgH="5315164" progId="Excel.Sheet.12">
                  <p:embed/>
                  <p:pic>
                    <p:nvPicPr>
                      <p:cNvPr id="0" name=""/>
                      <p:cNvPicPr/>
                      <p:nvPr/>
                    </p:nvPicPr>
                    <p:blipFill>
                      <a:blip r:embed="rId5"/>
                      <a:stretch>
                        <a:fillRect/>
                      </a:stretch>
                    </p:blipFill>
                    <p:spPr>
                      <a:xfrm>
                        <a:off x="3059838" y="648082"/>
                        <a:ext cx="5688616" cy="4185172"/>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45BEE295-B4F9-476C-9F98-FD249BC4BC0B}"/>
              </a:ext>
            </a:extLst>
          </p:cNvPr>
          <p:cNvPicPr>
            <a:picLocks noChangeAspect="1"/>
          </p:cNvPicPr>
          <p:nvPr>
            <p:custDataLst>
              <p:custData r:id="rId2"/>
            </p:custDataLst>
          </p:nvPr>
        </p:nvPicPr>
        <p:blipFill>
          <a:blip r:embed="rId6"/>
          <a:stretch>
            <a:fillRect/>
          </a:stretch>
        </p:blipFill>
        <p:spPr>
          <a:xfrm>
            <a:off x="117915" y="3867894"/>
            <a:ext cx="2736304" cy="1202736"/>
          </a:xfrm>
          <a:prstGeom prst="rect">
            <a:avLst/>
          </a:prstGeom>
        </p:spPr>
      </p:pic>
      <p:sp>
        <p:nvSpPr>
          <p:cNvPr id="15" name="TextBox 14">
            <a:extLst>
              <a:ext uri="{FF2B5EF4-FFF2-40B4-BE49-F238E27FC236}">
                <a16:creationId xmlns:a16="http://schemas.microsoft.com/office/drawing/2014/main" id="{4F83CB17-99FC-41BF-A439-2ABE7BBBA9F1}"/>
              </a:ext>
            </a:extLst>
          </p:cNvPr>
          <p:cNvSpPr txBox="1"/>
          <p:nvPr/>
        </p:nvSpPr>
        <p:spPr>
          <a:xfrm>
            <a:off x="69545" y="4770147"/>
            <a:ext cx="228651" cy="259292"/>
          </a:xfrm>
          <a:prstGeom prst="rect">
            <a:avLst/>
          </a:prstGeom>
          <a:noFill/>
        </p:spPr>
        <p:txBody>
          <a:bodyPr wrap="square" rtlCol="0">
            <a:spAutoFit/>
          </a:bodyPr>
          <a:lstStyle/>
          <a:p>
            <a:r>
              <a:rPr lang="en-CA" sz="1100" dirty="0"/>
              <a:t>8</a:t>
            </a:r>
          </a:p>
        </p:txBody>
      </p:sp>
    </p:spTree>
    <p:extLst>
      <p:ext uri="{BB962C8B-B14F-4D97-AF65-F5344CB8AC3E}">
        <p14:creationId xmlns:p14="http://schemas.microsoft.com/office/powerpoint/2010/main" val="275946831"/>
      </p:ext>
    </p:extLst>
  </p:cSld>
  <p:clrMapOvr>
    <a:masterClrMapping/>
  </p:clrMapOvr>
</p:sld>
</file>

<file path=ppt/theme/theme1.xml><?xml version="1.0" encoding="utf-8"?>
<a:theme xmlns:a="http://schemas.openxmlformats.org/drawingml/2006/main" name="Cover and End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0dd1e121-a2c0-471f-b096-596dcb496d04" Revision="1" Stencil="System.MyShapes" StencilVersion="1.0"/>
</Control>
</file>

<file path=customXml/item10.xml><?xml version="1.0" encoding="utf-8"?>
<Control xmlns="http://schemas.microsoft.com/VisualStudio/2011/storyboarding/control">
  <Id Name="0dd1e121-a2c0-471f-b096-596dcb496d04" Revision="2" Stencil="System.MyShapes" StencilVersion="1.0"/>
</Control>
</file>

<file path=customXml/item11.xml><?xml version="1.0" encoding="utf-8"?>
<Control xmlns="http://schemas.microsoft.com/VisualStudio/2011/storyboarding/control">
  <Id Name="0dd1e121-a2c0-471f-b096-596dcb496d04" Revision="2" Stencil="System.MyShapes" StencilVersion="1.0"/>
</Control>
</file>

<file path=customXml/item12.xml><?xml version="1.0" encoding="utf-8"?>
<Control xmlns="http://schemas.microsoft.com/VisualStudio/2011/storyboarding/control">
  <Id Name="0dd1e121-a2c0-471f-b096-596dcb496d04" Revision="2" Stencil="System.MyShapes" StencilVersion="1.0"/>
</Control>
</file>

<file path=customXml/item13.xml><?xml version="1.0" encoding="utf-8"?>
<Control xmlns="http://schemas.microsoft.com/VisualStudio/2011/storyboarding/control">
  <Id Name="0dd1e121-a2c0-471f-b096-596dcb496d04" Revision="2" Stencil="System.MyShapes" StencilVersion="1.0"/>
</Control>
</file>

<file path=customXml/item14.xml><?xml version="1.0" encoding="utf-8"?>
<Control xmlns="http://schemas.microsoft.com/VisualStudio/2011/storyboarding/control">
  <Id Name="0dd1e121-a2c0-471f-b096-596dcb496d04" Revision="2" Stencil="System.MyShapes" StencilVersion="1.0"/>
</Control>
</file>

<file path=customXml/item15.xml><?xml version="1.0" encoding="utf-8"?>
<Control xmlns="http://schemas.microsoft.com/VisualStudio/2011/storyboarding/control">
  <Id Name="0dd1e121-a2c0-471f-b096-596dcb496d04" Revision="2" Stencil="System.MyShapes" StencilVersion="1.0"/>
</Control>
</file>

<file path=customXml/item16.xml><?xml version="1.0" encoding="utf-8"?>
<Control xmlns="http://schemas.microsoft.com/VisualStudio/2011/storyboarding/control">
  <Id Name="0dd1e121-a2c0-471f-b096-596dcb496d04" Revision="2" Stencil="System.MyShapes" StencilVersion="1.0"/>
</Control>
</file>

<file path=customXml/item17.xml><?xml version="1.0" encoding="utf-8"?>
<Control xmlns="http://schemas.microsoft.com/VisualStudio/2011/storyboarding/control">
  <Id Name="0dd1e121-a2c0-471f-b096-596dcb496d04" Revision="2" Stencil="System.MyShapes" StencilVersion="1.0"/>
</Control>
</file>

<file path=customXml/item18.xml><?xml version="1.0" encoding="utf-8"?>
<Control xmlns="http://schemas.microsoft.com/VisualStudio/2011/storyboarding/control">
  <Id Name="0dd1e121-a2c0-471f-b096-596dcb496d04" Revision="1" Stencil="System.MyShapes" StencilVersion="1.0"/>
</Control>
</file>

<file path=customXml/item19.xml><?xml version="1.0" encoding="utf-8"?>
<Control xmlns="http://schemas.microsoft.com/VisualStudio/2011/storyboarding/control">
  <Id Name="0dd1e121-a2c0-471f-b096-596dcb496d04" Revision="1" Stencil="System.MyShapes" StencilVersion="1.0"/>
</Control>
</file>

<file path=customXml/item2.xml><?xml version="1.0" encoding="utf-8"?>
<Control xmlns="http://schemas.microsoft.com/VisualStudio/2011/storyboarding/control">
  <Id Name="0dd1e121-a2c0-471f-b096-596dcb496d04" Revision="1" Stencil="System.MyShapes" StencilVersion="1.0"/>
</Control>
</file>

<file path=customXml/item20.xml><?xml version="1.0" encoding="utf-8"?>
<Control xmlns="http://schemas.microsoft.com/VisualStudio/2011/storyboarding/control">
  <Id Name="0dd1e121-a2c0-471f-b096-596dcb496d04" Revision="2" Stencil="System.MyShapes" StencilVersion="1.0"/>
</Control>
</file>

<file path=customXml/item21.xml><?xml version="1.0" encoding="utf-8"?>
<Control xmlns="http://schemas.microsoft.com/VisualStudio/2011/storyboarding/control">
  <Id Name="0dd1e121-a2c0-471f-b096-596dcb496d04" Revision="2" Stencil="System.MyShapes" StencilVersion="1.0"/>
</Control>
</file>

<file path=customXml/item22.xml><?xml version="1.0" encoding="utf-8"?>
<Control xmlns="http://schemas.microsoft.com/VisualStudio/2011/storyboarding/control">
  <Id Name="0dd1e121-a2c0-471f-b096-596dcb496d04" Revision="1" Stencil="System.MyShapes" StencilVersion="1.0"/>
</Control>
</file>

<file path=customXml/item23.xml><?xml version="1.0" encoding="utf-8"?>
<Control xmlns="http://schemas.microsoft.com/VisualStudio/2011/storyboarding/control">
  <Id Name="0dd1e121-a2c0-471f-b096-596dcb496d04" Revision="2" Stencil="System.MyShapes" StencilVersion="1.0"/>
</Control>
</file>

<file path=customXml/item24.xml><?xml version="1.0" encoding="utf-8"?>
<Control xmlns="http://schemas.microsoft.com/VisualStudio/2011/storyboarding/control">
  <Id Name="0dd1e121-a2c0-471f-b096-596dcb496d04" Revision="1" Stencil="System.MyShapes" StencilVersion="1.0"/>
</Control>
</file>

<file path=customXml/item25.xml><?xml version="1.0" encoding="utf-8"?>
<Control xmlns="http://schemas.microsoft.com/VisualStudio/2011/storyboarding/control">
  <Id Name="0dd1e121-a2c0-471f-b096-596dcb496d04" Revision="2" Stencil="System.MyShapes" StencilVersion="1.0"/>
</Control>
</file>

<file path=customXml/item26.xml><?xml version="1.0" encoding="utf-8"?>
<Control xmlns="http://schemas.microsoft.com/VisualStudio/2011/storyboarding/control">
  <Id Name="0dd1e121-a2c0-471f-b096-596dcb496d04" Revision="2" Stencil="System.MyShapes" StencilVersion="1.0"/>
</Control>
</file>

<file path=customXml/item27.xml><?xml version="1.0" encoding="utf-8"?>
<Control xmlns="http://schemas.microsoft.com/VisualStudio/2011/storyboarding/control">
  <Id Name="0dd1e121-a2c0-471f-b096-596dcb496d04" Revision="2" Stencil="System.MyShapes" StencilVersion="1.0"/>
</Control>
</file>

<file path=customXml/item28.xml><?xml version="1.0" encoding="utf-8"?>
<Control xmlns="http://schemas.microsoft.com/VisualStudio/2011/storyboarding/control">
  <Id Name="0dd1e121-a2c0-471f-b096-596dcb496d04" Revision="1" Stencil="System.MyShapes" StencilVersion="1.0"/>
</Control>
</file>

<file path=customXml/item3.xml><?xml version="1.0" encoding="utf-8"?>
<Control xmlns="http://schemas.microsoft.com/VisualStudio/2011/storyboarding/control">
  <Id Name="0dd1e121-a2c0-471f-b096-596dcb496d04" Revision="1" Stencil="System.MyShapes" StencilVersion="1.0"/>
</Control>
</file>

<file path=customXml/item4.xml><?xml version="1.0" encoding="utf-8"?>
<Control xmlns="http://schemas.microsoft.com/VisualStudio/2011/storyboarding/control">
  <Id Name="0dd1e121-a2c0-471f-b096-596dcb496d04" Revision="1" Stencil="System.MyShapes" StencilVersion="1.0"/>
</Control>
</file>

<file path=customXml/item5.xml><?xml version="1.0" encoding="utf-8"?>
<Control xmlns="http://schemas.microsoft.com/VisualStudio/2011/storyboarding/control">
  <Id Name="0dd1e121-a2c0-471f-b096-596dcb496d04" Revision="2" Stencil="System.MyShapes" StencilVersion="1.0"/>
</Control>
</file>

<file path=customXml/item6.xml><?xml version="1.0" encoding="utf-8"?>
<Control xmlns="http://schemas.microsoft.com/VisualStudio/2011/storyboarding/control">
  <Id Name="0dd1e121-a2c0-471f-b096-596dcb496d04" Revision="1" Stencil="System.MyShapes" StencilVersion="1.0"/>
</Control>
</file>

<file path=customXml/item7.xml><?xml version="1.0" encoding="utf-8"?>
<Control xmlns="http://schemas.microsoft.com/VisualStudio/2011/storyboarding/control">
  <Id Name="0dd1e121-a2c0-471f-b096-596dcb496d04" Revision="1" Stencil="System.MyShapes" StencilVersion="1.0"/>
</Control>
</file>

<file path=customXml/item8.xml><?xml version="1.0" encoding="utf-8"?>
<Control xmlns="http://schemas.microsoft.com/VisualStudio/2011/storyboarding/control">
  <Id Name="0dd1e121-a2c0-471f-b096-596dcb496d04" Revision="1" Stencil="System.MyShapes" StencilVersion="1.0"/>
</Control>
</file>

<file path=customXml/item9.xml><?xml version="1.0" encoding="utf-8"?>
<Control xmlns="http://schemas.microsoft.com/VisualStudio/2011/storyboarding/control">
  <Id Name="0dd1e121-a2c0-471f-b096-596dcb496d04" Revision="1" Stencil="System.MyShapes" StencilVersion="1.0"/>
</Control>
</file>

<file path=customXml/itemProps1.xml><?xml version="1.0" encoding="utf-8"?>
<ds:datastoreItem xmlns:ds="http://schemas.openxmlformats.org/officeDocument/2006/customXml" ds:itemID="{68F3C0B0-4DEA-4AC9-96AA-8463C9959606}">
  <ds:schemaRefs>
    <ds:schemaRef ds:uri="http://schemas.microsoft.com/VisualStudio/2011/storyboarding/control"/>
  </ds:schemaRefs>
</ds:datastoreItem>
</file>

<file path=customXml/itemProps10.xml><?xml version="1.0" encoding="utf-8"?>
<ds:datastoreItem xmlns:ds="http://schemas.openxmlformats.org/officeDocument/2006/customXml" ds:itemID="{E577D1A4-3029-441F-8C36-2A0628C311ED}">
  <ds:schemaRefs>
    <ds:schemaRef ds:uri="http://schemas.microsoft.com/VisualStudio/2011/storyboarding/control"/>
  </ds:schemaRefs>
</ds:datastoreItem>
</file>

<file path=customXml/itemProps11.xml><?xml version="1.0" encoding="utf-8"?>
<ds:datastoreItem xmlns:ds="http://schemas.openxmlformats.org/officeDocument/2006/customXml" ds:itemID="{55221E3E-0161-4B4D-9712-44D646B7FD1D}">
  <ds:schemaRefs>
    <ds:schemaRef ds:uri="http://schemas.microsoft.com/VisualStudio/2011/storyboarding/control"/>
  </ds:schemaRefs>
</ds:datastoreItem>
</file>

<file path=customXml/itemProps12.xml><?xml version="1.0" encoding="utf-8"?>
<ds:datastoreItem xmlns:ds="http://schemas.openxmlformats.org/officeDocument/2006/customXml" ds:itemID="{27FC53F8-2221-4BA4-9827-360ADF2CFD78}">
  <ds:schemaRefs>
    <ds:schemaRef ds:uri="http://schemas.microsoft.com/VisualStudio/2011/storyboarding/control"/>
  </ds:schemaRefs>
</ds:datastoreItem>
</file>

<file path=customXml/itemProps13.xml><?xml version="1.0" encoding="utf-8"?>
<ds:datastoreItem xmlns:ds="http://schemas.openxmlformats.org/officeDocument/2006/customXml" ds:itemID="{860A00A1-DF33-43E7-90E4-E5E98D8060AD}">
  <ds:schemaRefs>
    <ds:schemaRef ds:uri="http://schemas.microsoft.com/VisualStudio/2011/storyboarding/control"/>
  </ds:schemaRefs>
</ds:datastoreItem>
</file>

<file path=customXml/itemProps14.xml><?xml version="1.0" encoding="utf-8"?>
<ds:datastoreItem xmlns:ds="http://schemas.openxmlformats.org/officeDocument/2006/customXml" ds:itemID="{F31E9C1F-B78C-49A0-A7AE-AF2EB2E3A405}">
  <ds:schemaRefs>
    <ds:schemaRef ds:uri="http://schemas.microsoft.com/VisualStudio/2011/storyboarding/control"/>
  </ds:schemaRefs>
</ds:datastoreItem>
</file>

<file path=customXml/itemProps15.xml><?xml version="1.0" encoding="utf-8"?>
<ds:datastoreItem xmlns:ds="http://schemas.openxmlformats.org/officeDocument/2006/customXml" ds:itemID="{3BB4E762-38B0-4D21-9E54-51F12D145649}">
  <ds:schemaRefs>
    <ds:schemaRef ds:uri="http://schemas.microsoft.com/VisualStudio/2011/storyboarding/control"/>
  </ds:schemaRefs>
</ds:datastoreItem>
</file>

<file path=customXml/itemProps16.xml><?xml version="1.0" encoding="utf-8"?>
<ds:datastoreItem xmlns:ds="http://schemas.openxmlformats.org/officeDocument/2006/customXml" ds:itemID="{23740955-EEFF-4364-8E99-D749AE5728E1}">
  <ds:schemaRefs>
    <ds:schemaRef ds:uri="http://schemas.microsoft.com/VisualStudio/2011/storyboarding/control"/>
  </ds:schemaRefs>
</ds:datastoreItem>
</file>

<file path=customXml/itemProps17.xml><?xml version="1.0" encoding="utf-8"?>
<ds:datastoreItem xmlns:ds="http://schemas.openxmlformats.org/officeDocument/2006/customXml" ds:itemID="{3405A9DA-0158-413A-BAFF-78C38924C64A}">
  <ds:schemaRefs>
    <ds:schemaRef ds:uri="http://schemas.microsoft.com/VisualStudio/2011/storyboarding/control"/>
  </ds:schemaRefs>
</ds:datastoreItem>
</file>

<file path=customXml/itemProps18.xml><?xml version="1.0" encoding="utf-8"?>
<ds:datastoreItem xmlns:ds="http://schemas.openxmlformats.org/officeDocument/2006/customXml" ds:itemID="{447A372F-2C00-4A93-8702-E9EB600BAF36}">
  <ds:schemaRefs>
    <ds:schemaRef ds:uri="http://schemas.microsoft.com/VisualStudio/2011/storyboarding/control"/>
  </ds:schemaRefs>
</ds:datastoreItem>
</file>

<file path=customXml/itemProps19.xml><?xml version="1.0" encoding="utf-8"?>
<ds:datastoreItem xmlns:ds="http://schemas.openxmlformats.org/officeDocument/2006/customXml" ds:itemID="{B68F61E6-A532-4620-91A0-C4E095FF48B3}">
  <ds:schemaRefs>
    <ds:schemaRef ds:uri="http://schemas.microsoft.com/VisualStudio/2011/storyboarding/control"/>
  </ds:schemaRefs>
</ds:datastoreItem>
</file>

<file path=customXml/itemProps2.xml><?xml version="1.0" encoding="utf-8"?>
<ds:datastoreItem xmlns:ds="http://schemas.openxmlformats.org/officeDocument/2006/customXml" ds:itemID="{9E33EFB9-6405-4E79-ADC3-3A7C58A282E4}">
  <ds:schemaRefs>
    <ds:schemaRef ds:uri="http://schemas.microsoft.com/VisualStudio/2011/storyboarding/control"/>
  </ds:schemaRefs>
</ds:datastoreItem>
</file>

<file path=customXml/itemProps20.xml><?xml version="1.0" encoding="utf-8"?>
<ds:datastoreItem xmlns:ds="http://schemas.openxmlformats.org/officeDocument/2006/customXml" ds:itemID="{08CC8226-93D0-448F-87DC-119143981C92}">
  <ds:schemaRefs>
    <ds:schemaRef ds:uri="http://schemas.microsoft.com/VisualStudio/2011/storyboarding/control"/>
  </ds:schemaRefs>
</ds:datastoreItem>
</file>

<file path=customXml/itemProps21.xml><?xml version="1.0" encoding="utf-8"?>
<ds:datastoreItem xmlns:ds="http://schemas.openxmlformats.org/officeDocument/2006/customXml" ds:itemID="{A513D5E7-2F63-4DD9-BCA3-C31ECE324A05}">
  <ds:schemaRefs>
    <ds:schemaRef ds:uri="http://schemas.microsoft.com/VisualStudio/2011/storyboarding/control"/>
  </ds:schemaRefs>
</ds:datastoreItem>
</file>

<file path=customXml/itemProps22.xml><?xml version="1.0" encoding="utf-8"?>
<ds:datastoreItem xmlns:ds="http://schemas.openxmlformats.org/officeDocument/2006/customXml" ds:itemID="{B73B3FAD-6E75-472A-88D7-C8CA1275CE4C}">
  <ds:schemaRefs>
    <ds:schemaRef ds:uri="http://schemas.microsoft.com/VisualStudio/2011/storyboarding/control"/>
  </ds:schemaRefs>
</ds:datastoreItem>
</file>

<file path=customXml/itemProps23.xml><?xml version="1.0" encoding="utf-8"?>
<ds:datastoreItem xmlns:ds="http://schemas.openxmlformats.org/officeDocument/2006/customXml" ds:itemID="{34E2952F-C782-4B30-B75B-BBA757396D71}">
  <ds:schemaRefs>
    <ds:schemaRef ds:uri="http://schemas.microsoft.com/VisualStudio/2011/storyboarding/control"/>
  </ds:schemaRefs>
</ds:datastoreItem>
</file>

<file path=customXml/itemProps24.xml><?xml version="1.0" encoding="utf-8"?>
<ds:datastoreItem xmlns:ds="http://schemas.openxmlformats.org/officeDocument/2006/customXml" ds:itemID="{14EDDACC-D6B6-4AE0-9288-E88CC97E96DA}">
  <ds:schemaRefs>
    <ds:schemaRef ds:uri="http://schemas.microsoft.com/VisualStudio/2011/storyboarding/control"/>
  </ds:schemaRefs>
</ds:datastoreItem>
</file>

<file path=customXml/itemProps25.xml><?xml version="1.0" encoding="utf-8"?>
<ds:datastoreItem xmlns:ds="http://schemas.openxmlformats.org/officeDocument/2006/customXml" ds:itemID="{EA581ED1-CE50-405A-9B1C-11E75562E80F}">
  <ds:schemaRefs>
    <ds:schemaRef ds:uri="http://schemas.microsoft.com/VisualStudio/2011/storyboarding/control"/>
  </ds:schemaRefs>
</ds:datastoreItem>
</file>

<file path=customXml/itemProps26.xml><?xml version="1.0" encoding="utf-8"?>
<ds:datastoreItem xmlns:ds="http://schemas.openxmlformats.org/officeDocument/2006/customXml" ds:itemID="{DB2793AC-5945-4A23-BA8B-B0FF7A7409F0}">
  <ds:schemaRefs>
    <ds:schemaRef ds:uri="http://schemas.microsoft.com/VisualStudio/2011/storyboarding/control"/>
  </ds:schemaRefs>
</ds:datastoreItem>
</file>

<file path=customXml/itemProps27.xml><?xml version="1.0" encoding="utf-8"?>
<ds:datastoreItem xmlns:ds="http://schemas.openxmlformats.org/officeDocument/2006/customXml" ds:itemID="{AA72C7E3-B45D-4A03-A5DA-E37CEEFDD0A6}">
  <ds:schemaRefs>
    <ds:schemaRef ds:uri="http://schemas.microsoft.com/VisualStudio/2011/storyboarding/control"/>
  </ds:schemaRefs>
</ds:datastoreItem>
</file>

<file path=customXml/itemProps28.xml><?xml version="1.0" encoding="utf-8"?>
<ds:datastoreItem xmlns:ds="http://schemas.openxmlformats.org/officeDocument/2006/customXml" ds:itemID="{69E4DEFB-0EE8-41E7-9647-6A9439D6E22C}">
  <ds:schemaRefs>
    <ds:schemaRef ds:uri="http://schemas.microsoft.com/VisualStudio/2011/storyboarding/control"/>
  </ds:schemaRefs>
</ds:datastoreItem>
</file>

<file path=customXml/itemProps3.xml><?xml version="1.0" encoding="utf-8"?>
<ds:datastoreItem xmlns:ds="http://schemas.openxmlformats.org/officeDocument/2006/customXml" ds:itemID="{7BE54501-2ADC-4C53-B5B1-3F0DD2C7DD01}">
  <ds:schemaRefs>
    <ds:schemaRef ds:uri="http://schemas.microsoft.com/VisualStudio/2011/storyboarding/control"/>
  </ds:schemaRefs>
</ds:datastoreItem>
</file>

<file path=customXml/itemProps4.xml><?xml version="1.0" encoding="utf-8"?>
<ds:datastoreItem xmlns:ds="http://schemas.openxmlformats.org/officeDocument/2006/customXml" ds:itemID="{E5A403F7-0243-4FA9-8494-FCA6FDE66808}">
  <ds:schemaRefs>
    <ds:schemaRef ds:uri="http://schemas.microsoft.com/VisualStudio/2011/storyboarding/control"/>
  </ds:schemaRefs>
</ds:datastoreItem>
</file>

<file path=customXml/itemProps5.xml><?xml version="1.0" encoding="utf-8"?>
<ds:datastoreItem xmlns:ds="http://schemas.openxmlformats.org/officeDocument/2006/customXml" ds:itemID="{293C6571-2DDB-484F-A710-54EAF35B5A27}">
  <ds:schemaRefs>
    <ds:schemaRef ds:uri="http://schemas.microsoft.com/VisualStudio/2011/storyboarding/control"/>
  </ds:schemaRefs>
</ds:datastoreItem>
</file>

<file path=customXml/itemProps6.xml><?xml version="1.0" encoding="utf-8"?>
<ds:datastoreItem xmlns:ds="http://schemas.openxmlformats.org/officeDocument/2006/customXml" ds:itemID="{71EEABC2-B629-4493-AA53-F7116ABA1BD6}">
  <ds:schemaRefs>
    <ds:schemaRef ds:uri="http://schemas.microsoft.com/VisualStudio/2011/storyboarding/control"/>
  </ds:schemaRefs>
</ds:datastoreItem>
</file>

<file path=customXml/itemProps7.xml><?xml version="1.0" encoding="utf-8"?>
<ds:datastoreItem xmlns:ds="http://schemas.openxmlformats.org/officeDocument/2006/customXml" ds:itemID="{709E1937-892F-4490-972E-CB024A8F9C65}">
  <ds:schemaRefs>
    <ds:schemaRef ds:uri="http://schemas.microsoft.com/VisualStudio/2011/storyboarding/control"/>
  </ds:schemaRefs>
</ds:datastoreItem>
</file>

<file path=customXml/itemProps8.xml><?xml version="1.0" encoding="utf-8"?>
<ds:datastoreItem xmlns:ds="http://schemas.openxmlformats.org/officeDocument/2006/customXml" ds:itemID="{CC8A6446-D0B0-4A9B-ADA1-3A6769DFD4FE}">
  <ds:schemaRefs>
    <ds:schemaRef ds:uri="http://schemas.microsoft.com/VisualStudio/2011/storyboarding/control"/>
  </ds:schemaRefs>
</ds:datastoreItem>
</file>

<file path=customXml/itemProps9.xml><?xml version="1.0" encoding="utf-8"?>
<ds:datastoreItem xmlns:ds="http://schemas.openxmlformats.org/officeDocument/2006/customXml" ds:itemID="{4790A10D-D5C8-4A2A-B96B-7F9D1928143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4413</TotalTime>
  <Words>2877</Words>
  <Application>Microsoft Office PowerPoint</Application>
  <PresentationFormat>On-screen Show (16:9)</PresentationFormat>
  <Paragraphs>257</Paragraphs>
  <Slides>37</Slides>
  <Notes>2</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37</vt:i4>
      </vt:variant>
    </vt:vector>
  </HeadingPairs>
  <TitlesOfParts>
    <vt:vector size="45" baseType="lpstr">
      <vt:lpstr>맑은 고딕</vt:lpstr>
      <vt:lpstr>Arial</vt:lpstr>
      <vt:lpstr>Google Sans</vt:lpstr>
      <vt:lpstr>Roboto</vt:lpstr>
      <vt:lpstr>Cover and End Slide Master</vt:lpstr>
      <vt:lpstr>Contents Slide Master</vt:lpstr>
      <vt:lpstr>Section Break Slide Master</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Todd Bethell</cp:lastModifiedBy>
  <cp:revision>384</cp:revision>
  <dcterms:created xsi:type="dcterms:W3CDTF">2016-12-05T23:26:54Z</dcterms:created>
  <dcterms:modified xsi:type="dcterms:W3CDTF">2019-07-31T01:32:30Z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