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1e382cb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1e382cb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1e382cb6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1e382cb6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1e382cb6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1e382cb6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1e382cb6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1e382cb6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1e382cb6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1e382cb6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1e382cb6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1e382cb6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1e382cb65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1e382cb65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1e382cb65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1e382cb65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A4C2F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ublic.tableau.com/views/OccurrenceofDiseaseinPennsylvania2022/Dashboard1?:language=en-US&amp;:display_count=n&amp;:origin=viz_share_link"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Occurrence</a:t>
            </a:r>
            <a:r>
              <a:rPr b="1" lang="en"/>
              <a:t> of Diseases in Pennsylvania 2022</a:t>
            </a:r>
            <a:endParaRPr b="1"/>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solidFill>
                  <a:srgbClr val="434343"/>
                </a:solidFill>
              </a:rPr>
              <a:t>Todd Frazer</a:t>
            </a:r>
            <a:endParaRPr i="1">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Objective</a:t>
            </a:r>
            <a:endParaRPr b="1"/>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900">
                <a:solidFill>
                  <a:srgbClr val="434343"/>
                </a:solidFill>
              </a:rPr>
              <a:t>Since the pandemic in 2020 humans are taking more proactive steps in their health and wellness for optimization and prevention of future disease.</a:t>
            </a:r>
            <a:endParaRPr sz="1900">
              <a:solidFill>
                <a:srgbClr val="434343"/>
              </a:solidFill>
            </a:endParaRPr>
          </a:p>
          <a:p>
            <a:pPr indent="0" lvl="0" marL="0" rtl="0" algn="l">
              <a:spcBef>
                <a:spcPts val="1200"/>
              </a:spcBef>
              <a:spcAft>
                <a:spcPts val="0"/>
              </a:spcAft>
              <a:buNone/>
            </a:pPr>
            <a:r>
              <a:rPr lang="en" sz="1900">
                <a:solidFill>
                  <a:srgbClr val="434343"/>
                </a:solidFill>
              </a:rPr>
              <a:t>Today we will be analyzing raw data from University of Pittsburgh: "Project Tycho"(2022), which collects and provides billions of health data points across the country. </a:t>
            </a:r>
            <a:endParaRPr sz="1900">
              <a:solidFill>
                <a:srgbClr val="434343"/>
              </a:solidFill>
            </a:endParaRPr>
          </a:p>
          <a:p>
            <a:pPr indent="0" lvl="0" marL="0" rtl="0" algn="l">
              <a:spcBef>
                <a:spcPts val="1200"/>
              </a:spcBef>
              <a:spcAft>
                <a:spcPts val="0"/>
              </a:spcAft>
              <a:buNone/>
            </a:pPr>
            <a:r>
              <a:rPr lang="en" sz="1900">
                <a:solidFill>
                  <a:srgbClr val="434343"/>
                </a:solidFill>
              </a:rPr>
              <a:t>Our objective is to take a look at some lesser known diseases that may be impacting residents in Pennsylvania, and how we may be able to recommend action based off this analysis to improve proactive health steps in PA.</a:t>
            </a:r>
            <a:endParaRPr sz="1900">
              <a:solidFill>
                <a:srgbClr val="434343"/>
              </a:solidFill>
            </a:endParaRPr>
          </a:p>
          <a:p>
            <a:pPr indent="0" lvl="0" marL="0" rtl="0" algn="l">
              <a:spcBef>
                <a:spcPts val="1200"/>
              </a:spcBef>
              <a:spcAft>
                <a:spcPts val="0"/>
              </a:spcAft>
              <a:buNone/>
            </a:pPr>
            <a:r>
              <a:t/>
            </a:r>
            <a:endParaRPr>
              <a:solidFill>
                <a:srgbClr val="434343"/>
              </a:solidFill>
            </a:endParaRPr>
          </a:p>
          <a:p>
            <a:pPr indent="0" lvl="0" marL="0" rtl="0" algn="l">
              <a:spcBef>
                <a:spcPts val="1200"/>
              </a:spcBef>
              <a:spcAft>
                <a:spcPts val="1200"/>
              </a:spcAft>
              <a:buNone/>
            </a:pPr>
            <a:r>
              <a:t/>
            </a:r>
            <a:endParaRPr>
              <a:solidFill>
                <a:srgbClr val="E066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2500"/>
                                        <p:tgtEl>
                                          <p:spTgt spid="6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Raw Data from SQL</a:t>
            </a:r>
            <a:endParaRPr b="1"/>
          </a:p>
        </p:txBody>
      </p:sp>
      <p:sp>
        <p:nvSpPr>
          <p:cNvPr id="67" name="Google Shape;67;p15"/>
          <p:cNvSpPr txBox="1"/>
          <p:nvPr>
            <p:ph idx="1" type="body"/>
          </p:nvPr>
        </p:nvSpPr>
        <p:spPr>
          <a:xfrm>
            <a:off x="311700" y="1152475"/>
            <a:ext cx="3753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68" name="Google Shape;68;p15"/>
          <p:cNvSpPr txBox="1"/>
          <p:nvPr/>
        </p:nvSpPr>
        <p:spPr>
          <a:xfrm>
            <a:off x="4159975" y="1152425"/>
            <a:ext cx="47136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This data consisted of 7 </a:t>
            </a:r>
            <a:r>
              <a:rPr lang="en" sz="1800">
                <a:solidFill>
                  <a:schemeClr val="dk2"/>
                </a:solidFill>
              </a:rPr>
              <a:t>columns of information from across the entire United States.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Disease, incidence per 100,000 people, and case amounts in 2022 are important key information.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Next we will filter the data to search for exactly what we are looking for: state of Pennsylvania. </a:t>
            </a:r>
            <a:endParaRPr sz="1800">
              <a:solidFill>
                <a:schemeClr val="dk2"/>
              </a:solidFill>
            </a:endParaRPr>
          </a:p>
        </p:txBody>
      </p:sp>
      <p:pic>
        <p:nvPicPr>
          <p:cNvPr id="69" name="Google Shape;69;p15"/>
          <p:cNvPicPr preferRelativeResize="0"/>
          <p:nvPr/>
        </p:nvPicPr>
        <p:blipFill>
          <a:blip r:embed="rId3">
            <a:alphaModFix/>
          </a:blip>
          <a:stretch>
            <a:fillRect/>
          </a:stretch>
        </p:blipFill>
        <p:spPr>
          <a:xfrm>
            <a:off x="145700" y="1152475"/>
            <a:ext cx="4014273" cy="3416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SQL for Clean Data</a:t>
            </a:r>
            <a:endParaRPr b="1"/>
          </a:p>
        </p:txBody>
      </p:sp>
      <p:sp>
        <p:nvSpPr>
          <p:cNvPr id="75" name="Google Shape;75;p16"/>
          <p:cNvSpPr txBox="1"/>
          <p:nvPr>
            <p:ph idx="1" type="body"/>
          </p:nvPr>
        </p:nvSpPr>
        <p:spPr>
          <a:xfrm>
            <a:off x="311700" y="1152475"/>
            <a:ext cx="4810200" cy="160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311688" y="1152463"/>
            <a:ext cx="4810125" cy="1609725"/>
          </a:xfrm>
          <a:prstGeom prst="rect">
            <a:avLst/>
          </a:prstGeom>
          <a:noFill/>
          <a:ln>
            <a:noFill/>
          </a:ln>
        </p:spPr>
      </p:pic>
      <p:sp>
        <p:nvSpPr>
          <p:cNvPr id="77" name="Google Shape;77;p16"/>
          <p:cNvSpPr txBox="1"/>
          <p:nvPr/>
        </p:nvSpPr>
        <p:spPr>
          <a:xfrm>
            <a:off x="5245500" y="1172950"/>
            <a:ext cx="3540600" cy="3752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chemeClr val="dk2"/>
                </a:solidFill>
              </a:rPr>
              <a:t>Using an SQL filter, we are able to filter the 760,000 data points down to 13,652 data points of meaningful information to our objective. </a:t>
            </a:r>
            <a:endParaRPr sz="1800">
              <a:solidFill>
                <a:schemeClr val="dk2"/>
              </a:solidFill>
            </a:endParaRPr>
          </a:p>
          <a:p>
            <a:pPr indent="0" lvl="0" marL="457200" rtl="0" algn="l">
              <a:spcBef>
                <a:spcPts val="0"/>
              </a:spcBef>
              <a:spcAft>
                <a:spcPts val="0"/>
              </a:spcAft>
              <a:buNone/>
            </a:pPr>
            <a:r>
              <a:rPr lang="en" sz="1800">
                <a:solidFill>
                  <a:schemeClr val="dk2"/>
                </a:solidFill>
              </a:rPr>
              <a:t>State = PA</a:t>
            </a:r>
            <a:endParaRPr sz="1800">
              <a:solidFill>
                <a:schemeClr val="dk2"/>
              </a:solidFill>
            </a:endParaRPr>
          </a:p>
          <a:p>
            <a:pPr indent="0" lvl="0" marL="457200" rtl="0" algn="l">
              <a:spcBef>
                <a:spcPts val="0"/>
              </a:spcBef>
              <a:spcAft>
                <a:spcPts val="0"/>
              </a:spcAft>
              <a:buNone/>
            </a:pPr>
            <a:r>
              <a:rPr lang="en" sz="1800">
                <a:solidFill>
                  <a:schemeClr val="dk2"/>
                </a:solidFill>
              </a:rPr>
              <a:t>Cases &gt;= '1'</a:t>
            </a:r>
            <a:endParaRPr sz="1800">
              <a:solidFill>
                <a:schemeClr val="dk2"/>
              </a:solidFill>
            </a:endParaRPr>
          </a:p>
          <a:p>
            <a:pPr indent="0" lvl="0" marL="457200" rtl="0" algn="l">
              <a:spcBef>
                <a:spcPts val="0"/>
              </a:spcBef>
              <a:spcAft>
                <a:spcPts val="0"/>
              </a:spcAft>
              <a:buNone/>
            </a:pPr>
            <a:r>
              <a:rPr lang="en" sz="1800">
                <a:solidFill>
                  <a:schemeClr val="dk2"/>
                </a:solidFill>
              </a:rPr>
              <a:t>Order By ASC</a:t>
            </a:r>
            <a:endParaRPr sz="1800">
              <a:solidFill>
                <a:schemeClr val="dk2"/>
              </a:solidFill>
            </a:endParaRPr>
          </a:p>
        </p:txBody>
      </p:sp>
      <p:pic>
        <p:nvPicPr>
          <p:cNvPr id="78" name="Google Shape;78;p16"/>
          <p:cNvPicPr preferRelativeResize="0"/>
          <p:nvPr/>
        </p:nvPicPr>
        <p:blipFill>
          <a:blip r:embed="rId4">
            <a:alphaModFix/>
          </a:blip>
          <a:stretch>
            <a:fillRect/>
          </a:stretch>
        </p:blipFill>
        <p:spPr>
          <a:xfrm>
            <a:off x="311775" y="2897025"/>
            <a:ext cx="4810125" cy="1984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Analysis of Clean Data using R</a:t>
            </a:r>
            <a:endParaRPr b="1"/>
          </a:p>
        </p:txBody>
      </p:sp>
      <p:pic>
        <p:nvPicPr>
          <p:cNvPr id="84" name="Google Shape;84;p17"/>
          <p:cNvPicPr preferRelativeResize="0"/>
          <p:nvPr/>
        </p:nvPicPr>
        <p:blipFill>
          <a:blip r:embed="rId3">
            <a:alphaModFix/>
          </a:blip>
          <a:stretch>
            <a:fillRect/>
          </a:stretch>
        </p:blipFill>
        <p:spPr>
          <a:xfrm>
            <a:off x="1049100" y="3197875"/>
            <a:ext cx="7397825" cy="1567275"/>
          </a:xfrm>
          <a:prstGeom prst="rect">
            <a:avLst/>
          </a:prstGeom>
          <a:noFill/>
          <a:ln>
            <a:noFill/>
          </a:ln>
        </p:spPr>
      </p:pic>
      <p:pic>
        <p:nvPicPr>
          <p:cNvPr id="85" name="Google Shape;85;p17"/>
          <p:cNvPicPr preferRelativeResize="0"/>
          <p:nvPr/>
        </p:nvPicPr>
        <p:blipFill>
          <a:blip r:embed="rId4">
            <a:alphaModFix/>
          </a:blip>
          <a:stretch>
            <a:fillRect/>
          </a:stretch>
        </p:blipFill>
        <p:spPr>
          <a:xfrm>
            <a:off x="4449800" y="1565701"/>
            <a:ext cx="4048125" cy="1567275"/>
          </a:xfrm>
          <a:prstGeom prst="rect">
            <a:avLst/>
          </a:prstGeom>
          <a:noFill/>
          <a:ln>
            <a:noFill/>
          </a:ln>
        </p:spPr>
      </p:pic>
      <p:sp>
        <p:nvSpPr>
          <p:cNvPr id="86" name="Google Shape;86;p17"/>
          <p:cNvSpPr txBox="1"/>
          <p:nvPr/>
        </p:nvSpPr>
        <p:spPr>
          <a:xfrm>
            <a:off x="116575" y="1355075"/>
            <a:ext cx="4225500" cy="15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We are able to view the data in R using the view/head functions to view our data table(to the right). From there we can compare disease type vs amount of cases for PA with the graph code </a:t>
            </a:r>
            <a:r>
              <a:rPr lang="en" sz="1800">
                <a:solidFill>
                  <a:schemeClr val="dk2"/>
                </a:solidFill>
              </a:rPr>
              <a:t>below</a:t>
            </a:r>
            <a:r>
              <a:rPr lang="en" sz="1800">
                <a:solidFill>
                  <a:schemeClr val="dk2"/>
                </a:solidFill>
              </a:rPr>
              <a:t>: </a:t>
            </a:r>
            <a:endParaRPr sz="1800">
              <a:solidFill>
                <a:schemeClr val="dk2"/>
              </a:solidFill>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1000"/>
                                        <p:tgtEl>
                                          <p:spTgt spid="8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457500" y="445025"/>
            <a:ext cx="3228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 Graph</a:t>
            </a:r>
            <a:endParaRPr b="1"/>
          </a:p>
        </p:txBody>
      </p:sp>
      <p:sp>
        <p:nvSpPr>
          <p:cNvPr id="92" name="Google Shape;92;p18"/>
          <p:cNvSpPr txBox="1"/>
          <p:nvPr>
            <p:ph idx="1" type="body"/>
          </p:nvPr>
        </p:nvSpPr>
        <p:spPr>
          <a:xfrm>
            <a:off x="153000" y="1159750"/>
            <a:ext cx="35334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are able to see by the graph (to the right), that of the criteria researched in the data, Measles have the highest percentage in 2022.  </a:t>
            </a:r>
            <a:endParaRPr/>
          </a:p>
          <a:p>
            <a:pPr indent="0" lvl="0" marL="0" rtl="0" algn="l">
              <a:spcBef>
                <a:spcPts val="1200"/>
              </a:spcBef>
              <a:spcAft>
                <a:spcPts val="1200"/>
              </a:spcAft>
              <a:buNone/>
            </a:pPr>
            <a:r>
              <a:rPr lang="en"/>
              <a:t>Pertussis, a highly contagious respiratory tract infection also causes 'Whooping Cough', has a surprising 2nd place in total cases. </a:t>
            </a:r>
            <a:endParaRPr/>
          </a:p>
        </p:txBody>
      </p:sp>
      <p:pic>
        <p:nvPicPr>
          <p:cNvPr id="93" name="Google Shape;93;p18"/>
          <p:cNvPicPr preferRelativeResize="0"/>
          <p:nvPr/>
        </p:nvPicPr>
        <p:blipFill rotWithShape="1">
          <a:blip r:embed="rId3">
            <a:alphaModFix/>
          </a:blip>
          <a:srcRect b="0" l="-682" r="-1171" t="0"/>
          <a:stretch/>
        </p:blipFill>
        <p:spPr>
          <a:xfrm>
            <a:off x="3744700" y="445025"/>
            <a:ext cx="5399300" cy="4428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1000"/>
                                        <p:tgtEl>
                                          <p:spTgt spid="9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Creating an interactive Dashboard in Tableau</a:t>
            </a:r>
            <a:endParaRPr b="1"/>
          </a:p>
        </p:txBody>
      </p:sp>
      <p:sp>
        <p:nvSpPr>
          <p:cNvPr id="99" name="Google Shape;99;p19"/>
          <p:cNvSpPr txBox="1"/>
          <p:nvPr>
            <p:ph idx="1" type="body"/>
          </p:nvPr>
        </p:nvSpPr>
        <p:spPr>
          <a:xfrm>
            <a:off x="311700" y="1056825"/>
            <a:ext cx="2602500" cy="3512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Data is imported into Tableau visualization software.</a:t>
            </a:r>
            <a:endParaRPr/>
          </a:p>
          <a:p>
            <a:pPr indent="0" lvl="0" marL="0" rtl="0" algn="l">
              <a:spcBef>
                <a:spcPts val="1200"/>
              </a:spcBef>
              <a:spcAft>
                <a:spcPts val="0"/>
              </a:spcAft>
              <a:buNone/>
            </a:pPr>
            <a:r>
              <a:rPr lang="en"/>
              <a:t>We then connect the data sets.</a:t>
            </a:r>
            <a:endParaRPr/>
          </a:p>
          <a:p>
            <a:pPr indent="0" lvl="0" marL="0" rtl="0" algn="l">
              <a:spcBef>
                <a:spcPts val="1200"/>
              </a:spcBef>
              <a:spcAft>
                <a:spcPts val="1200"/>
              </a:spcAft>
              <a:buNone/>
            </a:pPr>
            <a:r>
              <a:rPr lang="en"/>
              <a:t>Let's compare Cases in PA to incidents per 100,000 people. Let's also take a look at 2 PA cities: Pittsburgh vs Wilkes-Barre.</a:t>
            </a:r>
            <a:endParaRPr/>
          </a:p>
        </p:txBody>
      </p:sp>
      <p:pic>
        <p:nvPicPr>
          <p:cNvPr id="100" name="Google Shape;100;p19"/>
          <p:cNvPicPr preferRelativeResize="0"/>
          <p:nvPr/>
        </p:nvPicPr>
        <p:blipFill>
          <a:blip r:embed="rId3">
            <a:alphaModFix/>
          </a:blip>
          <a:stretch>
            <a:fillRect/>
          </a:stretch>
        </p:blipFill>
        <p:spPr>
          <a:xfrm>
            <a:off x="2994300" y="1056825"/>
            <a:ext cx="5886599" cy="3512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Tableau Visuals</a:t>
            </a:r>
            <a:endParaRPr b="1"/>
          </a:p>
        </p:txBody>
      </p:sp>
      <p:sp>
        <p:nvSpPr>
          <p:cNvPr id="106" name="Google Shape;106;p20"/>
          <p:cNvSpPr txBox="1"/>
          <p:nvPr>
            <p:ph idx="1" type="body"/>
          </p:nvPr>
        </p:nvSpPr>
        <p:spPr>
          <a:xfrm>
            <a:off x="311700" y="1114675"/>
            <a:ext cx="4260300" cy="37530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We have found that Pertussis makes up 160,331 of all disease cases in the state of Pennsylvania in 2022. This is surprising data. </a:t>
            </a:r>
            <a:endParaRPr/>
          </a:p>
          <a:p>
            <a:pPr indent="0" lvl="0" marL="0" rtl="0" algn="l">
              <a:spcBef>
                <a:spcPts val="1200"/>
              </a:spcBef>
              <a:spcAft>
                <a:spcPts val="0"/>
              </a:spcAft>
              <a:buNone/>
            </a:pPr>
            <a:r>
              <a:rPr lang="en"/>
              <a:t>We also compare Pittsburgh vs Wilkes-Barre. It is no secret Pittsburgh has nearly 14x the total </a:t>
            </a:r>
            <a:r>
              <a:rPr lang="en"/>
              <a:t>disease case rate compared to a smaller city with 1/8th the population. </a:t>
            </a:r>
            <a:endParaRPr/>
          </a:p>
          <a:p>
            <a:pPr indent="0" lvl="0" marL="0" rtl="0" algn="l">
              <a:spcBef>
                <a:spcPts val="1200"/>
              </a:spcBef>
              <a:spcAft>
                <a:spcPts val="0"/>
              </a:spcAft>
              <a:buNone/>
            </a:pPr>
            <a:r>
              <a:rPr lang="en"/>
              <a:t>Interestingly, Wilkes-Barre has a high ratio of incidence per 100,000 of actual diseases. Nearly 1900 cases compared to Pittsburgh's 2400. This is interesting data because despite having such a smaller population, per 100,000, they're getting much more sick in Wilkes-barre in ratio compared to total amount in Pittsburgh. </a:t>
            </a:r>
            <a:endParaRPr/>
          </a:p>
          <a:p>
            <a:pPr indent="0" lvl="0" marL="0" rtl="0" algn="l">
              <a:spcBef>
                <a:spcPts val="1200"/>
              </a:spcBef>
              <a:spcAft>
                <a:spcPts val="0"/>
              </a:spcAft>
              <a:buNone/>
            </a:pPr>
            <a:r>
              <a:rPr lang="en"/>
              <a:t>(to view interactive geodashboard click link below)</a:t>
            </a:r>
            <a:endParaRPr/>
          </a:p>
          <a:p>
            <a:pPr indent="0" lvl="0" marL="0" rtl="0" algn="l">
              <a:spcBef>
                <a:spcPts val="1200"/>
              </a:spcBef>
              <a:spcAft>
                <a:spcPts val="1200"/>
              </a:spcAft>
              <a:buNone/>
            </a:pPr>
            <a:r>
              <a:rPr lang="en" sz="1242" u="sng">
                <a:solidFill>
                  <a:schemeClr val="hlink"/>
                </a:solidFill>
                <a:hlinkClick r:id="rId3"/>
              </a:rPr>
              <a:t>https://public.tableau.com/views/OccurrenceofDiseaseinPennsylvania2022/Dashboard1?:language=en-US&amp;:display_count=n&amp;:origin=viz_share_link</a:t>
            </a:r>
            <a:endParaRPr sz="1242"/>
          </a:p>
        </p:txBody>
      </p:sp>
      <p:pic>
        <p:nvPicPr>
          <p:cNvPr id="107" name="Google Shape;107;p20"/>
          <p:cNvPicPr preferRelativeResize="0"/>
          <p:nvPr/>
        </p:nvPicPr>
        <p:blipFill>
          <a:blip r:embed="rId4">
            <a:alphaModFix/>
          </a:blip>
          <a:stretch>
            <a:fillRect/>
          </a:stretch>
        </p:blipFill>
        <p:spPr>
          <a:xfrm>
            <a:off x="4699100" y="74875"/>
            <a:ext cx="4319226" cy="4952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1000"/>
                                        <p:tgtEl>
                                          <p:spTgt spid="10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 and Findings</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Based on the analysis and visuals shown, we can easily see that Pertussis, 'Whooping Cough', is a real issue with over 160,000 children per year in the State of Pennsylvania. </a:t>
            </a:r>
            <a:endParaRPr/>
          </a:p>
          <a:p>
            <a:pPr indent="0" lvl="0" marL="0" rtl="0" algn="l">
              <a:spcBef>
                <a:spcPts val="1200"/>
              </a:spcBef>
              <a:spcAft>
                <a:spcPts val="0"/>
              </a:spcAft>
              <a:buNone/>
            </a:pPr>
            <a:r>
              <a:rPr lang="en"/>
              <a:t>It is the recommendation of this analysis that per the Center for Disease and Control guidelines that children be vaccinated for Pertussis at a young age. </a:t>
            </a:r>
            <a:endParaRPr/>
          </a:p>
          <a:p>
            <a:pPr indent="0" lvl="0" marL="0" rtl="0" algn="l">
              <a:spcBef>
                <a:spcPts val="1200"/>
              </a:spcBef>
              <a:spcAft>
                <a:spcPts val="0"/>
              </a:spcAft>
              <a:buNone/>
            </a:pPr>
            <a:r>
              <a:rPr lang="en"/>
              <a:t>There are 2 vaccines available in PA: Dtap, </a:t>
            </a:r>
            <a:r>
              <a:rPr lang="en"/>
              <a:t>and Tdap. </a:t>
            </a:r>
            <a:endParaRPr/>
          </a:p>
          <a:p>
            <a:pPr indent="0" lvl="0" marL="0" rtl="0" algn="l">
              <a:spcBef>
                <a:spcPts val="1200"/>
              </a:spcBef>
              <a:spcAft>
                <a:spcPts val="0"/>
              </a:spcAft>
              <a:buNone/>
            </a:pPr>
            <a:r>
              <a:rPr lang="en"/>
              <a:t>Vaccine Data from cdc.gov</a:t>
            </a:r>
            <a:endParaRPr/>
          </a:p>
          <a:p>
            <a:pPr indent="0" lvl="0" marL="0" rtl="0" algn="l">
              <a:spcBef>
                <a:spcPts val="1200"/>
              </a:spcBef>
              <a:spcAft>
                <a:spcPts val="1200"/>
              </a:spcAft>
              <a:buNone/>
            </a:pPr>
            <a:r>
              <a:rPr lang="en"/>
              <a:t>Data used from 'Project Tycho' University of Pittsburgh.</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