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7" r:id="rId5"/>
    <p:sldId id="266" r:id="rId6"/>
    <p:sldId id="265" r:id="rId7"/>
    <p:sldId id="272" r:id="rId8"/>
    <p:sldId id="261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2DE63D5-997A-4646-A377-4702673A728D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14" autoAdjust="0"/>
  </p:normalViewPr>
  <p:slideViewPr>
    <p:cSldViewPr snapToGrid="0">
      <p:cViewPr varScale="1">
        <p:scale>
          <a:sx n="102" d="100"/>
          <a:sy n="102" d="100"/>
        </p:scale>
        <p:origin x="344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5716D-39C9-48C4-A3EB-B88E4515427D}" type="datetimeFigureOut">
              <a:rPr lang="en-US" smtClean="0"/>
              <a:t>6/3/2025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C6D3C-9EB0-4F2C-9026-3887D1CDB4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763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612000" tIns="0" anchor="ctr"/>
          <a:lstStyle>
            <a:lvl1pPr marL="0" indent="0" algn="l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anchor="ctr"/>
          <a:lstStyle>
            <a:lvl1pPr algn="l">
              <a:defRPr sz="5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C97F3D-57FA-4E82-9EEC-E93088055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00000" y="4276447"/>
            <a:ext cx="5161550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144000" anchor="ctr"/>
          <a:lstStyle>
            <a:lvl1pPr marL="0" indent="0" algn="l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1775C8-C7F0-4EC5-A9C0-53AE3A0C5F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3600000" y="6262080"/>
            <a:ext cx="7560000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E8B0AE2-DA19-49E2-AC81-5272385D30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6858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8907576-77BD-4FD0-A9FE-48D249CB435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03794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03794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66363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66363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828931" y="3407563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28931" y="3005055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867711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30280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392848" y="1648853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E407FE5-15DF-40F7-B14C-0A04CC30CD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303794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3" name="Text Placeholder 12">
            <a:extLst>
              <a:ext uri="{FF2B5EF4-FFF2-40B4-BE49-F238E27FC236}">
                <a16:creationId xmlns:a16="http://schemas.microsoft.com/office/drawing/2014/main" id="{7DD73F77-2E6A-450D-B4AF-8643D8AE1EC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303794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7F1CAED2-2A78-4780-A303-060C24C5652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66363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27" name="Text Placeholder 12">
            <a:extLst>
              <a:ext uri="{FF2B5EF4-FFF2-40B4-BE49-F238E27FC236}">
                <a16:creationId xmlns:a16="http://schemas.microsoft.com/office/drawing/2014/main" id="{4E77CA0B-49F8-4EE9-84A7-AB28FD1CC1E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066363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5D4F2294-CE3A-4705-BCB3-C5DAFA373C2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28931" y="5736658"/>
            <a:ext cx="2034138" cy="245885"/>
          </a:xfrm>
        </p:spPr>
        <p:txBody>
          <a:bodyPr lIns="0" anchor="ctr"/>
          <a:lstStyle>
            <a:lvl1pPr marL="0" indent="0" algn="ctr">
              <a:buClr>
                <a:schemeClr val="accent2"/>
              </a:buClr>
              <a:buFont typeface="Arial" panose="020B0604020202020204" pitchFamily="34" charset="0"/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Role</a:t>
            </a:r>
          </a:p>
        </p:txBody>
      </p:sp>
      <p:sp>
        <p:nvSpPr>
          <p:cNvPr id="32" name="Text Placeholder 12">
            <a:extLst>
              <a:ext uri="{FF2B5EF4-FFF2-40B4-BE49-F238E27FC236}">
                <a16:creationId xmlns:a16="http://schemas.microsoft.com/office/drawing/2014/main" id="{7B49F9AF-7698-444D-8D12-FA0B6A713E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828931" y="5334150"/>
            <a:ext cx="2034138" cy="360445"/>
          </a:xfrm>
          <a:solidFill>
            <a:schemeClr val="tx2"/>
          </a:solidFill>
        </p:spPr>
        <p:txBody>
          <a:bodyPr lIns="0" anchor="ctr"/>
          <a:lstStyle>
            <a:lvl1pPr marL="0" indent="0" algn="ctr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Full Name</a:t>
            </a:r>
          </a:p>
        </p:txBody>
      </p:sp>
      <p:sp>
        <p:nvSpPr>
          <p:cNvPr id="33" name="Picture Placeholder 25">
            <a:extLst>
              <a:ext uri="{FF2B5EF4-FFF2-40B4-BE49-F238E27FC236}">
                <a16:creationId xmlns:a16="http://schemas.microsoft.com/office/drawing/2014/main" id="{6057C2E9-1501-4819-B77D-23A0268DB0F1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1867711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4" name="Picture Placeholder 25">
            <a:extLst>
              <a:ext uri="{FF2B5EF4-FFF2-40B4-BE49-F238E27FC236}">
                <a16:creationId xmlns:a16="http://schemas.microsoft.com/office/drawing/2014/main" id="{C77B8544-1CEE-4ED4-89E8-ED042673804D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5630280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5" name="Picture Placeholder 25">
            <a:extLst>
              <a:ext uri="{FF2B5EF4-FFF2-40B4-BE49-F238E27FC236}">
                <a16:creationId xmlns:a16="http://schemas.microsoft.com/office/drawing/2014/main" id="{E1131D92-0382-469E-A358-A2EC5FDCCF3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92848" y="3977948"/>
            <a:ext cx="906304" cy="1206290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0EBF36-B9CA-4962-B198-27B56B54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2197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ed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95500" y="1992933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8EA298-DD21-4B69-8125-094245EDF71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84213" y="19929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4C93EFCC-1E62-4200-9E96-2476EE2581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84213" y="34311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8741D874-BD81-4469-AA1C-32517FD7C37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84213" y="4869334"/>
            <a:ext cx="1095375" cy="1095375"/>
          </a:xfrm>
        </p:spPr>
        <p:txBody>
          <a:bodyPr anchor="ctr"/>
          <a:lstStyle>
            <a:lvl1pPr marL="0" indent="0" algn="ctr">
              <a:buNone/>
              <a:defRPr sz="1050" i="1"/>
            </a:lvl1pPr>
          </a:lstStyle>
          <a:p>
            <a:r>
              <a:rPr lang="en-US" dirty="0"/>
              <a:t>Place</a:t>
            </a:r>
            <a:br>
              <a:rPr lang="en-US" dirty="0"/>
            </a:br>
            <a:r>
              <a:rPr lang="en-US" dirty="0"/>
              <a:t>Your Image / Logo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FB0B599-DDEF-43E9-A07F-FC328C595BCE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2095500" y="3422739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3FF0857-6431-48DC-BE82-9A93C55CEFB4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095500" y="4867850"/>
            <a:ext cx="9388499" cy="10953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Description Here</a:t>
            </a:r>
          </a:p>
        </p:txBody>
      </p:sp>
    </p:spTree>
    <p:extLst>
      <p:ext uri="{BB962C8B-B14F-4D97-AF65-F5344CB8AC3E}">
        <p14:creationId xmlns:p14="http://schemas.microsoft.com/office/powerpoint/2010/main" val="2119471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74D42A7-FF15-4C9E-9657-33DD5BC539D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FA555C0-B108-4047-8AFF-82E05F0734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EAA7C-AE70-48A8-B582-013424EB9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7404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48D39141-3E8E-4545-90DB-291A0E5F139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2000" cy="6858000"/>
          </a:xfrm>
          <a:solidFill>
            <a:schemeClr val="tx1">
              <a:lumMod val="75000"/>
              <a:lumOff val="25000"/>
            </a:schemeClr>
          </a:solidFill>
        </p:spPr>
        <p:txBody>
          <a:bodyPr lIns="0" tIns="0" rIns="612000" anchor="ctr"/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90A062-54B3-47F2-9D6A-5BC9575208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0"/>
            <a:ext cx="9672000" cy="6857999"/>
          </a:xfrm>
          <a:solidFill>
            <a:schemeClr val="tx2">
              <a:alpha val="70000"/>
            </a:schemeClr>
          </a:solidFill>
        </p:spPr>
        <p:txBody>
          <a:bodyPr lIns="1116000" rIns="180000" bIns="756000" anchor="ctr"/>
          <a:lstStyle>
            <a:lvl1pPr algn="l">
              <a:lnSpc>
                <a:spcPct val="65000"/>
              </a:lnSpc>
              <a:defRPr sz="88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9FD1A9-E34B-4888-90DE-493861AD75C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17700" y="4508500"/>
            <a:ext cx="3314700" cy="330200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Full Name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3452AC72-D893-4C1A-83BD-9930164D89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917700" y="5180023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2EEC149-F1BE-4C36-A789-5BF73B40A2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917700" y="5683561"/>
            <a:ext cx="3314700" cy="205029"/>
          </a:xfrm>
          <a:ln>
            <a:noFill/>
          </a:ln>
        </p:spPr>
        <p:txBody>
          <a:bodyPr anchor="t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Phone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ECC256E6-6AE8-4950-838C-BE638FB4796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17700" y="4821910"/>
            <a:ext cx="3314700" cy="205029"/>
          </a:xfrm>
        </p:spPr>
        <p:txBody>
          <a:bodyPr anchor="t"/>
          <a:lstStyle>
            <a:lvl1pPr marL="0" indent="0">
              <a:buNone/>
              <a:defRPr sz="1000" i="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accent1"/>
                </a:solidFill>
              </a:defRPr>
            </a:lvl2pPr>
            <a:lvl3pPr marL="447675" indent="0">
              <a:buNone/>
              <a:defRPr>
                <a:solidFill>
                  <a:schemeClr val="accent1"/>
                </a:solidFill>
              </a:defRPr>
            </a:lvl3pPr>
            <a:lvl4pPr marL="628650" indent="0">
              <a:buNone/>
              <a:defRPr>
                <a:solidFill>
                  <a:schemeClr val="accent1"/>
                </a:solidFill>
              </a:defRPr>
            </a:lvl4pPr>
            <a:lvl5pPr marL="809625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POSITION</a:t>
            </a:r>
          </a:p>
        </p:txBody>
      </p:sp>
    </p:spTree>
    <p:extLst>
      <p:ext uri="{BB962C8B-B14F-4D97-AF65-F5344CB8AC3E}">
        <p14:creationId xmlns:p14="http://schemas.microsoft.com/office/powerpoint/2010/main" val="318579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75689F-8B6B-4484-8064-90B4D8FB7C7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7343" y="2731933"/>
            <a:ext cx="6903253" cy="3350673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576000" tIns="1872000" rIns="576000"/>
          <a:lstStyle>
            <a:lvl1pPr marL="0" indent="0">
              <a:lnSpc>
                <a:spcPts val="2000"/>
              </a:lnSpc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Describe Your Big Idea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C57B9832-0120-4094-8C27-082E3533C5D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012000" cy="6858000"/>
          </a:xfrm>
          <a:custGeom>
            <a:avLst/>
            <a:gdLst>
              <a:gd name="connsiteX0" fmla="*/ 0 w 12012000"/>
              <a:gd name="connsiteY0" fmla="*/ 0 h 6858000"/>
              <a:gd name="connsiteX1" fmla="*/ 8592000 w 12012000"/>
              <a:gd name="connsiteY1" fmla="*/ 0 h 6858000"/>
              <a:gd name="connsiteX2" fmla="*/ 8592000 w 12012000"/>
              <a:gd name="connsiteY2" fmla="*/ 180000 h 6858000"/>
              <a:gd name="connsiteX3" fmla="*/ 12012000 w 12012000"/>
              <a:gd name="connsiteY3" fmla="*/ 180000 h 6858000"/>
              <a:gd name="connsiteX4" fmla="*/ 12012000 w 12012000"/>
              <a:gd name="connsiteY4" fmla="*/ 6678000 h 6858000"/>
              <a:gd name="connsiteX5" fmla="*/ 8592000 w 12012000"/>
              <a:gd name="connsiteY5" fmla="*/ 6678000 h 6858000"/>
              <a:gd name="connsiteX6" fmla="*/ 8592000 w 12012000"/>
              <a:gd name="connsiteY6" fmla="*/ 6858000 h 6858000"/>
              <a:gd name="connsiteX7" fmla="*/ 0 w 1201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012000" h="6858000">
                <a:moveTo>
                  <a:pt x="0" y="0"/>
                </a:moveTo>
                <a:lnTo>
                  <a:pt x="8592000" y="0"/>
                </a:lnTo>
                <a:lnTo>
                  <a:pt x="8592000" y="180000"/>
                </a:lnTo>
                <a:lnTo>
                  <a:pt x="12012000" y="180000"/>
                </a:lnTo>
                <a:lnTo>
                  <a:pt x="12012000" y="6678000"/>
                </a:lnTo>
                <a:lnTo>
                  <a:pt x="8592000" y="6678000"/>
                </a:lnTo>
                <a:lnTo>
                  <a:pt x="8592000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0" tIns="0" rIns="612000" anchor="ctr">
            <a:noAutofit/>
          </a:bodyPr>
          <a:lstStyle>
            <a:lvl1pPr marL="0" indent="0" algn="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83999" y="6262080"/>
            <a:ext cx="6190934" cy="360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solidFill>
            <a:schemeClr val="tx2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EAF90A48-1BFB-4A19-9A1C-2851879F9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778" y="3096087"/>
            <a:ext cx="5455750" cy="1008000"/>
          </a:xfrm>
        </p:spPr>
        <p:txBody>
          <a:bodyPr/>
          <a:lstStyle>
            <a:lvl1pPr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C9E79024-4B2E-43B0-8607-196181AB731F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593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X Number &amp;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F266E5-40A6-4643-B9AC-B38F2725637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CB790CB-E4F5-4B61-A03E-1CA0C32E3F1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104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B570684C-B743-402E-8778-A6519957710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9710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FCEC7149-9A00-4CA4-B800-1BFD6EBEB8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972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374F0E2-36BA-43B5-8799-77AA3367DF4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69707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1BA12174-6A24-4E61-8D58-B3B42C31BE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96056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D3A67B21-0E8B-4922-94F9-20492309C4D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44613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D801C20C-82D2-465E-8D45-DF1A57E045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70855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2BAD45E-2039-4F8D-9CFC-42BFA3756AD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31412" y="3079573"/>
            <a:ext cx="1652587" cy="435600"/>
          </a:xfrm>
          <a:solidFill>
            <a:schemeClr val="tx2">
              <a:alpha val="70000"/>
            </a:schemeClr>
          </a:solidFill>
        </p:spPr>
        <p:txBody>
          <a:bodyPr anchor="ctr"/>
          <a:lstStyle>
            <a:lvl1pPr marL="0" indent="0" algn="ctr">
              <a:buNone/>
              <a:defRPr sz="2400" b="1" cap="all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#NUMBER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64A78879-6338-4F3B-864E-8FF4E08C006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657654" y="3799847"/>
            <a:ext cx="1999889" cy="846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80118439-B306-4F20-9200-1C429EADC7E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101000" y="5271502"/>
            <a:ext cx="1990001" cy="620016"/>
          </a:xfr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 lIns="0" anchor="ctr"/>
          <a:lstStyle>
            <a:lvl1pPr marL="0" indent="0" algn="ctr">
              <a:buNone/>
              <a:defRPr sz="2400" b="1" i="1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Outcome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99B7E7F2-DF6B-4441-B0B1-7E87E29BA3A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0985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ED41522A-FBAF-4E5D-B592-F13855964E8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3853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AA51069C-E1DC-44A0-A6A0-2A4AB0DD4D7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684044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42F6437E-5478-451F-9BE3-E8160EA4351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7958950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25127DFD-53A7-41A8-B591-AEEC12038026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245749" y="2217585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89258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0 40 Vertical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F76D43D-0DDD-4BAD-8213-BDBF75C3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6118" y="4338116"/>
            <a:ext cx="10839764" cy="45719"/>
          </a:xfrm>
          <a:prstGeom prst="rect">
            <a:avLst/>
          </a:prstGeom>
          <a:solidFill>
            <a:schemeClr val="tx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A6D3ACF3-E1F5-4332-9836-C8E6C46591B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43438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DF8FE7-66F4-4586-B49B-61E115ED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5B890-F885-418C-9812-59970CAC6BC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21507-88DE-417D-8076-D9152E1E14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C7DDD-6F93-45F8-AFD6-95AA051FE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1CD6042-5DF4-4624-BC32-25F68745304A}"/>
              </a:ext>
            </a:extLst>
          </p:cNvPr>
          <p:cNvSpPr/>
          <p:nvPr userDrawn="1"/>
        </p:nvSpPr>
        <p:spPr>
          <a:xfrm rot="5400000">
            <a:off x="8220300" y="371700"/>
            <a:ext cx="4343400" cy="3600000"/>
          </a:xfrm>
          <a:custGeom>
            <a:avLst/>
            <a:gdLst>
              <a:gd name="connsiteX0" fmla="*/ 0 w 4343400"/>
              <a:gd name="connsiteY0" fmla="*/ 3600000 h 3600000"/>
              <a:gd name="connsiteX1" fmla="*/ 0 w 4343400"/>
              <a:gd name="connsiteY1" fmla="*/ 0 h 3600000"/>
              <a:gd name="connsiteX2" fmla="*/ 180000 w 4343400"/>
              <a:gd name="connsiteY2" fmla="*/ 0 h 3600000"/>
              <a:gd name="connsiteX3" fmla="*/ 4343400 w 4343400"/>
              <a:gd name="connsiteY3" fmla="*/ 0 h 3600000"/>
              <a:gd name="connsiteX4" fmla="*/ 4343400 w 4343400"/>
              <a:gd name="connsiteY4" fmla="*/ 180000 h 3600000"/>
              <a:gd name="connsiteX5" fmla="*/ 180000 w 4343400"/>
              <a:gd name="connsiteY5" fmla="*/ 180000 h 3600000"/>
              <a:gd name="connsiteX6" fmla="*/ 180000 w 43434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434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4343400" y="0"/>
                </a:lnTo>
                <a:lnTo>
                  <a:pt x="43434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6294759C-286C-4281-B194-581C766EEF28}"/>
              </a:ext>
            </a:extLst>
          </p:cNvPr>
          <p:cNvSpPr/>
          <p:nvPr userDrawn="1"/>
        </p:nvSpPr>
        <p:spPr>
          <a:xfrm rot="5400000">
            <a:off x="9134700" y="3800700"/>
            <a:ext cx="2514600" cy="3600000"/>
          </a:xfrm>
          <a:custGeom>
            <a:avLst/>
            <a:gdLst>
              <a:gd name="connsiteX0" fmla="*/ 0 w 2514600"/>
              <a:gd name="connsiteY0" fmla="*/ 180000 h 3600000"/>
              <a:gd name="connsiteX1" fmla="*/ 0 w 2514600"/>
              <a:gd name="connsiteY1" fmla="*/ 0 h 3600000"/>
              <a:gd name="connsiteX2" fmla="*/ 2334600 w 2514600"/>
              <a:gd name="connsiteY2" fmla="*/ 0 h 3600000"/>
              <a:gd name="connsiteX3" fmla="*/ 2514600 w 2514600"/>
              <a:gd name="connsiteY3" fmla="*/ 0 h 3600000"/>
              <a:gd name="connsiteX4" fmla="*/ 2514600 w 2514600"/>
              <a:gd name="connsiteY4" fmla="*/ 180000 h 3600000"/>
              <a:gd name="connsiteX5" fmla="*/ 2514600 w 2514600"/>
              <a:gd name="connsiteY5" fmla="*/ 3600000 h 3600000"/>
              <a:gd name="connsiteX6" fmla="*/ 2334600 w 2514600"/>
              <a:gd name="connsiteY6" fmla="*/ 3600000 h 3600000"/>
              <a:gd name="connsiteX7" fmla="*/ 2334600 w 25146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14600" h="3600000">
                <a:moveTo>
                  <a:pt x="0" y="180000"/>
                </a:moveTo>
                <a:lnTo>
                  <a:pt x="0" y="0"/>
                </a:lnTo>
                <a:lnTo>
                  <a:pt x="2334600" y="0"/>
                </a:lnTo>
                <a:lnTo>
                  <a:pt x="2514600" y="0"/>
                </a:lnTo>
                <a:lnTo>
                  <a:pt x="2514600" y="180000"/>
                </a:lnTo>
                <a:lnTo>
                  <a:pt x="2514600" y="3600000"/>
                </a:lnTo>
                <a:lnTo>
                  <a:pt x="2334600" y="3600000"/>
                </a:lnTo>
                <a:lnTo>
                  <a:pt x="23346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89438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E6622698-E93D-4214-8C21-38DBE58C2E3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22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1706BC54-FE11-4237-96CC-8DA267DB5D7C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058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058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31291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031291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592000" y="2186444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92000" y="1775806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3E6D854C-C76F-49BA-9E74-F438CA8EA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7058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AD447D7D-C1F4-4AD4-AE22-EB8E7F1C41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47058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49DF703-38D0-4214-9432-83570E10EFE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031291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F9EB6572-1A9F-4672-8E42-A4E15451CA2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031291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0740EB70-455C-47FF-9A9A-0D78D202ED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2000" y="4335857"/>
            <a:ext cx="2812282" cy="1242556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D9A5773-4F50-4631-9B7A-0A2D83E5DC2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592000" y="3925219"/>
            <a:ext cx="2812282" cy="297888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5987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6 x Content Block with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5350A6A-6F84-47F4-AE00-8295D96D08C8}"/>
              </a:ext>
            </a:extLst>
          </p:cNvPr>
          <p:cNvSpPr/>
          <p:nvPr userDrawn="1"/>
        </p:nvSpPr>
        <p:spPr>
          <a:xfrm rot="5400000">
            <a:off x="8677500" y="3343500"/>
            <a:ext cx="3429000" cy="3600000"/>
          </a:xfrm>
          <a:custGeom>
            <a:avLst/>
            <a:gdLst>
              <a:gd name="connsiteX0" fmla="*/ 0 w 3429000"/>
              <a:gd name="connsiteY0" fmla="*/ 180000 h 3600000"/>
              <a:gd name="connsiteX1" fmla="*/ 0 w 3429000"/>
              <a:gd name="connsiteY1" fmla="*/ 0 h 3600000"/>
              <a:gd name="connsiteX2" fmla="*/ 3249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3429000 w 3429000"/>
              <a:gd name="connsiteY5" fmla="*/ 3600000 h 3600000"/>
              <a:gd name="connsiteX6" fmla="*/ 3249000 w 3429000"/>
              <a:gd name="connsiteY6" fmla="*/ 3600000 h 3600000"/>
              <a:gd name="connsiteX7" fmla="*/ 3249000 w 3429000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29000" h="3600000">
                <a:moveTo>
                  <a:pt x="0" y="180000"/>
                </a:moveTo>
                <a:lnTo>
                  <a:pt x="0" y="0"/>
                </a:lnTo>
                <a:lnTo>
                  <a:pt x="3249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3429000" y="3600000"/>
                </a:lnTo>
                <a:lnTo>
                  <a:pt x="3249000" y="3600000"/>
                </a:lnTo>
                <a:lnTo>
                  <a:pt x="3249000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3429436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0C70C-09F9-40EE-9A89-ED9A5DCFD9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2863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78D9ACA-AB64-4D04-A5E0-23AC8B81EC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2863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3B4EB62-0A18-46F9-98F0-E8FC5EBAF37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45432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A3B2D4DF-9952-49C7-B850-559AD0DF27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45432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BCE373B8-7ADE-4DC4-9900-59147BFA16E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000" y="3668499"/>
            <a:ext cx="3276000" cy="2238815"/>
          </a:xfrm>
        </p:spPr>
        <p:txBody>
          <a:bodyPr lIns="108000"/>
          <a:lstStyle>
            <a:lvl1pPr marL="171450" indent="-171450">
              <a:buClr>
                <a:schemeClr val="accent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Description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28F027FF-E9AF-4E49-AC44-48D21AD761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208000" y="3068555"/>
            <a:ext cx="3276000" cy="360445"/>
          </a:xfrm>
          <a:solidFill>
            <a:schemeClr val="tx2"/>
          </a:solidFill>
        </p:spPr>
        <p:txBody>
          <a:bodyPr lIns="108000" anchor="ctr"/>
          <a:lstStyle>
            <a:lvl1pPr marL="0" indent="0">
              <a:buNone/>
              <a:defRPr sz="1800" b="0" cap="none" baseline="0">
                <a:solidFill>
                  <a:schemeClr val="accent1"/>
                </a:solidFill>
                <a:latin typeface="+mj-lt"/>
              </a:defRPr>
            </a:lvl1pPr>
            <a:lvl2pPr marL="266700" indent="0">
              <a:buNone/>
              <a:defRPr>
                <a:solidFill>
                  <a:schemeClr val="bg1"/>
                </a:solidFill>
              </a:defRPr>
            </a:lvl2pPr>
            <a:lvl3pPr marL="447675" indent="0">
              <a:buNone/>
              <a:defRPr>
                <a:solidFill>
                  <a:schemeClr val="bg1"/>
                </a:solidFill>
              </a:defRPr>
            </a:lvl3pPr>
            <a:lvl4pPr marL="628650" indent="0">
              <a:buNone/>
              <a:defRPr>
                <a:solidFill>
                  <a:schemeClr val="bg1"/>
                </a:solidFill>
              </a:defRPr>
            </a:lvl4pPr>
            <a:lvl5pPr marL="809625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Header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8989EC4C-4E3F-457F-8CF6-8A88DE68A93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1908907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0" name="Picture Placeholder 25">
            <a:extLst>
              <a:ext uri="{FF2B5EF4-FFF2-40B4-BE49-F238E27FC236}">
                <a16:creationId xmlns:a16="http://schemas.microsoft.com/office/drawing/2014/main" id="{67FB2730-3D12-4D72-AE64-AC3955C5CD99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671476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31" name="Picture Placeholder 25">
            <a:extLst>
              <a:ext uri="{FF2B5EF4-FFF2-40B4-BE49-F238E27FC236}">
                <a16:creationId xmlns:a16="http://schemas.microsoft.com/office/drawing/2014/main" id="{4F2BB90C-4866-4DB3-B05C-0BB7DBFF8EA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9434044" y="2005142"/>
            <a:ext cx="823913" cy="823913"/>
          </a:xfrm>
        </p:spPr>
        <p:txBody>
          <a:bodyPr anchor="ctr"/>
          <a:lstStyle>
            <a:lvl1pPr marL="0" indent="0" algn="ctr">
              <a:buNone/>
              <a:defRPr sz="1050" i="1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Icon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EA98CFA-B2A7-4BCC-B1DC-01CFAD2DD65E}"/>
              </a:ext>
            </a:extLst>
          </p:cNvPr>
          <p:cNvSpPr/>
          <p:nvPr userDrawn="1"/>
        </p:nvSpPr>
        <p:spPr>
          <a:xfrm rot="5400000">
            <a:off x="8677500" y="-85500"/>
            <a:ext cx="3429000" cy="3600000"/>
          </a:xfrm>
          <a:custGeom>
            <a:avLst/>
            <a:gdLst>
              <a:gd name="connsiteX0" fmla="*/ 0 w 3429000"/>
              <a:gd name="connsiteY0" fmla="*/ 3600000 h 3600000"/>
              <a:gd name="connsiteX1" fmla="*/ 0 w 3429000"/>
              <a:gd name="connsiteY1" fmla="*/ 0 h 3600000"/>
              <a:gd name="connsiteX2" fmla="*/ 180000 w 3429000"/>
              <a:gd name="connsiteY2" fmla="*/ 0 h 3600000"/>
              <a:gd name="connsiteX3" fmla="*/ 3429000 w 3429000"/>
              <a:gd name="connsiteY3" fmla="*/ 0 h 3600000"/>
              <a:gd name="connsiteX4" fmla="*/ 3429000 w 3429000"/>
              <a:gd name="connsiteY4" fmla="*/ 180000 h 3600000"/>
              <a:gd name="connsiteX5" fmla="*/ 180000 w 3429000"/>
              <a:gd name="connsiteY5" fmla="*/ 180000 h 3600000"/>
              <a:gd name="connsiteX6" fmla="*/ 180000 w 3429000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29000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3429000" y="0"/>
                </a:lnTo>
                <a:lnTo>
                  <a:pt x="3429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2598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E752CBEE-7696-40FC-AB0E-8790B179D18C}"/>
              </a:ext>
            </a:extLst>
          </p:cNvPr>
          <p:cNvSpPr/>
          <p:nvPr userDrawn="1"/>
        </p:nvSpPr>
        <p:spPr>
          <a:xfrm rot="5400000">
            <a:off x="8188485" y="2854485"/>
            <a:ext cx="4407031" cy="3600000"/>
          </a:xfrm>
          <a:custGeom>
            <a:avLst/>
            <a:gdLst>
              <a:gd name="connsiteX0" fmla="*/ 0 w 4407031"/>
              <a:gd name="connsiteY0" fmla="*/ 180000 h 3600000"/>
              <a:gd name="connsiteX1" fmla="*/ 0 w 4407031"/>
              <a:gd name="connsiteY1" fmla="*/ 0 h 3600000"/>
              <a:gd name="connsiteX2" fmla="*/ 4227031 w 4407031"/>
              <a:gd name="connsiteY2" fmla="*/ 0 h 3600000"/>
              <a:gd name="connsiteX3" fmla="*/ 4407031 w 4407031"/>
              <a:gd name="connsiteY3" fmla="*/ 0 h 3600000"/>
              <a:gd name="connsiteX4" fmla="*/ 4407031 w 4407031"/>
              <a:gd name="connsiteY4" fmla="*/ 180000 h 3600000"/>
              <a:gd name="connsiteX5" fmla="*/ 4407031 w 4407031"/>
              <a:gd name="connsiteY5" fmla="*/ 3600000 h 3600000"/>
              <a:gd name="connsiteX6" fmla="*/ 4227031 w 4407031"/>
              <a:gd name="connsiteY6" fmla="*/ 3600000 h 3600000"/>
              <a:gd name="connsiteX7" fmla="*/ 4227031 w 4407031"/>
              <a:gd name="connsiteY7" fmla="*/ 18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07031" h="3600000">
                <a:moveTo>
                  <a:pt x="0" y="180000"/>
                </a:moveTo>
                <a:lnTo>
                  <a:pt x="0" y="0"/>
                </a:lnTo>
                <a:lnTo>
                  <a:pt x="4227031" y="0"/>
                </a:lnTo>
                <a:lnTo>
                  <a:pt x="4407031" y="0"/>
                </a:lnTo>
                <a:lnTo>
                  <a:pt x="4407031" y="180000"/>
                </a:lnTo>
                <a:lnTo>
                  <a:pt x="4407031" y="3600000"/>
                </a:lnTo>
                <a:lnTo>
                  <a:pt x="4227031" y="3600000"/>
                </a:lnTo>
                <a:lnTo>
                  <a:pt x="4227031" y="18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6A395197-9758-40F0-B747-F8B134C175EB}"/>
              </a:ext>
            </a:extLst>
          </p:cNvPr>
          <p:cNvSpPr txBox="1">
            <a:spLocks/>
          </p:cNvSpPr>
          <p:nvPr userDrawn="1"/>
        </p:nvSpPr>
        <p:spPr>
          <a:xfrm>
            <a:off x="0" y="-436"/>
            <a:ext cx="12192000" cy="2451405"/>
          </a:xfrm>
          <a:prstGeom prst="rect">
            <a:avLst/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14400000" scaled="0"/>
          </a:gradFill>
        </p:spPr>
        <p:txBody>
          <a:bodyPr/>
          <a:lstStyle>
            <a:lvl1pPr marL="266700" indent="-266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 typeface="Arial" panose="020B0604020202020204" pitchFamily="34" charset="0"/>
              <a:buChar char="●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476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accent2"/>
              </a:buClr>
              <a:buFontTx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286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50000"/>
                  <a:lumOff val="50000"/>
                </a:schemeClr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0962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chemeClr val="tx1">
                  <a:lumMod val="75000"/>
                  <a:lumOff val="25000"/>
                </a:schemeClr>
              </a:buClr>
              <a:buSzPct val="80000"/>
              <a:buFont typeface="Courier New" panose="02070309020205020404" pitchFamily="49" charset="0"/>
              <a:buChar char="o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9060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9445125-53D2-43B3-8ABC-C88E463BE7DD}"/>
              </a:ext>
            </a:extLst>
          </p:cNvPr>
          <p:cNvSpPr/>
          <p:nvPr userDrawn="1"/>
        </p:nvSpPr>
        <p:spPr>
          <a:xfrm rot="5400000">
            <a:off x="9166516" y="-574515"/>
            <a:ext cx="2450969" cy="3600000"/>
          </a:xfrm>
          <a:custGeom>
            <a:avLst/>
            <a:gdLst>
              <a:gd name="connsiteX0" fmla="*/ 0 w 2450969"/>
              <a:gd name="connsiteY0" fmla="*/ 3600000 h 3600000"/>
              <a:gd name="connsiteX1" fmla="*/ 0 w 2450969"/>
              <a:gd name="connsiteY1" fmla="*/ 0 h 3600000"/>
              <a:gd name="connsiteX2" fmla="*/ 180000 w 2450969"/>
              <a:gd name="connsiteY2" fmla="*/ 0 h 3600000"/>
              <a:gd name="connsiteX3" fmla="*/ 2450969 w 2450969"/>
              <a:gd name="connsiteY3" fmla="*/ 0 h 3600000"/>
              <a:gd name="connsiteX4" fmla="*/ 2450969 w 2450969"/>
              <a:gd name="connsiteY4" fmla="*/ 180000 h 3600000"/>
              <a:gd name="connsiteX5" fmla="*/ 180000 w 2450969"/>
              <a:gd name="connsiteY5" fmla="*/ 180000 h 3600000"/>
              <a:gd name="connsiteX6" fmla="*/ 180000 w 2450969"/>
              <a:gd name="connsiteY6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969" h="3600000">
                <a:moveTo>
                  <a:pt x="0" y="3600000"/>
                </a:moveTo>
                <a:lnTo>
                  <a:pt x="0" y="0"/>
                </a:lnTo>
                <a:lnTo>
                  <a:pt x="180000" y="0"/>
                </a:lnTo>
                <a:lnTo>
                  <a:pt x="2450969" y="0"/>
                </a:lnTo>
                <a:lnTo>
                  <a:pt x="2450969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gradFill>
            <a:gsLst>
              <a:gs pos="0">
                <a:schemeClr val="bg1">
                  <a:alpha val="5000"/>
                </a:schemeClr>
              </a:gs>
              <a:gs pos="100000">
                <a:schemeClr val="bg1">
                  <a:alpha val="3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Full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767CE6DD-011B-4E2D-9E8A-EFF414E39EE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80000" y="179109"/>
            <a:ext cx="11832000" cy="6513922"/>
          </a:xfrm>
          <a:custGeom>
            <a:avLst/>
            <a:gdLst>
              <a:gd name="connsiteX0" fmla="*/ 0 w 11832000"/>
              <a:gd name="connsiteY0" fmla="*/ 0 h 6513922"/>
              <a:gd name="connsiteX1" fmla="*/ 8412000 w 11832000"/>
              <a:gd name="connsiteY1" fmla="*/ 0 h 6513922"/>
              <a:gd name="connsiteX2" fmla="*/ 8412000 w 11832000"/>
              <a:gd name="connsiteY2" fmla="*/ 891 h 6513922"/>
              <a:gd name="connsiteX3" fmla="*/ 11832000 w 11832000"/>
              <a:gd name="connsiteY3" fmla="*/ 891 h 6513922"/>
              <a:gd name="connsiteX4" fmla="*/ 11832000 w 11832000"/>
              <a:gd name="connsiteY4" fmla="*/ 6498891 h 6513922"/>
              <a:gd name="connsiteX5" fmla="*/ 8412000 w 11832000"/>
              <a:gd name="connsiteY5" fmla="*/ 6498891 h 6513922"/>
              <a:gd name="connsiteX6" fmla="*/ 8412000 w 11832000"/>
              <a:gd name="connsiteY6" fmla="*/ 6513922 h 6513922"/>
              <a:gd name="connsiteX7" fmla="*/ 0 w 11832000"/>
              <a:gd name="connsiteY7" fmla="*/ 6513922 h 6513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832000" h="6513922">
                <a:moveTo>
                  <a:pt x="0" y="0"/>
                </a:moveTo>
                <a:lnTo>
                  <a:pt x="8412000" y="0"/>
                </a:lnTo>
                <a:lnTo>
                  <a:pt x="8412000" y="891"/>
                </a:lnTo>
                <a:lnTo>
                  <a:pt x="11832000" y="891"/>
                </a:lnTo>
                <a:lnTo>
                  <a:pt x="11832000" y="6498891"/>
                </a:lnTo>
                <a:lnTo>
                  <a:pt x="8412000" y="6498891"/>
                </a:lnTo>
                <a:lnTo>
                  <a:pt x="8412000" y="6513922"/>
                </a:lnTo>
                <a:lnTo>
                  <a:pt x="0" y="651392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</p:spPr>
        <p:txBody>
          <a:bodyPr wrap="square" lIns="0" tIns="1764000" rIns="0" anchor="t">
            <a:noAutofit/>
          </a:bodyPr>
          <a:lstStyle>
            <a:lvl1pPr marL="0" indent="0" algn="ctr">
              <a:lnSpc>
                <a:spcPct val="100000"/>
              </a:lnSpc>
              <a:buNone/>
              <a:defRPr sz="1200" i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Drag &amp; Drop Your </a:t>
            </a:r>
            <a:br>
              <a:rPr lang="en-US" dirty="0"/>
            </a:br>
            <a:r>
              <a:rPr lang="en-US" dirty="0"/>
              <a:t>Background Photo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797B74-E645-46F4-8F77-49AF7F0D4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5"/>
            <a:ext cx="7560000" cy="360000"/>
          </a:xfrm>
        </p:spPr>
        <p:txBody>
          <a:bodyPr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6E75A4B-2655-4B0E-8D3B-0068F57D3D9B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0A18EF7D-14D0-4362-B8BD-722D3D54D42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39369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Only -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67FF01B-795B-4F5D-87AF-6CAA8DD5D48A}"/>
              </a:ext>
            </a:extLst>
          </p:cNvPr>
          <p:cNvSpPr/>
          <p:nvPr userDrawn="1"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7A3E4BF3-C44A-4FB6-B64A-05FB5AEC75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84213" y="1405643"/>
            <a:ext cx="7559675" cy="360000"/>
          </a:xfrm>
        </p:spPr>
        <p:txBody>
          <a:bodyPr/>
          <a:lstStyle>
            <a:lvl1pPr marL="0" indent="0">
              <a:buNone/>
              <a:defRPr sz="22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557D1A2-E2DD-4CD8-B7DB-2864D4A97E0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6B08B7A-4219-4973-8C9B-BF5BCC6448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ECC7194-A4D0-457B-9D3E-53681723AFF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2F32FC1-1FF6-4874-9835-EB1A90F7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039E70-36A3-46C1-B30E-CA4CC0B36C5D}"/>
              </a:ext>
            </a:extLst>
          </p:cNvPr>
          <p:cNvSpPr/>
          <p:nvPr userDrawn="1"/>
        </p:nvSpPr>
        <p:spPr>
          <a:xfrm rot="5400000">
            <a:off x="6963000" y="1629000"/>
            <a:ext cx="6858000" cy="3600000"/>
          </a:xfrm>
          <a:custGeom>
            <a:avLst/>
            <a:gdLst>
              <a:gd name="connsiteX0" fmla="*/ 0 w 6858000"/>
              <a:gd name="connsiteY0" fmla="*/ 3600000 h 3600000"/>
              <a:gd name="connsiteX1" fmla="*/ 0 w 6858000"/>
              <a:gd name="connsiteY1" fmla="*/ 0 h 3600000"/>
              <a:gd name="connsiteX2" fmla="*/ 0 w 6858000"/>
              <a:gd name="connsiteY2" fmla="*/ 0 h 3600000"/>
              <a:gd name="connsiteX3" fmla="*/ 180000 w 6858000"/>
              <a:gd name="connsiteY3" fmla="*/ 0 h 3600000"/>
              <a:gd name="connsiteX4" fmla="*/ 6678000 w 6858000"/>
              <a:gd name="connsiteY4" fmla="*/ 0 h 3600000"/>
              <a:gd name="connsiteX5" fmla="*/ 6858000 w 6858000"/>
              <a:gd name="connsiteY5" fmla="*/ 0 h 3600000"/>
              <a:gd name="connsiteX6" fmla="*/ 6858000 w 6858000"/>
              <a:gd name="connsiteY6" fmla="*/ 180000 h 3600000"/>
              <a:gd name="connsiteX7" fmla="*/ 6858000 w 6858000"/>
              <a:gd name="connsiteY7" fmla="*/ 3600000 h 3600000"/>
              <a:gd name="connsiteX8" fmla="*/ 6678000 w 6858000"/>
              <a:gd name="connsiteY8" fmla="*/ 3600000 h 3600000"/>
              <a:gd name="connsiteX9" fmla="*/ 6678000 w 6858000"/>
              <a:gd name="connsiteY9" fmla="*/ 180000 h 3600000"/>
              <a:gd name="connsiteX10" fmla="*/ 180000 w 6858000"/>
              <a:gd name="connsiteY10" fmla="*/ 180000 h 3600000"/>
              <a:gd name="connsiteX11" fmla="*/ 180000 w 6858000"/>
              <a:gd name="connsiteY11" fmla="*/ 3600000 h 360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3600000">
                <a:moveTo>
                  <a:pt x="0" y="3600000"/>
                </a:moveTo>
                <a:lnTo>
                  <a:pt x="0" y="0"/>
                </a:lnTo>
                <a:lnTo>
                  <a:pt x="0" y="0"/>
                </a:lnTo>
                <a:lnTo>
                  <a:pt x="180000" y="0"/>
                </a:lnTo>
                <a:lnTo>
                  <a:pt x="6678000" y="0"/>
                </a:lnTo>
                <a:lnTo>
                  <a:pt x="6858000" y="0"/>
                </a:lnTo>
                <a:lnTo>
                  <a:pt x="6858000" y="180000"/>
                </a:lnTo>
                <a:lnTo>
                  <a:pt x="6858000" y="3600000"/>
                </a:lnTo>
                <a:lnTo>
                  <a:pt x="6678000" y="3600000"/>
                </a:lnTo>
                <a:lnTo>
                  <a:pt x="6678000" y="180000"/>
                </a:lnTo>
                <a:lnTo>
                  <a:pt x="180000" y="180000"/>
                </a:lnTo>
                <a:lnTo>
                  <a:pt x="180000" y="3600000"/>
                </a:lnTo>
                <a:close/>
              </a:path>
            </a:pathLst>
          </a:cu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73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A5246D-ECE9-473C-953D-D56C3F7B3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" y="808186"/>
            <a:ext cx="7560000" cy="37016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D946F0-677D-45B4-83B9-FD3BD3FFC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4000" y="1825625"/>
            <a:ext cx="10800000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E21-FA72-48F5-9A53-134902BF6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8000" y="6192000"/>
            <a:ext cx="7560000" cy="360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79B29-5421-49A7-A511-D916B66A88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75764" y="6241764"/>
            <a:ext cx="270474" cy="270474"/>
          </a:xfrm>
          <a:prstGeom prst="ellipse">
            <a:avLst/>
          </a:prstGeom>
          <a:solidFill>
            <a:schemeClr val="accent1"/>
          </a:solidFill>
        </p:spPr>
        <p:txBody>
          <a:bodyPr vert="horz" lIns="0" tIns="0" rIns="0" bIns="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EECC7194-A4D0-457B-9D3E-53681723AFF7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7892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50" r:id="rId12"/>
    <p:sldLayoutId id="214748366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spc="-150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 typeface="Arial" panose="020B0604020202020204" pitchFamily="34" charset="0"/>
        <a:buChar char="●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4767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accent2"/>
        </a:buClr>
        <a:buFontTx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50000"/>
            <a:lumOff val="50000"/>
          </a:schemeClr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809625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Clr>
          <a:schemeClr val="tx1">
            <a:lumMod val="75000"/>
            <a:lumOff val="25000"/>
          </a:schemeClr>
        </a:buClr>
        <a:buSzPct val="80000"/>
        <a:buFont typeface="Courier New" panose="02070309020205020404" pitchFamily="49" charset="0"/>
        <a:buChar char="o"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990600" indent="-180975" algn="l" defTabSz="9144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octor pointing on a large display">
            <a:extLst>
              <a:ext uri="{FF2B5EF4-FFF2-40B4-BE49-F238E27FC236}">
                <a16:creationId xmlns:a16="http://schemas.microsoft.com/office/drawing/2014/main" id="{8F02F647-7DBC-4618-AFF3-8CED69C5CDE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8D8E648-93B0-47FF-A306-492EFF7FC4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dirty="0"/>
              <a:t>N</a:t>
            </a:r>
            <a:r>
              <a:rPr lang="en-US" sz="4800" dirty="0">
                <a:latin typeface="+mn-lt"/>
              </a:rPr>
              <a:t>1</a:t>
            </a:r>
            <a:r>
              <a:rPr lang="en-US" dirty="0"/>
              <a:t> Health</a:t>
            </a:r>
            <a:br>
              <a:rPr lang="en-US" dirty="0"/>
            </a:br>
            <a:r>
              <a:rPr lang="en-US" sz="4000" dirty="0"/>
              <a:t>Food Access analysis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C85C272F-FCB2-478D-9E03-EC734D1AB6C0}"/>
              </a:ext>
            </a:extLst>
          </p:cNvPr>
          <p:cNvSpPr/>
          <p:nvPr/>
        </p:nvSpPr>
        <p:spPr bwMode="white">
          <a:xfrm>
            <a:off x="3687085" y="3497903"/>
            <a:ext cx="4104000" cy="0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8964FB-AE17-F440-30FD-213965B868AD}"/>
              </a:ext>
            </a:extLst>
          </p:cNvPr>
          <p:cNvSpPr txBox="1"/>
          <p:nvPr/>
        </p:nvSpPr>
        <p:spPr>
          <a:xfrm>
            <a:off x="2664050" y="5708334"/>
            <a:ext cx="44780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Presenter &amp; Data Scientist:</a:t>
            </a:r>
          </a:p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Todd Munyon</a:t>
            </a:r>
          </a:p>
          <a:p>
            <a:r>
              <a:rPr lang="en-US" sz="1200" dirty="0">
                <a:solidFill>
                  <a:schemeClr val="bg1"/>
                </a:solidFill>
                <a:latin typeface="+mj-lt"/>
              </a:rPr>
              <a:t>		June 3</a:t>
            </a:r>
            <a:r>
              <a:rPr lang="en-US" sz="1200" baseline="30000" dirty="0">
                <a:solidFill>
                  <a:schemeClr val="bg1"/>
                </a:solidFill>
                <a:latin typeface="+mj-lt"/>
              </a:rPr>
              <a:t>rd</a:t>
            </a:r>
            <a:r>
              <a:rPr lang="en-US" sz="1200" dirty="0">
                <a:solidFill>
                  <a:schemeClr val="bg1"/>
                </a:solidFill>
                <a:latin typeface="+mj-lt"/>
              </a:rPr>
              <a:t>, 2025</a:t>
            </a:r>
          </a:p>
          <a:p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420834-988B-4FBD-6E98-17BB01A70826}"/>
              </a:ext>
            </a:extLst>
          </p:cNvPr>
          <p:cNvSpPr txBox="1"/>
          <p:nvPr/>
        </p:nvSpPr>
        <p:spPr>
          <a:xfrm>
            <a:off x="3539038" y="4143936"/>
            <a:ext cx="5312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+mj-lt"/>
              </a:rPr>
              <a:t>ADDRESSING DIETARY NEEDS IN AT-RISK COMMUNITIES</a:t>
            </a:r>
          </a:p>
        </p:txBody>
      </p:sp>
    </p:spTree>
    <p:extLst>
      <p:ext uri="{BB962C8B-B14F-4D97-AF65-F5344CB8AC3E}">
        <p14:creationId xmlns:p14="http://schemas.microsoft.com/office/powerpoint/2010/main" val="85059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E6333D-C549-4A57-B609-2FA2E790D9F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2099" y="1931735"/>
            <a:ext cx="9724916" cy="767623"/>
          </a:xfrm>
          <a:noFill/>
        </p:spPr>
        <p:txBody>
          <a:bodyPr/>
          <a:lstStyle/>
          <a:p>
            <a:r>
              <a:rPr lang="en-US" dirty="0"/>
              <a:t>Many urban communities across the US are facing significant health issues which are exacerbated by limited access to nutritious food - a key social determinant of health. </a:t>
            </a:r>
          </a:p>
          <a:p>
            <a:br>
              <a:rPr lang="en-US" dirty="0"/>
            </a:br>
            <a:r>
              <a:rPr lang="en-US" dirty="0"/>
              <a:t>The goal of this analysis is to improve community health while making the Medicare Advantage plan more attractive to potential prospects.</a:t>
            </a:r>
          </a:p>
          <a:p>
            <a:endParaRPr lang="en-US" dirty="0"/>
          </a:p>
          <a:p>
            <a:r>
              <a:rPr lang="en-US" dirty="0"/>
              <a:t>Data sourced from:</a:t>
            </a:r>
          </a:p>
          <a:p>
            <a:r>
              <a:rPr lang="en-US" dirty="0"/>
              <a:t>- CDC (Centers for Disease Control and Prevention)</a:t>
            </a:r>
          </a:p>
          <a:p>
            <a:r>
              <a:rPr lang="en-US" dirty="0"/>
              <a:t>- USDA (US Department of Agriculture)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A0D72C-D227-4776-9E3B-8D09F58D1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sp>
        <p:nvSpPr>
          <p:cNvPr id="5" name="object 7" descr="Beige rectangle">
            <a:extLst>
              <a:ext uri="{FF2B5EF4-FFF2-40B4-BE49-F238E27FC236}">
                <a16:creationId xmlns:a16="http://schemas.microsoft.com/office/drawing/2014/main" id="{16593983-AEC5-4450-A5CD-B66EE3F91D94}"/>
              </a:ext>
            </a:extLst>
          </p:cNvPr>
          <p:cNvSpPr/>
          <p:nvPr/>
        </p:nvSpPr>
        <p:spPr bwMode="white">
          <a:xfrm flipV="1">
            <a:off x="722099" y="1277068"/>
            <a:ext cx="3470764" cy="45719"/>
          </a:xfrm>
          <a:custGeom>
            <a:avLst/>
            <a:gdLst/>
            <a:ahLst/>
            <a:cxnLst/>
            <a:rect l="l" t="t" r="r" b="b"/>
            <a:pathLst>
              <a:path w="3935729">
                <a:moveTo>
                  <a:pt x="0" y="0"/>
                </a:moveTo>
                <a:lnTo>
                  <a:pt x="3935349" y="0"/>
                </a:lnTo>
              </a:path>
            </a:pathLst>
          </a:custGeom>
          <a:ln w="54863"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599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Group of people in a science lab working">
            <a:extLst>
              <a:ext uri="{FF2B5EF4-FFF2-40B4-BE49-F238E27FC236}">
                <a16:creationId xmlns:a16="http://schemas.microsoft.com/office/drawing/2014/main" id="{634673D1-FDF8-445C-9EC3-CEE2865DFD8A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80000" y="179109"/>
            <a:ext cx="11832000" cy="6513922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D25444F-B85F-42E8-9E0A-A625CA1FD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000" y="179109"/>
            <a:ext cx="11832000" cy="6513922"/>
          </a:xfrm>
          <a:prstGeom prst="rect">
            <a:avLst/>
          </a:prstGeom>
          <a:solidFill>
            <a:schemeClr val="tx2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0FB06-2085-443B-B5B7-9CF837FC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1391" y="258603"/>
            <a:ext cx="7560000" cy="360000"/>
          </a:xfrm>
        </p:spPr>
        <p:txBody>
          <a:bodyPr/>
          <a:lstStyle/>
          <a:p>
            <a:r>
              <a:rPr lang="en-US" dirty="0"/>
              <a:t>Greatest need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2C3F0E-4EA4-4D41-8E53-5D29742851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5831" y="358061"/>
            <a:ext cx="2860541" cy="360000"/>
          </a:xfrm>
        </p:spPr>
        <p:txBody>
          <a:bodyPr/>
          <a:lstStyle/>
          <a:p>
            <a:r>
              <a:rPr lang="en-US" sz="1800" dirty="0"/>
              <a:t>TOP PRIORITY AREAS	</a:t>
            </a:r>
          </a:p>
        </p:txBody>
      </p:sp>
      <p:pic>
        <p:nvPicPr>
          <p:cNvPr id="6" name="Picture 5" descr="A graph with blue and white stripes&#10;&#10;AI-generated content may be incorrect.">
            <a:extLst>
              <a:ext uri="{FF2B5EF4-FFF2-40B4-BE49-F238E27FC236}">
                <a16:creationId xmlns:a16="http://schemas.microsoft.com/office/drawing/2014/main" id="{1DAA3FBE-6737-0B66-7E5E-83A00791F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31" y="741294"/>
            <a:ext cx="8743569" cy="58290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499C90-010D-CC6E-E82D-96FB9412E1BF}"/>
              </a:ext>
            </a:extLst>
          </p:cNvPr>
          <p:cNvSpPr txBox="1"/>
          <p:nvPr/>
        </p:nvSpPr>
        <p:spPr>
          <a:xfrm>
            <a:off x="9241341" y="2554540"/>
            <a:ext cx="25687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OVERALL NEED SCORE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=</a:t>
            </a:r>
          </a:p>
          <a:p>
            <a:pPr algn="ctr"/>
            <a:endParaRPr lang="en-US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HEALTH RANK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+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FOOD ACCESS RANK</a:t>
            </a:r>
          </a:p>
        </p:txBody>
      </p:sp>
    </p:spTree>
    <p:extLst>
      <p:ext uri="{BB962C8B-B14F-4D97-AF65-F5344CB8AC3E}">
        <p14:creationId xmlns:p14="http://schemas.microsoft.com/office/powerpoint/2010/main" val="3297823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CEA7-D60A-47AE-A867-C557D000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000" y="376038"/>
            <a:ext cx="7560000" cy="370166"/>
          </a:xfrm>
        </p:spPr>
        <p:txBody>
          <a:bodyPr/>
          <a:lstStyle/>
          <a:p>
            <a:r>
              <a:rPr lang="en-US"/>
              <a:t>Subgroups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B62FA5-8AC5-160C-1475-8EBD0274303B}"/>
              </a:ext>
            </a:extLst>
          </p:cNvPr>
          <p:cNvSpPr txBox="1"/>
          <p:nvPr/>
        </p:nvSpPr>
        <p:spPr>
          <a:xfrm>
            <a:off x="211809" y="1094425"/>
            <a:ext cx="2650388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The Top-500 tracts </a:t>
            </a:r>
          </a:p>
          <a:p>
            <a:r>
              <a:rPr lang="en-US" sz="2000" dirty="0">
                <a:latin typeface="+mj-lt"/>
              </a:rPr>
              <a:t>(2% of the overall) present a Diabetes rate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~81% higher</a:t>
            </a:r>
            <a:r>
              <a:rPr lang="en-US" sz="2000" dirty="0">
                <a:latin typeface="+mj-lt"/>
              </a:rPr>
              <a:t> than </a:t>
            </a:r>
          </a:p>
          <a:p>
            <a:r>
              <a:rPr lang="en-US" sz="2000" dirty="0">
                <a:latin typeface="+mj-lt"/>
              </a:rPr>
              <a:t>the overall population</a:t>
            </a:r>
            <a:endParaRPr lang="en-US" dirty="0"/>
          </a:p>
          <a:p>
            <a:endParaRPr lang="en-US" dirty="0"/>
          </a:p>
          <a:p>
            <a:r>
              <a:rPr lang="en-US" sz="2000" dirty="0">
                <a:latin typeface="+mj-lt"/>
              </a:rPr>
              <a:t>Low Income individuals in the Top-500 tracts present a </a:t>
            </a:r>
            <a:r>
              <a:rPr lang="en-US" sz="2000" dirty="0">
                <a:solidFill>
                  <a:srgbClr val="FF0000"/>
                </a:solidFill>
                <a:latin typeface="+mj-lt"/>
              </a:rPr>
              <a:t>~200% increase</a:t>
            </a:r>
            <a:r>
              <a:rPr lang="en-US" sz="2000" dirty="0">
                <a:latin typeface="+mj-lt"/>
              </a:rPr>
              <a:t> in difficulty with food access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09918-24FB-6011-26FB-90B7F8DE9055}"/>
              </a:ext>
            </a:extLst>
          </p:cNvPr>
          <p:cNvSpPr txBox="1"/>
          <p:nvPr/>
        </p:nvSpPr>
        <p:spPr>
          <a:xfrm>
            <a:off x="211809" y="4722317"/>
            <a:ext cx="25313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  % Increases in Top-500</a:t>
            </a:r>
          </a:p>
          <a:p>
            <a:pPr algn="ctr"/>
            <a:r>
              <a:rPr lang="en-US" sz="1400" dirty="0">
                <a:latin typeface="+mj-lt"/>
              </a:rPr>
              <a:t>Obesity - 49%</a:t>
            </a:r>
          </a:p>
          <a:p>
            <a:pPr algn="ctr"/>
            <a:r>
              <a:rPr lang="en-US" sz="1400" dirty="0">
                <a:latin typeface="+mj-lt"/>
              </a:rPr>
              <a:t>High BP - 51%</a:t>
            </a:r>
          </a:p>
          <a:p>
            <a:pPr algn="ctr"/>
            <a:r>
              <a:rPr lang="en-US" sz="1400" dirty="0">
                <a:latin typeface="+mj-lt"/>
              </a:rPr>
              <a:t>Diabetes -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81%</a:t>
            </a:r>
          </a:p>
          <a:p>
            <a:pPr algn="ctr"/>
            <a:r>
              <a:rPr lang="en-US" sz="1400" dirty="0">
                <a:latin typeface="+mj-lt"/>
              </a:rPr>
              <a:t>LI – LA - </a:t>
            </a:r>
            <a:r>
              <a:rPr lang="en-US" sz="1400" dirty="0">
                <a:solidFill>
                  <a:srgbClr val="FF0000"/>
                </a:solidFill>
                <a:latin typeface="+mj-lt"/>
              </a:rPr>
              <a:t>203%</a:t>
            </a:r>
          </a:p>
          <a:p>
            <a:pPr algn="ctr"/>
            <a:r>
              <a:rPr lang="en-US" sz="1400" dirty="0">
                <a:latin typeface="+mj-lt"/>
              </a:rPr>
              <a:t>GP – LA - 108%</a:t>
            </a:r>
          </a:p>
        </p:txBody>
      </p:sp>
      <p:pic>
        <p:nvPicPr>
          <p:cNvPr id="19" name="Picture 18" descr="A graph with orange and blue bars&#10;&#10;AI-generated content may be incorrect.">
            <a:extLst>
              <a:ext uri="{FF2B5EF4-FFF2-40B4-BE49-F238E27FC236}">
                <a16:creationId xmlns:a16="http://schemas.microsoft.com/office/drawing/2014/main" id="{5719E4D6-29EC-A57A-F546-FFF0C5FA31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9451" y="1001881"/>
            <a:ext cx="9042225" cy="516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8570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A graph with a bar and a number of numbers&#10;&#10;AI-generated content may be incorrect.">
            <a:extLst>
              <a:ext uri="{FF2B5EF4-FFF2-40B4-BE49-F238E27FC236}">
                <a16:creationId xmlns:a16="http://schemas.microsoft.com/office/drawing/2014/main" id="{48EEB33F-DB58-4ED1-F46A-F35C32162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71907" y="194153"/>
            <a:ext cx="11123015" cy="6256728"/>
          </a:xfrm>
          <a:prstGeom prst="rect">
            <a:avLst/>
          </a:prstGeom>
          <a:noFill/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F889E40-F28C-1DDB-F05A-72890BB68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4283" y="3531590"/>
            <a:ext cx="4895197" cy="208633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5200" dirty="0">
                <a:solidFill>
                  <a:srgbClr val="FFFFFF"/>
                </a:solidFill>
              </a:rPr>
              <a:t>Impact &amp; projected engagement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96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Graph on document with pen">
            <a:extLst>
              <a:ext uri="{FF2B5EF4-FFF2-40B4-BE49-F238E27FC236}">
                <a16:creationId xmlns:a16="http://schemas.microsoft.com/office/drawing/2014/main" id="{EF9E7A83-CF30-AF0F-F5E9-893FC03491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89" b="1424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D6AC2CB-72E9-30EF-3938-CC30D699EE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20000" y="0"/>
            <a:ext cx="9672000" cy="6857999"/>
          </a:xfrm>
        </p:spPr>
        <p:txBody>
          <a:bodyPr anchor="t">
            <a:normAutofit/>
          </a:bodyPr>
          <a:lstStyle/>
          <a:p>
            <a:br>
              <a:rPr lang="en-US" dirty="0"/>
            </a:br>
            <a:r>
              <a:rPr lang="en-US" dirty="0"/>
              <a:t>    	    </a:t>
            </a:r>
            <a:r>
              <a:rPr lang="en-US" sz="6000" b="0" dirty="0"/>
              <a:t>Conclusion</a:t>
            </a:r>
            <a:endParaRPr lang="en-US" b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967B0-573B-DBA0-772C-04709F50FF75}"/>
              </a:ext>
            </a:extLst>
          </p:cNvPr>
          <p:cNvSpPr txBox="1"/>
          <p:nvPr/>
        </p:nvSpPr>
        <p:spPr>
          <a:xfrm>
            <a:off x="2809985" y="1906400"/>
            <a:ext cx="9381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After extensive analysis, it's highly recommended to deploy targeted food access programs in the identified high-need census tracts.</a:t>
            </a:r>
          </a:p>
          <a:p>
            <a:br>
              <a:rPr lang="en-US" sz="2400" dirty="0">
                <a:solidFill>
                  <a:schemeClr val="bg1"/>
                </a:solidFill>
                <a:latin typeface="+mj-lt"/>
              </a:rPr>
            </a:br>
            <a:r>
              <a:rPr lang="en-US" sz="2400" dirty="0">
                <a:solidFill>
                  <a:schemeClr val="bg1"/>
                </a:solidFill>
                <a:latin typeface="+mj-lt"/>
              </a:rPr>
              <a:t>Addressing these tracts will:</a:t>
            </a: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    - Improve health outcomes for engaged individuals.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    - Enhance value of the Medicare Advantage Membership plan.</a:t>
            </a:r>
          </a:p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    - Create a stronger community presence for the healthcare system.</a:t>
            </a:r>
          </a:p>
        </p:txBody>
      </p:sp>
    </p:spTree>
    <p:extLst>
      <p:ext uri="{BB962C8B-B14F-4D97-AF65-F5344CB8AC3E}">
        <p14:creationId xmlns:p14="http://schemas.microsoft.com/office/powerpoint/2010/main" val="2406749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 Healthcare Pitch">
      <a:dk1>
        <a:sysClr val="windowText" lastClr="000000"/>
      </a:dk1>
      <a:lt1>
        <a:sysClr val="window" lastClr="FFFFFF"/>
      </a:lt1>
      <a:dk2>
        <a:srgbClr val="00292E"/>
      </a:dk2>
      <a:lt2>
        <a:srgbClr val="64B2C1"/>
      </a:lt2>
      <a:accent1>
        <a:srgbClr val="F0CDA1"/>
      </a:accent1>
      <a:accent2>
        <a:srgbClr val="107082"/>
      </a:accent2>
      <a:accent3>
        <a:srgbClr val="054854"/>
      </a:accent3>
      <a:accent4>
        <a:srgbClr val="00AEEF"/>
      </a:accent4>
      <a:accent5>
        <a:srgbClr val="F99927"/>
      </a:accent5>
      <a:accent6>
        <a:srgbClr val="EC7216"/>
      </a:accent6>
      <a:hlink>
        <a:srgbClr val="000000"/>
      </a:hlink>
      <a:folHlink>
        <a:srgbClr val="000000"/>
      </a:folHlink>
    </a:clrScheme>
    <a:fontScheme name="MS Healthcare Pitch">
      <a:majorFont>
        <a:latin typeface="Gill Sans MT"/>
        <a:ea typeface=""/>
        <a:cs typeface=""/>
      </a:majorFont>
      <a:minorFont>
        <a:latin typeface="Arial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/>
            </a:gs>
            <a:gs pos="100000">
              <a:schemeClr val="accent2"/>
            </a:gs>
          </a:gsLst>
          <a:lin ang="144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SMB Healthcare Pitch Deck SB_v3" id="{F20654C3-30CB-4A23-AE37-CA3918CCFD51}" vid="{71C4247B-9648-406B-9B0E-E712402798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4BDB64-2AF8-42D4-96C8-B6B6F098993C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3BAED8-F9E7-4D41-86E9-333473F909F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C66BDC7-24D2-4343-8D41-18F9C23F860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Healthcare office pitch deck</Template>
  <TotalTime>77</TotalTime>
  <Words>255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</vt:lpstr>
      <vt:lpstr>Calibri</vt:lpstr>
      <vt:lpstr>Courier New</vt:lpstr>
      <vt:lpstr>Gill Sans MT</vt:lpstr>
      <vt:lpstr>Office Theme</vt:lpstr>
      <vt:lpstr>N1 Health Food Access analysis</vt:lpstr>
      <vt:lpstr>The challenge</vt:lpstr>
      <vt:lpstr>Greatest need</vt:lpstr>
      <vt:lpstr>Subgroups</vt:lpstr>
      <vt:lpstr>Impact &amp; projected engagement</vt:lpstr>
      <vt:lpstr>      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Kiba</dc:creator>
  <cp:lastModifiedBy>Kiba</cp:lastModifiedBy>
  <cp:revision>4</cp:revision>
  <dcterms:created xsi:type="dcterms:W3CDTF">2025-06-03T15:05:38Z</dcterms:created>
  <dcterms:modified xsi:type="dcterms:W3CDTF">2025-06-03T16:26:05Z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