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70" r:id="rId5"/>
    <p:sldId id="260" r:id="rId6"/>
    <p:sldId id="278" r:id="rId7"/>
    <p:sldId id="284" r:id="rId8"/>
    <p:sldId id="285" r:id="rId9"/>
    <p:sldId id="263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2F2F2"/>
    <a:srgbClr val="462340"/>
    <a:srgbClr val="4B374B"/>
    <a:srgbClr val="4A7260"/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6" autoAdjust="0"/>
    <p:restoredTop sz="93696"/>
  </p:normalViewPr>
  <p:slideViewPr>
    <p:cSldViewPr snapToGrid="0">
      <p:cViewPr varScale="1">
        <p:scale>
          <a:sx n="85" d="100"/>
          <a:sy n="85" d="100"/>
        </p:scale>
        <p:origin x="120" y="7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2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1F9995-ABA5-4B84-A110-13D73B9367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0FC55C-A306-4A55-B35A-6BA5203CC3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B64A6-5383-4553-9650-AE943B3D4590}" type="datetimeFigureOut">
              <a:rPr lang="en-GB" smtClean="0"/>
              <a:t>26/10/2018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C51AC-ACC0-4B35-8350-D8EA48E4E6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2F829-76AE-4D6B-A09B-E771F87F6D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CB224-3C4D-493C-AEF6-51FAC3CC7C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119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E0DF2-F06A-4107-A20D-CF99C15F57D9}" type="datetimeFigureOut">
              <a:rPr lang="en-GB" smtClean="0"/>
              <a:t>26/10/2018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09F48-E3F7-4432-94C0-BC9DA42E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9106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8E98649-FB1E-484B-911E-90A1B1AE58F1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09CAD-EBE3-4421-954D-A76C885B27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4448" y="4315968"/>
            <a:ext cx="5029200" cy="886968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>
              <a:buNone/>
              <a:defRPr lang="en-GB" sz="1800" b="1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US" dirty="0"/>
              <a:t>Subtitle</a:t>
            </a:r>
            <a:endParaRPr lang="en-GB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9085F81-D49A-4915-8EEC-2A1A96AC0B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41140" y="5795479"/>
            <a:ext cx="2915816" cy="258532"/>
          </a:xfrm>
        </p:spPr>
        <p:txBody>
          <a:bodyPr vert="horz" wrap="square" lIns="91440" tIns="45720" rIns="91440" bIns="45720" rtlCol="0" anchor="ctr" anchorCtr="1">
            <a:spAutoFit/>
          </a:bodyPr>
          <a:lstStyle>
            <a:lvl1pPr marL="0" indent="0">
              <a:buNone/>
              <a:defRPr lang="en-US" sz="1200" b="0" spc="3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228600" lvl="0" indent="-228600" algn="ctr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5013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accent3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Section Header</a:t>
            </a:r>
            <a:endParaRPr lang="en-GB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/>
        </p:nvSpPr>
        <p:spPr>
          <a:xfrm>
            <a:off x="6511925" y="131762"/>
            <a:ext cx="5416549" cy="54165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15973" y="335810"/>
            <a:ext cx="5010912" cy="5010912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09404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BE8C2-A941-4BA0-AB92-8B9DAEA8D9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EE7A0-1D71-4AE9-A7A8-91F84FED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00492"/>
            <a:ext cx="10980413" cy="4934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4736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A6DB18-4C6E-41E3-B11B-1FE933E84ABD}"/>
              </a:ext>
            </a:extLst>
          </p:cNvPr>
          <p:cNvSpPr/>
          <p:nvPr userDrawn="1"/>
        </p:nvSpPr>
        <p:spPr>
          <a:xfrm rot="19800000">
            <a:off x="-1368850" y="-967093"/>
            <a:ext cx="8283042" cy="3255962"/>
          </a:xfrm>
          <a:custGeom>
            <a:avLst/>
            <a:gdLst>
              <a:gd name="connsiteX0" fmla="*/ 8159309 w 8283042"/>
              <a:gd name="connsiteY0" fmla="*/ 3184525 h 3255962"/>
              <a:gd name="connsiteX1" fmla="*/ 8283042 w 8283042"/>
              <a:gd name="connsiteY1" fmla="*/ 3255962 h 3255962"/>
              <a:gd name="connsiteX2" fmla="*/ 0 w 8283042"/>
              <a:gd name="connsiteY2" fmla="*/ 3255962 h 3255962"/>
              <a:gd name="connsiteX3" fmla="*/ 41244 w 8283042"/>
              <a:gd name="connsiteY3" fmla="*/ 3184525 h 3255962"/>
              <a:gd name="connsiteX4" fmla="*/ 7284932 w 8283042"/>
              <a:gd name="connsiteY4" fmla="*/ 2679703 h 3255962"/>
              <a:gd name="connsiteX5" fmla="*/ 7408664 w 8283042"/>
              <a:gd name="connsiteY5" fmla="*/ 2751140 h 3255962"/>
              <a:gd name="connsiteX6" fmla="*/ 291459 w 8283042"/>
              <a:gd name="connsiteY6" fmla="*/ 2751140 h 3255962"/>
              <a:gd name="connsiteX7" fmla="*/ 332703 w 8283042"/>
              <a:gd name="connsiteY7" fmla="*/ 2679703 h 3255962"/>
              <a:gd name="connsiteX8" fmla="*/ 6121836 w 8283042"/>
              <a:gd name="connsiteY8" fmla="*/ 2008189 h 3255962"/>
              <a:gd name="connsiteX9" fmla="*/ 720402 w 8283042"/>
              <a:gd name="connsiteY9" fmla="*/ 2008189 h 3255962"/>
              <a:gd name="connsiteX10" fmla="*/ 1123681 w 8283042"/>
              <a:gd name="connsiteY10" fmla="*/ 1309689 h 3255962"/>
              <a:gd name="connsiteX11" fmla="*/ 4911998 w 8283042"/>
              <a:gd name="connsiteY11" fmla="*/ 1309689 h 3255962"/>
              <a:gd name="connsiteX12" fmla="*/ 4716772 w 8283042"/>
              <a:gd name="connsiteY12" fmla="*/ 1196975 h 3255962"/>
              <a:gd name="connsiteX13" fmla="*/ 1188756 w 8283042"/>
              <a:gd name="connsiteY13" fmla="*/ 1196976 h 3255962"/>
              <a:gd name="connsiteX14" fmla="*/ 1879830 w 8283042"/>
              <a:gd name="connsiteY14" fmla="*/ 0 h 3255962"/>
              <a:gd name="connsiteX15" fmla="*/ 2643550 w 8283042"/>
              <a:gd name="connsiteY15" fmla="*/ 0 h 3255962"/>
              <a:gd name="connsiteX16" fmla="*/ 6462789 w 8283042"/>
              <a:gd name="connsiteY16" fmla="*/ 2205038 h 3255962"/>
              <a:gd name="connsiteX17" fmla="*/ 6897231 w 8283042"/>
              <a:gd name="connsiteY17" fmla="*/ 2455864 h 3255962"/>
              <a:gd name="connsiteX18" fmla="*/ 461936 w 8283042"/>
              <a:gd name="connsiteY18" fmla="*/ 2455864 h 3255962"/>
              <a:gd name="connsiteX19" fmla="*/ 606750 w 8283042"/>
              <a:gd name="connsiteY19" fmla="*/ 2205039 h 32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83042" h="3255962">
                <a:moveTo>
                  <a:pt x="8159309" y="3184525"/>
                </a:moveTo>
                <a:lnTo>
                  <a:pt x="8283042" y="3255962"/>
                </a:lnTo>
                <a:lnTo>
                  <a:pt x="0" y="3255962"/>
                </a:lnTo>
                <a:lnTo>
                  <a:pt x="41244" y="3184525"/>
                </a:lnTo>
                <a:close/>
                <a:moveTo>
                  <a:pt x="7284932" y="2679703"/>
                </a:moveTo>
                <a:lnTo>
                  <a:pt x="7408664" y="2751140"/>
                </a:lnTo>
                <a:lnTo>
                  <a:pt x="291459" y="2751140"/>
                </a:lnTo>
                <a:lnTo>
                  <a:pt x="332703" y="2679703"/>
                </a:lnTo>
                <a:close/>
                <a:moveTo>
                  <a:pt x="6121836" y="2008189"/>
                </a:moveTo>
                <a:lnTo>
                  <a:pt x="720402" y="2008189"/>
                </a:lnTo>
                <a:lnTo>
                  <a:pt x="1123681" y="1309689"/>
                </a:lnTo>
                <a:lnTo>
                  <a:pt x="4911998" y="1309689"/>
                </a:lnTo>
                <a:close/>
                <a:moveTo>
                  <a:pt x="4716772" y="1196975"/>
                </a:moveTo>
                <a:lnTo>
                  <a:pt x="1188756" y="1196976"/>
                </a:lnTo>
                <a:lnTo>
                  <a:pt x="1879830" y="0"/>
                </a:lnTo>
                <a:lnTo>
                  <a:pt x="2643550" y="0"/>
                </a:lnTo>
                <a:close/>
                <a:moveTo>
                  <a:pt x="6462789" y="2205038"/>
                </a:moveTo>
                <a:lnTo>
                  <a:pt x="6897231" y="2455864"/>
                </a:lnTo>
                <a:lnTo>
                  <a:pt x="461936" y="2455864"/>
                </a:lnTo>
                <a:lnTo>
                  <a:pt x="606750" y="220503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24562" y="2409371"/>
            <a:ext cx="6354526" cy="35778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Quote</a:t>
            </a:r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 userDrawn="1"/>
        </p:nvSpPr>
        <p:spPr>
          <a:xfrm>
            <a:off x="424005" y="1400629"/>
            <a:ext cx="3698738" cy="36987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62502" y="1539126"/>
            <a:ext cx="3421745" cy="3421745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411650" y="1923750"/>
            <a:ext cx="800100" cy="1505250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>
              <a:lnSpc>
                <a:spcPct val="105000"/>
              </a:lnSpc>
              <a:spcAft>
                <a:spcPts val="800"/>
              </a:spcAft>
            </a:pPr>
            <a:r>
              <a:rPr lang="en-US" sz="9600" b="1" i="0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BD117CE-38D2-4C42-9DB4-4A2E280B0DDF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537828-887B-41E4-BAE4-D56B689E999B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13">
            <a:extLst>
              <a:ext uri="{FF2B5EF4-FFF2-40B4-BE49-F238E27FC236}">
                <a16:creationId xmlns:a16="http://schemas.microsoft.com/office/drawing/2014/main" id="{C30B13EC-FDE4-4948-916D-4C19A15AA25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DCB14C0-E2E4-43A3-BF4F-3245EC9D047E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1051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A6DB18-4C6E-41E3-B11B-1FE933E84ABD}"/>
              </a:ext>
            </a:extLst>
          </p:cNvPr>
          <p:cNvSpPr/>
          <p:nvPr userDrawn="1"/>
        </p:nvSpPr>
        <p:spPr>
          <a:xfrm rot="19800000">
            <a:off x="-1368850" y="-967093"/>
            <a:ext cx="8283042" cy="3255962"/>
          </a:xfrm>
          <a:custGeom>
            <a:avLst/>
            <a:gdLst>
              <a:gd name="connsiteX0" fmla="*/ 8159309 w 8283042"/>
              <a:gd name="connsiteY0" fmla="*/ 3184525 h 3255962"/>
              <a:gd name="connsiteX1" fmla="*/ 8283042 w 8283042"/>
              <a:gd name="connsiteY1" fmla="*/ 3255962 h 3255962"/>
              <a:gd name="connsiteX2" fmla="*/ 0 w 8283042"/>
              <a:gd name="connsiteY2" fmla="*/ 3255962 h 3255962"/>
              <a:gd name="connsiteX3" fmla="*/ 41244 w 8283042"/>
              <a:gd name="connsiteY3" fmla="*/ 3184525 h 3255962"/>
              <a:gd name="connsiteX4" fmla="*/ 7284932 w 8283042"/>
              <a:gd name="connsiteY4" fmla="*/ 2679703 h 3255962"/>
              <a:gd name="connsiteX5" fmla="*/ 7408664 w 8283042"/>
              <a:gd name="connsiteY5" fmla="*/ 2751140 h 3255962"/>
              <a:gd name="connsiteX6" fmla="*/ 291459 w 8283042"/>
              <a:gd name="connsiteY6" fmla="*/ 2751140 h 3255962"/>
              <a:gd name="connsiteX7" fmla="*/ 332703 w 8283042"/>
              <a:gd name="connsiteY7" fmla="*/ 2679703 h 3255962"/>
              <a:gd name="connsiteX8" fmla="*/ 6121836 w 8283042"/>
              <a:gd name="connsiteY8" fmla="*/ 2008189 h 3255962"/>
              <a:gd name="connsiteX9" fmla="*/ 720402 w 8283042"/>
              <a:gd name="connsiteY9" fmla="*/ 2008189 h 3255962"/>
              <a:gd name="connsiteX10" fmla="*/ 1123681 w 8283042"/>
              <a:gd name="connsiteY10" fmla="*/ 1309689 h 3255962"/>
              <a:gd name="connsiteX11" fmla="*/ 4911998 w 8283042"/>
              <a:gd name="connsiteY11" fmla="*/ 1309689 h 3255962"/>
              <a:gd name="connsiteX12" fmla="*/ 4716772 w 8283042"/>
              <a:gd name="connsiteY12" fmla="*/ 1196975 h 3255962"/>
              <a:gd name="connsiteX13" fmla="*/ 1188756 w 8283042"/>
              <a:gd name="connsiteY13" fmla="*/ 1196976 h 3255962"/>
              <a:gd name="connsiteX14" fmla="*/ 1879830 w 8283042"/>
              <a:gd name="connsiteY14" fmla="*/ 0 h 3255962"/>
              <a:gd name="connsiteX15" fmla="*/ 2643550 w 8283042"/>
              <a:gd name="connsiteY15" fmla="*/ 0 h 3255962"/>
              <a:gd name="connsiteX16" fmla="*/ 6462789 w 8283042"/>
              <a:gd name="connsiteY16" fmla="*/ 2205038 h 3255962"/>
              <a:gd name="connsiteX17" fmla="*/ 6897231 w 8283042"/>
              <a:gd name="connsiteY17" fmla="*/ 2455864 h 3255962"/>
              <a:gd name="connsiteX18" fmla="*/ 461936 w 8283042"/>
              <a:gd name="connsiteY18" fmla="*/ 2455864 h 3255962"/>
              <a:gd name="connsiteX19" fmla="*/ 606750 w 8283042"/>
              <a:gd name="connsiteY19" fmla="*/ 2205039 h 32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83042" h="3255962">
                <a:moveTo>
                  <a:pt x="8159309" y="3184525"/>
                </a:moveTo>
                <a:lnTo>
                  <a:pt x="8283042" y="3255962"/>
                </a:lnTo>
                <a:lnTo>
                  <a:pt x="0" y="3255962"/>
                </a:lnTo>
                <a:lnTo>
                  <a:pt x="41244" y="3184525"/>
                </a:lnTo>
                <a:close/>
                <a:moveTo>
                  <a:pt x="7284932" y="2679703"/>
                </a:moveTo>
                <a:lnTo>
                  <a:pt x="7408664" y="2751140"/>
                </a:lnTo>
                <a:lnTo>
                  <a:pt x="291459" y="2751140"/>
                </a:lnTo>
                <a:lnTo>
                  <a:pt x="332703" y="2679703"/>
                </a:lnTo>
                <a:close/>
                <a:moveTo>
                  <a:pt x="6121836" y="2008189"/>
                </a:moveTo>
                <a:lnTo>
                  <a:pt x="720402" y="2008189"/>
                </a:lnTo>
                <a:lnTo>
                  <a:pt x="1123681" y="1309689"/>
                </a:lnTo>
                <a:lnTo>
                  <a:pt x="4911998" y="1309689"/>
                </a:lnTo>
                <a:close/>
                <a:moveTo>
                  <a:pt x="4716772" y="1196975"/>
                </a:moveTo>
                <a:lnTo>
                  <a:pt x="1188756" y="1196976"/>
                </a:lnTo>
                <a:lnTo>
                  <a:pt x="1879830" y="0"/>
                </a:lnTo>
                <a:lnTo>
                  <a:pt x="2643550" y="0"/>
                </a:lnTo>
                <a:close/>
                <a:moveTo>
                  <a:pt x="6462789" y="2205038"/>
                </a:moveTo>
                <a:lnTo>
                  <a:pt x="6897231" y="2455864"/>
                </a:lnTo>
                <a:lnTo>
                  <a:pt x="461936" y="2455864"/>
                </a:lnTo>
                <a:lnTo>
                  <a:pt x="606750" y="22050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24562" y="2409371"/>
            <a:ext cx="6354526" cy="35778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3200" b="1" spc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Quote</a:t>
            </a:r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 userDrawn="1"/>
        </p:nvSpPr>
        <p:spPr>
          <a:xfrm>
            <a:off x="424005" y="1400629"/>
            <a:ext cx="3698738" cy="36987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62502" y="1539126"/>
            <a:ext cx="3421745" cy="3421745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411650" y="1923750"/>
            <a:ext cx="800100" cy="1505250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>
              <a:lnSpc>
                <a:spcPct val="105000"/>
              </a:lnSpc>
              <a:spcAft>
                <a:spcPts val="800"/>
              </a:spcAft>
            </a:pPr>
            <a:r>
              <a:rPr lang="en-US" sz="9600" b="1" i="0" dirty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F7B2FA-9CC6-4114-86A4-1AFC7AB8DC4E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CEB9D3-1AE0-4506-94BF-5A0560B20E83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3">
            <a:extLst>
              <a:ext uri="{FF2B5EF4-FFF2-40B4-BE49-F238E27FC236}">
                <a16:creationId xmlns:a16="http://schemas.microsoft.com/office/drawing/2014/main" id="{C22B8D4B-39B9-4EAD-AE41-4C1E961EAF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EF5E30-7D94-4346-8B55-79B1AFC23045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8165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Curv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E5F57C8-1811-4EED-A1DD-F65E022CFF71}"/>
              </a:ext>
            </a:extLst>
          </p:cNvPr>
          <p:cNvSpPr>
            <a:spLocks/>
          </p:cNvSpPr>
          <p:nvPr/>
        </p:nvSpPr>
        <p:spPr bwMode="auto">
          <a:xfrm rot="20994946">
            <a:off x="-308388" y="270107"/>
            <a:ext cx="12759629" cy="3500921"/>
          </a:xfrm>
          <a:custGeom>
            <a:avLst/>
            <a:gdLst>
              <a:gd name="connsiteX0" fmla="*/ 10516035 w 12759629"/>
              <a:gd name="connsiteY0" fmla="*/ 2541856 h 3500921"/>
              <a:gd name="connsiteX1" fmla="*/ 12070532 w 12759629"/>
              <a:gd name="connsiteY1" fmla="*/ 3047516 h 3500921"/>
              <a:gd name="connsiteX2" fmla="*/ 12340450 w 12759629"/>
              <a:gd name="connsiteY2" fmla="*/ 3189806 h 3500921"/>
              <a:gd name="connsiteX3" fmla="*/ 12320059 w 12759629"/>
              <a:gd name="connsiteY3" fmla="*/ 3304463 h 3500921"/>
              <a:gd name="connsiteX4" fmla="*/ 12187055 w 12759629"/>
              <a:gd name="connsiteY4" fmla="*/ 3237627 h 3500921"/>
              <a:gd name="connsiteX5" fmla="*/ 9703854 w 12759629"/>
              <a:gd name="connsiteY5" fmla="*/ 2636906 h 3500921"/>
              <a:gd name="connsiteX6" fmla="*/ 6410869 w 12759629"/>
              <a:gd name="connsiteY6" fmla="*/ 3114646 h 3500921"/>
              <a:gd name="connsiteX7" fmla="*/ 3103029 w 12759629"/>
              <a:gd name="connsiteY7" fmla="*/ 3500820 h 3500921"/>
              <a:gd name="connsiteX8" fmla="*/ 27535 w 12759629"/>
              <a:gd name="connsiteY8" fmla="*/ 2961569 h 3500921"/>
              <a:gd name="connsiteX9" fmla="*/ 0 w 12759629"/>
              <a:gd name="connsiteY9" fmla="*/ 2948829 h 3500921"/>
              <a:gd name="connsiteX10" fmla="*/ 6084 w 12759629"/>
              <a:gd name="connsiteY10" fmla="*/ 2914623 h 3500921"/>
              <a:gd name="connsiteX11" fmla="*/ 36566 w 12759629"/>
              <a:gd name="connsiteY11" fmla="*/ 2929330 h 3500921"/>
              <a:gd name="connsiteX12" fmla="*/ 3107981 w 12759629"/>
              <a:gd name="connsiteY12" fmla="*/ 3484895 h 3500921"/>
              <a:gd name="connsiteX13" fmla="*/ 6410869 w 12759629"/>
              <a:gd name="connsiteY13" fmla="*/ 3035023 h 3500921"/>
              <a:gd name="connsiteX14" fmla="*/ 9693950 w 12759629"/>
              <a:gd name="connsiteY14" fmla="*/ 2477659 h 3500921"/>
              <a:gd name="connsiteX15" fmla="*/ 10516035 w 12759629"/>
              <a:gd name="connsiteY15" fmla="*/ 2541856 h 3500921"/>
              <a:gd name="connsiteX16" fmla="*/ 10663864 w 12759629"/>
              <a:gd name="connsiteY16" fmla="*/ 1743885 h 3500921"/>
              <a:gd name="connsiteX17" fmla="*/ 12361031 w 12759629"/>
              <a:gd name="connsiteY17" fmla="*/ 2490300 h 3500921"/>
              <a:gd name="connsiteX18" fmla="*/ 12452364 w 12759629"/>
              <a:gd name="connsiteY18" fmla="*/ 2560519 h 3500921"/>
              <a:gd name="connsiteX19" fmla="*/ 12394470 w 12759629"/>
              <a:gd name="connsiteY19" fmla="*/ 2886055 h 3500921"/>
              <a:gd name="connsiteX20" fmla="*/ 12350704 w 12759629"/>
              <a:gd name="connsiteY20" fmla="*/ 2856440 h 3500921"/>
              <a:gd name="connsiteX21" fmla="*/ 9674113 w 12759629"/>
              <a:gd name="connsiteY21" fmla="*/ 2079999 h 3500921"/>
              <a:gd name="connsiteX22" fmla="*/ 6410950 w 12759629"/>
              <a:gd name="connsiteY22" fmla="*/ 2820279 h 3500921"/>
              <a:gd name="connsiteX23" fmla="*/ 3123029 w 12759629"/>
              <a:gd name="connsiteY23" fmla="*/ 3433200 h 3500921"/>
              <a:gd name="connsiteX24" fmla="*/ 64774 w 12759629"/>
              <a:gd name="connsiteY24" fmla="*/ 2832803 h 3500921"/>
              <a:gd name="connsiteX25" fmla="*/ 24504 w 12759629"/>
              <a:gd name="connsiteY25" fmla="*/ 2811044 h 3500921"/>
              <a:gd name="connsiteX26" fmla="*/ 47732 w 12759629"/>
              <a:gd name="connsiteY26" fmla="*/ 2680435 h 3500921"/>
              <a:gd name="connsiteX27" fmla="*/ 97636 w 12759629"/>
              <a:gd name="connsiteY27" fmla="*/ 2708386 h 3500921"/>
              <a:gd name="connsiteX28" fmla="*/ 3137884 w 12759629"/>
              <a:gd name="connsiteY28" fmla="*/ 3361559 h 3500921"/>
              <a:gd name="connsiteX29" fmla="*/ 6410950 w 12759629"/>
              <a:gd name="connsiteY29" fmla="*/ 2565559 h 3500921"/>
              <a:gd name="connsiteX30" fmla="*/ 9649354 w 12759629"/>
              <a:gd name="connsiteY30" fmla="*/ 1697920 h 3500921"/>
              <a:gd name="connsiteX31" fmla="*/ 10663864 w 12759629"/>
              <a:gd name="connsiteY31" fmla="*/ 1743885 h 3500921"/>
              <a:gd name="connsiteX32" fmla="*/ 10969792 w 12759629"/>
              <a:gd name="connsiteY32" fmla="*/ 889041 h 3500921"/>
              <a:gd name="connsiteX33" fmla="*/ 12565593 w 12759629"/>
              <a:gd name="connsiteY33" fmla="*/ 1623395 h 3500921"/>
              <a:gd name="connsiteX34" fmla="*/ 12612354 w 12759629"/>
              <a:gd name="connsiteY34" fmla="*/ 1660905 h 3500921"/>
              <a:gd name="connsiteX35" fmla="*/ 12489095 w 12759629"/>
              <a:gd name="connsiteY35" fmla="*/ 2353982 h 3500921"/>
              <a:gd name="connsiteX36" fmla="*/ 12488942 w 12759629"/>
              <a:gd name="connsiteY36" fmla="*/ 2353851 h 3500921"/>
              <a:gd name="connsiteX37" fmla="*/ 9633837 w 12759629"/>
              <a:gd name="connsiteY37" fmla="*/ 1455647 h 3500921"/>
              <a:gd name="connsiteX38" fmla="*/ 6410394 w 12759629"/>
              <a:gd name="connsiteY38" fmla="*/ 2398498 h 3500921"/>
              <a:gd name="connsiteX39" fmla="*/ 3147339 w 12759629"/>
              <a:gd name="connsiteY39" fmla="*/ 3281676 h 3500921"/>
              <a:gd name="connsiteX40" fmla="*/ 120302 w 12759629"/>
              <a:gd name="connsiteY40" fmla="*/ 2620525 h 3500921"/>
              <a:gd name="connsiteX41" fmla="*/ 64391 w 12759629"/>
              <a:gd name="connsiteY41" fmla="*/ 2586765 h 3500921"/>
              <a:gd name="connsiteX42" fmla="*/ 129014 w 12759629"/>
              <a:gd name="connsiteY42" fmla="*/ 2223396 h 3500921"/>
              <a:gd name="connsiteX43" fmla="*/ 207516 w 12759629"/>
              <a:gd name="connsiteY43" fmla="*/ 2271822 h 3500921"/>
              <a:gd name="connsiteX44" fmla="*/ 3196854 w 12759629"/>
              <a:gd name="connsiteY44" fmla="*/ 2875891 h 3500921"/>
              <a:gd name="connsiteX45" fmla="*/ 6410395 w 12759629"/>
              <a:gd name="connsiteY45" fmla="*/ 1805735 h 3500921"/>
              <a:gd name="connsiteX46" fmla="*/ 9579371 w 12759629"/>
              <a:gd name="connsiteY46" fmla="*/ 846970 h 3500921"/>
              <a:gd name="connsiteX47" fmla="*/ 10969792 w 12759629"/>
              <a:gd name="connsiteY47" fmla="*/ 889041 h 3500921"/>
              <a:gd name="connsiteX48" fmla="*/ 12695153 w 12759629"/>
              <a:gd name="connsiteY48" fmla="*/ 821327 h 3500921"/>
              <a:gd name="connsiteX49" fmla="*/ 12759629 w 12759629"/>
              <a:gd name="connsiteY49" fmla="*/ 832794 h 3500921"/>
              <a:gd name="connsiteX50" fmla="*/ 12754040 w 12759629"/>
              <a:gd name="connsiteY50" fmla="*/ 864218 h 3500921"/>
              <a:gd name="connsiteX51" fmla="*/ 9634801 w 12759629"/>
              <a:gd name="connsiteY51" fmla="*/ 277064 h 3500921"/>
              <a:gd name="connsiteX52" fmla="*/ 12174055 w 12759629"/>
              <a:gd name="connsiteY52" fmla="*/ 728654 h 3500921"/>
              <a:gd name="connsiteX53" fmla="*/ 12314087 w 12759629"/>
              <a:gd name="connsiteY53" fmla="*/ 809460 h 3500921"/>
              <a:gd name="connsiteX54" fmla="*/ 12513862 w 12759629"/>
              <a:gd name="connsiteY54" fmla="*/ 939924 h 3500921"/>
              <a:gd name="connsiteX55" fmla="*/ 12714277 w 12759629"/>
              <a:gd name="connsiteY55" fmla="*/ 1087803 h 3500921"/>
              <a:gd name="connsiteX56" fmla="*/ 12643623 w 12759629"/>
              <a:gd name="connsiteY56" fmla="*/ 1485082 h 3500921"/>
              <a:gd name="connsiteX57" fmla="*/ 12600454 w 12759629"/>
              <a:gd name="connsiteY57" fmla="*/ 1452040 h 3500921"/>
              <a:gd name="connsiteX58" fmla="*/ 9589210 w 12759629"/>
              <a:gd name="connsiteY58" fmla="*/ 735230 h 3500921"/>
              <a:gd name="connsiteX59" fmla="*/ 6425088 w 12759629"/>
              <a:gd name="connsiteY59" fmla="*/ 1694315 h 3500921"/>
              <a:gd name="connsiteX60" fmla="*/ 3221352 w 12759629"/>
              <a:gd name="connsiteY60" fmla="*/ 2804625 h 3500921"/>
              <a:gd name="connsiteX61" fmla="*/ 227896 w 12759629"/>
              <a:gd name="connsiteY61" fmla="*/ 2237254 h 3500921"/>
              <a:gd name="connsiteX62" fmla="*/ 136311 w 12759629"/>
              <a:gd name="connsiteY62" fmla="*/ 2182365 h 3500921"/>
              <a:gd name="connsiteX63" fmla="*/ 209053 w 12759629"/>
              <a:gd name="connsiteY63" fmla="*/ 1773343 h 3500921"/>
              <a:gd name="connsiteX64" fmla="*/ 316297 w 12759629"/>
              <a:gd name="connsiteY64" fmla="*/ 1834690 h 3500921"/>
              <a:gd name="connsiteX65" fmla="*/ 3216401 w 12759629"/>
              <a:gd name="connsiteY65" fmla="*/ 2350950 h 3500921"/>
              <a:gd name="connsiteX66" fmla="*/ 6425087 w 12759629"/>
              <a:gd name="connsiteY66" fmla="*/ 1240640 h 3500921"/>
              <a:gd name="connsiteX67" fmla="*/ 8321580 w 12759629"/>
              <a:gd name="connsiteY67" fmla="*/ 548189 h 3500921"/>
              <a:gd name="connsiteX68" fmla="*/ 9584258 w 12759629"/>
              <a:gd name="connsiteY68" fmla="*/ 281555 h 3500921"/>
              <a:gd name="connsiteX69" fmla="*/ 8076887 w 12759629"/>
              <a:gd name="connsiteY69" fmla="*/ 0 h 3500921"/>
              <a:gd name="connsiteX70" fmla="*/ 9077142 w 12759629"/>
              <a:gd name="connsiteY70" fmla="*/ 177888 h 3500921"/>
              <a:gd name="connsiteX71" fmla="*/ 8801496 w 12759629"/>
              <a:gd name="connsiteY71" fmla="*/ 241291 h 3500921"/>
              <a:gd name="connsiteX72" fmla="*/ 6485520 w 12759629"/>
              <a:gd name="connsiteY72" fmla="*/ 1101274 h 3500921"/>
              <a:gd name="connsiteX73" fmla="*/ 3365985 w 12759629"/>
              <a:gd name="connsiteY73" fmla="*/ 2267067 h 3500921"/>
              <a:gd name="connsiteX74" fmla="*/ 393929 w 12759629"/>
              <a:gd name="connsiteY74" fmla="*/ 1766952 h 3500921"/>
              <a:gd name="connsiteX75" fmla="*/ 227146 w 12759629"/>
              <a:gd name="connsiteY75" fmla="*/ 1671603 h 3500921"/>
              <a:gd name="connsiteX76" fmla="*/ 298125 w 12759629"/>
              <a:gd name="connsiteY76" fmla="*/ 1272495 h 3500921"/>
              <a:gd name="connsiteX77" fmla="*/ 466713 w 12759629"/>
              <a:gd name="connsiteY77" fmla="*/ 1365124 h 3500921"/>
              <a:gd name="connsiteX78" fmla="*/ 3346178 w 12759629"/>
              <a:gd name="connsiteY78" fmla="*/ 1817461 h 3500921"/>
              <a:gd name="connsiteX79" fmla="*/ 6470665 w 12759629"/>
              <a:gd name="connsiteY79" fmla="*/ 651668 h 3500921"/>
              <a:gd name="connsiteX80" fmla="*/ 7856352 w 12759629"/>
              <a:gd name="connsiteY80" fmla="*/ 73683 h 350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759629" h="3500921">
                <a:moveTo>
                  <a:pt x="10516035" y="2541856"/>
                </a:moveTo>
                <a:cubicBezTo>
                  <a:pt x="11030903" y="2624900"/>
                  <a:pt x="11548218" y="2790173"/>
                  <a:pt x="12070532" y="3047516"/>
                </a:cubicBezTo>
                <a:lnTo>
                  <a:pt x="12340450" y="3189806"/>
                </a:lnTo>
                <a:lnTo>
                  <a:pt x="12320059" y="3304463"/>
                </a:lnTo>
                <a:lnTo>
                  <a:pt x="12187055" y="3237627"/>
                </a:lnTo>
                <a:cubicBezTo>
                  <a:pt x="11350964" y="2834721"/>
                  <a:pt x="10524624" y="2642878"/>
                  <a:pt x="9703854" y="2636906"/>
                </a:cubicBezTo>
                <a:cubicBezTo>
                  <a:pt x="8604542" y="2609038"/>
                  <a:pt x="7510181" y="2915588"/>
                  <a:pt x="6410869" y="3114646"/>
                </a:cubicBezTo>
                <a:cubicBezTo>
                  <a:pt x="5311558" y="3349536"/>
                  <a:pt x="4207293" y="3484895"/>
                  <a:pt x="3103029" y="3500820"/>
                </a:cubicBezTo>
                <a:cubicBezTo>
                  <a:pt x="2072424" y="3504552"/>
                  <a:pt x="1041819" y="3406811"/>
                  <a:pt x="27535" y="2961569"/>
                </a:cubicBezTo>
                <a:lnTo>
                  <a:pt x="0" y="2948829"/>
                </a:lnTo>
                <a:lnTo>
                  <a:pt x="6084" y="2914623"/>
                </a:lnTo>
                <a:lnTo>
                  <a:pt x="36566" y="2929330"/>
                </a:lnTo>
                <a:cubicBezTo>
                  <a:pt x="1046771" y="3391821"/>
                  <a:pt x="2077376" y="3496093"/>
                  <a:pt x="3107981" y="3484895"/>
                </a:cubicBezTo>
                <a:cubicBezTo>
                  <a:pt x="4212245" y="3461008"/>
                  <a:pt x="5311557" y="3305743"/>
                  <a:pt x="6410869" y="3035023"/>
                </a:cubicBezTo>
                <a:cubicBezTo>
                  <a:pt x="7510181" y="2808097"/>
                  <a:pt x="8599590" y="2469697"/>
                  <a:pt x="9693950" y="2477659"/>
                </a:cubicBezTo>
                <a:cubicBezTo>
                  <a:pt x="9967541" y="2476664"/>
                  <a:pt x="10241440" y="2497565"/>
                  <a:pt x="10516035" y="2541856"/>
                </a:cubicBezTo>
                <a:close/>
                <a:moveTo>
                  <a:pt x="10663864" y="1743885"/>
                </a:moveTo>
                <a:cubicBezTo>
                  <a:pt x="11223806" y="1839737"/>
                  <a:pt x="11787945" y="2065808"/>
                  <a:pt x="12361031" y="2490300"/>
                </a:cubicBezTo>
                <a:lnTo>
                  <a:pt x="12452364" y="2560519"/>
                </a:lnTo>
                <a:lnTo>
                  <a:pt x="12394470" y="2886055"/>
                </a:lnTo>
                <a:lnTo>
                  <a:pt x="12350704" y="2856440"/>
                </a:lnTo>
                <a:cubicBezTo>
                  <a:pt x="11444342" y="2270184"/>
                  <a:pt x="10559227" y="2047662"/>
                  <a:pt x="9674113" y="2079999"/>
                </a:cubicBezTo>
                <a:cubicBezTo>
                  <a:pt x="8584741" y="2107859"/>
                  <a:pt x="7505273" y="2521779"/>
                  <a:pt x="6410950" y="2820279"/>
                </a:cubicBezTo>
                <a:cubicBezTo>
                  <a:pt x="5321578" y="3162559"/>
                  <a:pt x="4222304" y="3385439"/>
                  <a:pt x="3123029" y="3433200"/>
                </a:cubicBezTo>
                <a:cubicBezTo>
                  <a:pt x="2092458" y="3466780"/>
                  <a:pt x="1066240" y="3346448"/>
                  <a:pt x="64774" y="2832803"/>
                </a:cubicBezTo>
                <a:lnTo>
                  <a:pt x="24504" y="2811044"/>
                </a:lnTo>
                <a:lnTo>
                  <a:pt x="47732" y="2680435"/>
                </a:lnTo>
                <a:lnTo>
                  <a:pt x="97636" y="2708386"/>
                </a:lnTo>
                <a:cubicBezTo>
                  <a:pt x="1090380" y="3240061"/>
                  <a:pt x="2111955" y="3424990"/>
                  <a:pt x="3137884" y="3361559"/>
                </a:cubicBezTo>
                <a:cubicBezTo>
                  <a:pt x="4232207" y="3297879"/>
                  <a:pt x="5326530" y="2951619"/>
                  <a:pt x="6410950" y="2565559"/>
                </a:cubicBezTo>
                <a:cubicBezTo>
                  <a:pt x="7495369" y="2191439"/>
                  <a:pt x="8569886" y="1777519"/>
                  <a:pt x="9649354" y="1697920"/>
                </a:cubicBezTo>
                <a:cubicBezTo>
                  <a:pt x="9986687" y="1675532"/>
                  <a:pt x="10324505" y="1685793"/>
                  <a:pt x="10663864" y="1743885"/>
                </a:cubicBezTo>
                <a:close/>
                <a:moveTo>
                  <a:pt x="10969792" y="889041"/>
                </a:moveTo>
                <a:cubicBezTo>
                  <a:pt x="11494753" y="992910"/>
                  <a:pt x="12025114" y="1215559"/>
                  <a:pt x="12565593" y="1623395"/>
                </a:cubicBezTo>
                <a:lnTo>
                  <a:pt x="12612354" y="1660905"/>
                </a:lnTo>
                <a:lnTo>
                  <a:pt x="12489095" y="2353982"/>
                </a:lnTo>
                <a:lnTo>
                  <a:pt x="12488942" y="2353851"/>
                </a:lnTo>
                <a:cubicBezTo>
                  <a:pt x="11517970" y="1566603"/>
                  <a:pt x="10574007" y="1375584"/>
                  <a:pt x="9633837" y="1455647"/>
                </a:cubicBezTo>
                <a:cubicBezTo>
                  <a:pt x="8559356" y="1547147"/>
                  <a:pt x="7489826" y="1988736"/>
                  <a:pt x="6410394" y="2398498"/>
                </a:cubicBezTo>
                <a:cubicBezTo>
                  <a:pt x="5330962" y="2812239"/>
                  <a:pt x="4236674" y="3198132"/>
                  <a:pt x="3147339" y="3281676"/>
                </a:cubicBezTo>
                <a:cubicBezTo>
                  <a:pt x="2126087" y="3367457"/>
                  <a:pt x="1104834" y="3187502"/>
                  <a:pt x="120302" y="2620525"/>
                </a:cubicBezTo>
                <a:lnTo>
                  <a:pt x="64391" y="2586765"/>
                </a:lnTo>
                <a:lnTo>
                  <a:pt x="129014" y="2223396"/>
                </a:lnTo>
                <a:lnTo>
                  <a:pt x="207516" y="2271822"/>
                </a:lnTo>
                <a:cubicBezTo>
                  <a:pt x="1182202" y="2845122"/>
                  <a:pt x="2189528" y="3021347"/>
                  <a:pt x="3196854" y="2875891"/>
                </a:cubicBezTo>
                <a:cubicBezTo>
                  <a:pt x="4271335" y="2732674"/>
                  <a:pt x="5345816" y="2227432"/>
                  <a:pt x="6410395" y="1805735"/>
                </a:cubicBezTo>
                <a:cubicBezTo>
                  <a:pt x="7474973" y="1348233"/>
                  <a:pt x="8524696" y="978253"/>
                  <a:pt x="9579371" y="846970"/>
                </a:cubicBezTo>
                <a:cubicBezTo>
                  <a:pt x="10040791" y="798236"/>
                  <a:pt x="10503160" y="796713"/>
                  <a:pt x="10969792" y="889041"/>
                </a:cubicBezTo>
                <a:close/>
                <a:moveTo>
                  <a:pt x="12695153" y="821327"/>
                </a:moveTo>
                <a:lnTo>
                  <a:pt x="12759629" y="832794"/>
                </a:lnTo>
                <a:lnTo>
                  <a:pt x="12754040" y="864218"/>
                </a:lnTo>
                <a:close/>
                <a:moveTo>
                  <a:pt x="9634801" y="277064"/>
                </a:moveTo>
                <a:lnTo>
                  <a:pt x="12174055" y="728654"/>
                </a:lnTo>
                <a:lnTo>
                  <a:pt x="12314087" y="809460"/>
                </a:lnTo>
                <a:cubicBezTo>
                  <a:pt x="12380513" y="850280"/>
                  <a:pt x="12447102" y="893724"/>
                  <a:pt x="12513862" y="939924"/>
                </a:cubicBezTo>
                <a:lnTo>
                  <a:pt x="12714277" y="1087803"/>
                </a:lnTo>
                <a:lnTo>
                  <a:pt x="12643623" y="1485082"/>
                </a:lnTo>
                <a:lnTo>
                  <a:pt x="12600454" y="1452040"/>
                </a:lnTo>
                <a:cubicBezTo>
                  <a:pt x="11566786" y="703751"/>
                  <a:pt x="10577998" y="623304"/>
                  <a:pt x="9589210" y="735230"/>
                </a:cubicBezTo>
                <a:cubicBezTo>
                  <a:pt x="8534502" y="874516"/>
                  <a:pt x="7484746" y="1232681"/>
                  <a:pt x="6425088" y="1694315"/>
                </a:cubicBezTo>
                <a:cubicBezTo>
                  <a:pt x="5365430" y="2120133"/>
                  <a:pt x="4295867" y="2649420"/>
                  <a:pt x="3221352" y="2804625"/>
                </a:cubicBezTo>
                <a:cubicBezTo>
                  <a:pt x="2218638" y="2965053"/>
                  <a:pt x="1207219" y="2796697"/>
                  <a:pt x="227896" y="2237254"/>
                </a:cubicBezTo>
                <a:lnTo>
                  <a:pt x="136311" y="2182365"/>
                </a:lnTo>
                <a:lnTo>
                  <a:pt x="209053" y="1773343"/>
                </a:lnTo>
                <a:lnTo>
                  <a:pt x="316297" y="1834690"/>
                </a:lnTo>
                <a:cubicBezTo>
                  <a:pt x="1266678" y="2353048"/>
                  <a:pt x="2241539" y="2507646"/>
                  <a:pt x="3216401" y="2350950"/>
                </a:cubicBezTo>
                <a:cubicBezTo>
                  <a:pt x="4290915" y="2195745"/>
                  <a:pt x="5365428" y="1666458"/>
                  <a:pt x="6425087" y="1240640"/>
                </a:cubicBezTo>
                <a:cubicBezTo>
                  <a:pt x="7058903" y="966047"/>
                  <a:pt x="7687765" y="723291"/>
                  <a:pt x="8321580" y="548189"/>
                </a:cubicBezTo>
                <a:cubicBezTo>
                  <a:pt x="8742473" y="428801"/>
                  <a:pt x="9163364" y="337269"/>
                  <a:pt x="9584258" y="281555"/>
                </a:cubicBezTo>
                <a:close/>
                <a:moveTo>
                  <a:pt x="8076887" y="0"/>
                </a:moveTo>
                <a:lnTo>
                  <a:pt x="9077142" y="177888"/>
                </a:lnTo>
                <a:lnTo>
                  <a:pt x="8801496" y="241291"/>
                </a:lnTo>
                <a:cubicBezTo>
                  <a:pt x="8029504" y="437310"/>
                  <a:pt x="7261690" y="740197"/>
                  <a:pt x="6485520" y="1101274"/>
                </a:cubicBezTo>
                <a:cubicBezTo>
                  <a:pt x="5455578" y="1546902"/>
                  <a:pt x="4420685" y="2091999"/>
                  <a:pt x="3365985" y="2267067"/>
                </a:cubicBezTo>
                <a:cubicBezTo>
                  <a:pt x="2377204" y="2449844"/>
                  <a:pt x="1379719" y="2303903"/>
                  <a:pt x="393929" y="1766952"/>
                </a:cubicBezTo>
                <a:lnTo>
                  <a:pt x="227146" y="1671603"/>
                </a:lnTo>
                <a:lnTo>
                  <a:pt x="298125" y="1272495"/>
                </a:lnTo>
                <a:lnTo>
                  <a:pt x="466713" y="1365124"/>
                </a:lnTo>
                <a:cubicBezTo>
                  <a:pt x="1420551" y="1863855"/>
                  <a:pt x="2389893" y="1992778"/>
                  <a:pt x="3346178" y="1817461"/>
                </a:cubicBezTo>
                <a:cubicBezTo>
                  <a:pt x="4400879" y="1642393"/>
                  <a:pt x="5440723" y="1097296"/>
                  <a:pt x="6470665" y="651668"/>
                </a:cubicBezTo>
                <a:cubicBezTo>
                  <a:pt x="6931168" y="433828"/>
                  <a:pt x="7394457" y="238369"/>
                  <a:pt x="7856352" y="73683"/>
                </a:cubicBezTo>
                <a:close/>
              </a:path>
            </a:pathLst>
          </a:custGeom>
          <a:gradFill flip="none" rotWithShape="1">
            <a:gsLst>
              <a:gs pos="23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776770" y="4752155"/>
            <a:ext cx="9680574" cy="1310968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2400" b="0" i="1" spc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Quote</a:t>
            </a:r>
            <a:endParaRPr lang="en-GB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5BDC404-2F32-43B2-8FF8-F44E737B7739}"/>
              </a:ext>
            </a:extLst>
          </p:cNvPr>
          <p:cNvSpPr/>
          <p:nvPr userDrawn="1"/>
        </p:nvSpPr>
        <p:spPr>
          <a:xfrm>
            <a:off x="1" y="1"/>
            <a:ext cx="4716581" cy="4149353"/>
          </a:xfrm>
          <a:custGeom>
            <a:avLst/>
            <a:gdLst>
              <a:gd name="connsiteX0" fmla="*/ 0 w 4716581"/>
              <a:gd name="connsiteY0" fmla="*/ 0 h 4149353"/>
              <a:gd name="connsiteX1" fmla="*/ 4324798 w 4716581"/>
              <a:gd name="connsiteY1" fmla="*/ 0 h 4149353"/>
              <a:gd name="connsiteX2" fmla="*/ 4385617 w 4716581"/>
              <a:gd name="connsiteY2" fmla="*/ 100111 h 4149353"/>
              <a:gd name="connsiteX3" fmla="*/ 4716581 w 4716581"/>
              <a:gd name="connsiteY3" fmla="*/ 1407189 h 4149353"/>
              <a:gd name="connsiteX4" fmla="*/ 1974417 w 4716581"/>
              <a:gd name="connsiteY4" fmla="*/ 4149353 h 4149353"/>
              <a:gd name="connsiteX5" fmla="*/ 35414 w 4716581"/>
              <a:gd name="connsiteY5" fmla="*/ 3346192 h 4149353"/>
              <a:gd name="connsiteX6" fmla="*/ 0 w 4716581"/>
              <a:gd name="connsiteY6" fmla="*/ 3307226 h 4149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16581" h="4149353">
                <a:moveTo>
                  <a:pt x="0" y="0"/>
                </a:moveTo>
                <a:lnTo>
                  <a:pt x="4324798" y="0"/>
                </a:lnTo>
                <a:lnTo>
                  <a:pt x="4385617" y="100111"/>
                </a:lnTo>
                <a:cubicBezTo>
                  <a:pt x="4596688" y="488657"/>
                  <a:pt x="4716581" y="933922"/>
                  <a:pt x="4716581" y="1407189"/>
                </a:cubicBezTo>
                <a:cubicBezTo>
                  <a:pt x="4716581" y="2921644"/>
                  <a:pt x="3488872" y="4149353"/>
                  <a:pt x="1974417" y="4149353"/>
                </a:cubicBezTo>
                <a:cubicBezTo>
                  <a:pt x="1217190" y="4149353"/>
                  <a:pt x="531649" y="3842426"/>
                  <a:pt x="35414" y="3346192"/>
                </a:cubicBezTo>
                <a:lnTo>
                  <a:pt x="0" y="33072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87D3D51C-EF1C-4FF2-AB62-ADC1DF32A28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1" y="0"/>
            <a:ext cx="4524507" cy="3957278"/>
          </a:xfrm>
          <a:custGeom>
            <a:avLst/>
            <a:gdLst>
              <a:gd name="connsiteX0" fmla="*/ 8414 w 4524507"/>
              <a:gd name="connsiteY0" fmla="*/ 0 h 3957278"/>
              <a:gd name="connsiteX1" fmla="*/ 4048912 w 4524507"/>
              <a:gd name="connsiteY1" fmla="*/ 0 h 3957278"/>
              <a:gd name="connsiteX2" fmla="*/ 4098256 w 4524507"/>
              <a:gd name="connsiteY2" fmla="*/ 65987 h 3957278"/>
              <a:gd name="connsiteX3" fmla="*/ 4524507 w 4524507"/>
              <a:gd name="connsiteY3" fmla="*/ 1461436 h 3957278"/>
              <a:gd name="connsiteX4" fmla="*/ 2028663 w 4524507"/>
              <a:gd name="connsiteY4" fmla="*/ 3957278 h 3957278"/>
              <a:gd name="connsiteX5" fmla="*/ 102748 w 4524507"/>
              <a:gd name="connsiteY5" fmla="*/ 3049023 h 3957278"/>
              <a:gd name="connsiteX6" fmla="*/ 0 w 4524507"/>
              <a:gd name="connsiteY6" fmla="*/ 2911620 h 3957278"/>
              <a:gd name="connsiteX7" fmla="*/ 0 w 4524507"/>
              <a:gd name="connsiteY7" fmla="*/ 11253 h 395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4507" h="3957278">
                <a:moveTo>
                  <a:pt x="8414" y="0"/>
                </a:moveTo>
                <a:lnTo>
                  <a:pt x="4048912" y="0"/>
                </a:lnTo>
                <a:lnTo>
                  <a:pt x="4098256" y="65987"/>
                </a:lnTo>
                <a:cubicBezTo>
                  <a:pt x="4367369" y="464326"/>
                  <a:pt x="4524507" y="944530"/>
                  <a:pt x="4524507" y="1461436"/>
                </a:cubicBezTo>
                <a:cubicBezTo>
                  <a:pt x="4524507" y="2839851"/>
                  <a:pt x="3407080" y="3957278"/>
                  <a:pt x="2028663" y="3957278"/>
                </a:cubicBezTo>
                <a:cubicBezTo>
                  <a:pt x="1253303" y="3957278"/>
                  <a:pt x="560523" y="3603717"/>
                  <a:pt x="102748" y="3049023"/>
                </a:cubicBezTo>
                <a:lnTo>
                  <a:pt x="0" y="2911620"/>
                </a:lnTo>
                <a:lnTo>
                  <a:pt x="0" y="11253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wrap="square" lIns="91440" tIns="457200" rIns="91440" bIns="45720" rtlCol="0" anchor="t" anchorCtr="1">
            <a:noAutofit/>
          </a:bodyPr>
          <a:lstStyle>
            <a:lvl1pPr>
              <a:defRPr lang="en-GB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76670" y="4475195"/>
            <a:ext cx="800100" cy="1505250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>
              <a:lnSpc>
                <a:spcPct val="105000"/>
              </a:lnSpc>
              <a:spcAft>
                <a:spcPts val="800"/>
              </a:spcAft>
            </a:pPr>
            <a:r>
              <a:rPr lang="en-US" sz="9600" b="1" i="0" dirty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8AD67CF-75C0-4B27-B3F2-C99382A990DA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AD26E31-DFC7-4619-9B7C-D90ABC8CCB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lide Number Placeholder 13">
            <a:extLst>
              <a:ext uri="{FF2B5EF4-FFF2-40B4-BE49-F238E27FC236}">
                <a16:creationId xmlns:a16="http://schemas.microsoft.com/office/drawing/2014/main" id="{BBB6659B-6CE0-4853-BB6C-1DAC306ED28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57D515-267D-428B-AD8D-9917FC8D1170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6023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A87BE54-14DC-472D-8337-75B1A8A35B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AA86F4-5F6B-408E-BB3A-E89D057B1437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dirty="0"/>
              <a:t>THANK YOU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82412-18B8-4AC3-AA61-DAFA9BEABE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7266" y="4422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4BD3722-9C29-415A-B4F9-404DF7CA27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7266" y="48592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9AB0B4C-135C-4049-A378-55E85A240E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7266" y="5295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4C52246-1E1E-45D1-870F-11BEF23679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7266" y="5732272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Website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26A2B2-5127-40E8-8422-F1A7836E061C}"/>
              </a:ext>
            </a:extLst>
          </p:cNvPr>
          <p:cNvCxnSpPr/>
          <p:nvPr userDrawn="1"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" title="Icon - Presenter Name">
            <a:extLst>
              <a:ext uri="{FF2B5EF4-FFF2-40B4-BE49-F238E27FC236}">
                <a16:creationId xmlns:a16="http://schemas.microsoft.com/office/drawing/2014/main" id="{D8682255-0CCB-4829-A139-1448962118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pic>
        <p:nvPicPr>
          <p:cNvPr id="24" name="Graphic 23" descr="Envelope" title="Icon Presenter Email">
            <a:extLst>
              <a:ext uri="{FF2B5EF4-FFF2-40B4-BE49-F238E27FC236}">
                <a16:creationId xmlns:a16="http://schemas.microsoft.com/office/drawing/2014/main" id="{C70B540F-9BDA-45EE-8344-27F1110D8E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pic>
        <p:nvPicPr>
          <p:cNvPr id="25" name="Graphic 24" descr="Smart Phone" title="Icon - Presenter Phone Number">
            <a:extLst>
              <a:ext uri="{FF2B5EF4-FFF2-40B4-BE49-F238E27FC236}">
                <a16:creationId xmlns:a16="http://schemas.microsoft.com/office/drawing/2014/main" id="{F9F9D3D1-F5F6-4B04-BA68-9B89F0E1FDE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pic>
        <p:nvPicPr>
          <p:cNvPr id="26" name="Graphic 25" descr="Link">
            <a:extLst>
              <a:ext uri="{FF2B5EF4-FFF2-40B4-BE49-F238E27FC236}">
                <a16:creationId xmlns:a16="http://schemas.microsoft.com/office/drawing/2014/main" id="{0A350BC5-221A-4142-86A1-5B33F3184E8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61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A87BE54-14DC-472D-8337-75B1A8A35B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AA86F4-5F6B-408E-BB3A-E89D057B1437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dirty="0"/>
              <a:t>THANK YOU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82412-18B8-4AC3-AA61-DAFA9BEABE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7266" y="4422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4BD3722-9C29-415A-B4F9-404DF7CA27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7266" y="48592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9AB0B4C-135C-4049-A378-55E85A240E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7266" y="5295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4C52246-1E1E-45D1-870F-11BEF23679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7266" y="5732272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Website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26A2B2-5127-40E8-8422-F1A7836E061C}"/>
              </a:ext>
            </a:extLst>
          </p:cNvPr>
          <p:cNvCxnSpPr/>
          <p:nvPr userDrawn="1"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" title="Icon - Presenter Name">
            <a:extLst>
              <a:ext uri="{FF2B5EF4-FFF2-40B4-BE49-F238E27FC236}">
                <a16:creationId xmlns:a16="http://schemas.microsoft.com/office/drawing/2014/main" id="{D8682255-0CCB-4829-A139-1448962118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pic>
        <p:nvPicPr>
          <p:cNvPr id="24" name="Graphic 23" descr="Envelope" title="Icon Presenter Email">
            <a:extLst>
              <a:ext uri="{FF2B5EF4-FFF2-40B4-BE49-F238E27FC236}">
                <a16:creationId xmlns:a16="http://schemas.microsoft.com/office/drawing/2014/main" id="{C70B540F-9BDA-45EE-8344-27F1110D8E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pic>
        <p:nvPicPr>
          <p:cNvPr id="25" name="Graphic 24" descr="Smart Phone" title="Icon - Presenter Phone Number">
            <a:extLst>
              <a:ext uri="{FF2B5EF4-FFF2-40B4-BE49-F238E27FC236}">
                <a16:creationId xmlns:a16="http://schemas.microsoft.com/office/drawing/2014/main" id="{F9F9D3D1-F5F6-4B04-BA68-9B89F0E1FDE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pic>
        <p:nvPicPr>
          <p:cNvPr id="26" name="Graphic 25" descr="Link">
            <a:extLst>
              <a:ext uri="{FF2B5EF4-FFF2-40B4-BE49-F238E27FC236}">
                <a16:creationId xmlns:a16="http://schemas.microsoft.com/office/drawing/2014/main" id="{0A350BC5-221A-4142-86A1-5B33F3184E8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50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8E98649-FB1E-484B-911E-90A1B1AE58F1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371726A-1E0A-434B-A802-4FCC15A82D01}"/>
              </a:ext>
            </a:extLst>
          </p:cNvPr>
          <p:cNvSpPr/>
          <p:nvPr userDrawn="1"/>
        </p:nvSpPr>
        <p:spPr>
          <a:xfrm>
            <a:off x="2674071" y="21211"/>
            <a:ext cx="6843859" cy="6843859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09CAD-EBE3-4421-954D-A76C885B27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4448" y="4315968"/>
            <a:ext cx="5029200" cy="886968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>
              <a:buNone/>
              <a:defRPr lang="en-GB" sz="1800" b="1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US" dirty="0"/>
              <a:t>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2482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4B03F13-A59A-4526-9D17-27A3B8C63BCD}"/>
              </a:ext>
            </a:extLst>
          </p:cNvPr>
          <p:cNvSpPr/>
          <p:nvPr userDrawn="1"/>
        </p:nvSpPr>
        <p:spPr>
          <a:xfrm>
            <a:off x="-1" y="-16064"/>
            <a:ext cx="3981692" cy="2505614"/>
          </a:xfrm>
          <a:custGeom>
            <a:avLst/>
            <a:gdLst>
              <a:gd name="connsiteX0" fmla="*/ 0 w 3981692"/>
              <a:gd name="connsiteY0" fmla="*/ 0 h 2505614"/>
              <a:gd name="connsiteX1" fmla="*/ 3978183 w 3981692"/>
              <a:gd name="connsiteY1" fmla="*/ 0 h 2505614"/>
              <a:gd name="connsiteX2" fmla="*/ 3981692 w 3981692"/>
              <a:gd name="connsiteY2" fmla="*/ 54609 h 2505614"/>
              <a:gd name="connsiteX3" fmla="*/ 862315 w 3981692"/>
              <a:gd name="connsiteY3" fmla="*/ 2505614 h 2505614"/>
              <a:gd name="connsiteX4" fmla="*/ 233652 w 3981692"/>
              <a:gd name="connsiteY4" fmla="*/ 2455818 h 2505614"/>
              <a:gd name="connsiteX5" fmla="*/ 0 w 3981692"/>
              <a:gd name="connsiteY5" fmla="*/ 2408613 h 250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1692" h="2505614">
                <a:moveTo>
                  <a:pt x="0" y="0"/>
                </a:moveTo>
                <a:lnTo>
                  <a:pt x="3978183" y="0"/>
                </a:lnTo>
                <a:lnTo>
                  <a:pt x="3981692" y="54609"/>
                </a:lnTo>
                <a:cubicBezTo>
                  <a:pt x="3981692" y="1408262"/>
                  <a:pt x="2585099" y="2505614"/>
                  <a:pt x="862315" y="2505614"/>
                </a:cubicBezTo>
                <a:cubicBezTo>
                  <a:pt x="646967" y="2505614"/>
                  <a:pt x="436716" y="2488468"/>
                  <a:pt x="233652" y="2455818"/>
                </a:cubicBezTo>
                <a:lnTo>
                  <a:pt x="0" y="24086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A1E45B6-C7EC-4687-B8D8-10D1DBC47018}"/>
              </a:ext>
            </a:extLst>
          </p:cNvPr>
          <p:cNvSpPr/>
          <p:nvPr userDrawn="1"/>
        </p:nvSpPr>
        <p:spPr>
          <a:xfrm>
            <a:off x="0" y="-16063"/>
            <a:ext cx="3795148" cy="2242063"/>
          </a:xfrm>
          <a:custGeom>
            <a:avLst/>
            <a:gdLst>
              <a:gd name="connsiteX0" fmla="*/ 0 w 3795148"/>
              <a:gd name="connsiteY0" fmla="*/ 0 h 2242063"/>
              <a:gd name="connsiteX1" fmla="*/ 3795148 w 3795148"/>
              <a:gd name="connsiteY1" fmla="*/ 0 h 2242063"/>
              <a:gd name="connsiteX2" fmla="*/ 3793988 w 3795148"/>
              <a:gd name="connsiteY2" fmla="*/ 18343 h 2242063"/>
              <a:gd name="connsiteX3" fmla="*/ 708660 w 3795148"/>
              <a:gd name="connsiteY3" fmla="*/ 2242063 h 2242063"/>
              <a:gd name="connsiteX4" fmla="*/ 83632 w 3795148"/>
              <a:gd name="connsiteY4" fmla="*/ 2191740 h 2242063"/>
              <a:gd name="connsiteX5" fmla="*/ 0 w 3795148"/>
              <a:gd name="connsiteY5" fmla="*/ 2174565 h 224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5148" h="2242063">
                <a:moveTo>
                  <a:pt x="0" y="0"/>
                </a:moveTo>
                <a:lnTo>
                  <a:pt x="3795148" y="0"/>
                </a:lnTo>
                <a:lnTo>
                  <a:pt x="3793988" y="18343"/>
                </a:lnTo>
                <a:cubicBezTo>
                  <a:pt x="3635169" y="1267374"/>
                  <a:pt x="2314432" y="2242063"/>
                  <a:pt x="708660" y="2242063"/>
                </a:cubicBezTo>
                <a:cubicBezTo>
                  <a:pt x="494557" y="2242063"/>
                  <a:pt x="285522" y="2224735"/>
                  <a:pt x="83632" y="2191740"/>
                </a:cubicBezTo>
                <a:lnTo>
                  <a:pt x="0" y="2174565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E8536E4F-F1FA-484F-8F59-EAADF8904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46039"/>
            <a:ext cx="10782283" cy="38309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100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FC3C941-0608-44BE-A293-C20D8B8805D4}"/>
              </a:ext>
            </a:extLst>
          </p:cNvPr>
          <p:cNvSpPr/>
          <p:nvPr userDrawn="1"/>
        </p:nvSpPr>
        <p:spPr>
          <a:xfrm>
            <a:off x="0" y="-1"/>
            <a:ext cx="4587349" cy="2419039"/>
          </a:xfrm>
          <a:custGeom>
            <a:avLst/>
            <a:gdLst>
              <a:gd name="connsiteX0" fmla="*/ 0 w 4587349"/>
              <a:gd name="connsiteY0" fmla="*/ 0 h 2419039"/>
              <a:gd name="connsiteX1" fmla="*/ 4587349 w 4587349"/>
              <a:gd name="connsiteY1" fmla="*/ 0 h 2419039"/>
              <a:gd name="connsiteX2" fmla="*/ 4562933 w 4587349"/>
              <a:gd name="connsiteY2" fmla="*/ 72160 h 2419039"/>
              <a:gd name="connsiteX3" fmla="*/ 1203311 w 4587349"/>
              <a:gd name="connsiteY3" fmla="*/ 2419039 h 2419039"/>
              <a:gd name="connsiteX4" fmla="*/ 139724 w 4587349"/>
              <a:gd name="connsiteY4" fmla="*/ 2258240 h 2419039"/>
              <a:gd name="connsiteX5" fmla="*/ 0 w 4587349"/>
              <a:gd name="connsiteY5" fmla="*/ 2207100 h 241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7349" h="2419039">
                <a:moveTo>
                  <a:pt x="0" y="0"/>
                </a:moveTo>
                <a:lnTo>
                  <a:pt x="4587349" y="0"/>
                </a:lnTo>
                <a:lnTo>
                  <a:pt x="4562933" y="72160"/>
                </a:lnTo>
                <a:cubicBezTo>
                  <a:pt x="4061488" y="1441670"/>
                  <a:pt x="2746538" y="2419039"/>
                  <a:pt x="1203311" y="2419039"/>
                </a:cubicBezTo>
                <a:cubicBezTo>
                  <a:pt x="832937" y="2419039"/>
                  <a:pt x="475711" y="2362743"/>
                  <a:pt x="139724" y="2258240"/>
                </a:cubicBezTo>
                <a:lnTo>
                  <a:pt x="0" y="2207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107B1B-15F6-4743-8E90-18A0DC2B964E}"/>
              </a:ext>
            </a:extLst>
          </p:cNvPr>
          <p:cNvSpPr/>
          <p:nvPr userDrawn="1"/>
        </p:nvSpPr>
        <p:spPr>
          <a:xfrm>
            <a:off x="0" y="1"/>
            <a:ext cx="4341402" cy="2228445"/>
          </a:xfrm>
          <a:custGeom>
            <a:avLst/>
            <a:gdLst>
              <a:gd name="connsiteX0" fmla="*/ 0 w 4341402"/>
              <a:gd name="connsiteY0" fmla="*/ 0 h 2228445"/>
              <a:gd name="connsiteX1" fmla="*/ 4341402 w 4341402"/>
              <a:gd name="connsiteY1" fmla="*/ 0 h 2228445"/>
              <a:gd name="connsiteX2" fmla="*/ 4293306 w 4341402"/>
              <a:gd name="connsiteY2" fmla="*/ 133775 h 2228445"/>
              <a:gd name="connsiteX3" fmla="*/ 1300374 w 4341402"/>
              <a:gd name="connsiteY3" fmla="*/ 2224065 h 2228445"/>
              <a:gd name="connsiteX4" fmla="*/ 1124323 w 4341402"/>
              <a:gd name="connsiteY4" fmla="*/ 2228445 h 2228445"/>
              <a:gd name="connsiteX5" fmla="*/ 1124242 w 4341402"/>
              <a:gd name="connsiteY5" fmla="*/ 2228445 h 2228445"/>
              <a:gd name="connsiteX6" fmla="*/ 948190 w 4341402"/>
              <a:gd name="connsiteY6" fmla="*/ 2224065 h 2228445"/>
              <a:gd name="connsiteX7" fmla="*/ 106705 w 4341402"/>
              <a:gd name="connsiteY7" fmla="*/ 2077045 h 2228445"/>
              <a:gd name="connsiteX8" fmla="*/ 0 w 4341402"/>
              <a:gd name="connsiteY8" fmla="*/ 2041514 h 222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1402" h="2228445">
                <a:moveTo>
                  <a:pt x="0" y="0"/>
                </a:moveTo>
                <a:lnTo>
                  <a:pt x="4341402" y="0"/>
                </a:lnTo>
                <a:lnTo>
                  <a:pt x="4293306" y="133775"/>
                </a:lnTo>
                <a:cubicBezTo>
                  <a:pt x="3804175" y="1311915"/>
                  <a:pt x="2656408" y="2156418"/>
                  <a:pt x="1300374" y="2224065"/>
                </a:cubicBezTo>
                <a:lnTo>
                  <a:pt x="1124323" y="2228445"/>
                </a:lnTo>
                <a:lnTo>
                  <a:pt x="1124242" y="2228445"/>
                </a:lnTo>
                <a:lnTo>
                  <a:pt x="948190" y="2224065"/>
                </a:lnTo>
                <a:cubicBezTo>
                  <a:pt x="656570" y="2209517"/>
                  <a:pt x="374582" y="2159041"/>
                  <a:pt x="106705" y="2077045"/>
                </a:cubicBezTo>
                <a:lnTo>
                  <a:pt x="0" y="2041514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CACE3D1-F863-4422-B475-730B2AEA7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7325"/>
            <a:ext cx="5181600" cy="37396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C6DDB857-67CE-4444-B436-F7A2F6E06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8886" y="2404377"/>
            <a:ext cx="5181600" cy="3772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2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3B37E2-51CB-4B16-865A-4404D1562370}"/>
              </a:ext>
            </a:extLst>
          </p:cNvPr>
          <p:cNvSpPr/>
          <p:nvPr/>
        </p:nvSpPr>
        <p:spPr>
          <a:xfrm>
            <a:off x="5323076" y="997893"/>
            <a:ext cx="6868924" cy="5860108"/>
          </a:xfrm>
          <a:custGeom>
            <a:avLst/>
            <a:gdLst>
              <a:gd name="connsiteX0" fmla="*/ 3874977 w 6868924"/>
              <a:gd name="connsiteY0" fmla="*/ 0 h 5860108"/>
              <a:gd name="connsiteX1" fmla="*/ 6865098 w 6868924"/>
              <a:gd name="connsiteY1" fmla="*/ 1410132 h 5860108"/>
              <a:gd name="connsiteX2" fmla="*/ 6868924 w 6868924"/>
              <a:gd name="connsiteY2" fmla="*/ 1415249 h 5860108"/>
              <a:gd name="connsiteX3" fmla="*/ 6868924 w 6868924"/>
              <a:gd name="connsiteY3" fmla="*/ 5860108 h 5860108"/>
              <a:gd name="connsiteX4" fmla="*/ 551579 w 6868924"/>
              <a:gd name="connsiteY4" fmla="*/ 5860108 h 5860108"/>
              <a:gd name="connsiteX5" fmla="*/ 467689 w 6868924"/>
              <a:gd name="connsiteY5" fmla="*/ 5722022 h 5860108"/>
              <a:gd name="connsiteX6" fmla="*/ 0 w 6868924"/>
              <a:gd name="connsiteY6" fmla="*/ 3874977 h 5860108"/>
              <a:gd name="connsiteX7" fmla="*/ 3874977 w 6868924"/>
              <a:gd name="connsiteY7" fmla="*/ 0 h 586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5860108">
                <a:moveTo>
                  <a:pt x="3874977" y="0"/>
                </a:moveTo>
                <a:cubicBezTo>
                  <a:pt x="5078778" y="0"/>
                  <a:pt x="6154370" y="548929"/>
                  <a:pt x="6865098" y="1410132"/>
                </a:cubicBezTo>
                <a:lnTo>
                  <a:pt x="6868924" y="1415249"/>
                </a:lnTo>
                <a:lnTo>
                  <a:pt x="6868924" y="5860108"/>
                </a:lnTo>
                <a:lnTo>
                  <a:pt x="551579" y="5860108"/>
                </a:lnTo>
                <a:lnTo>
                  <a:pt x="467689" y="5722022"/>
                </a:lnTo>
                <a:cubicBezTo>
                  <a:pt x="169423" y="5172963"/>
                  <a:pt x="0" y="4543756"/>
                  <a:pt x="0" y="3874977"/>
                </a:cubicBezTo>
                <a:cubicBezTo>
                  <a:pt x="0" y="1734886"/>
                  <a:pt x="1734886" y="0"/>
                  <a:pt x="38749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EAA5535-A3DD-490B-B233-9C9B84EEC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76326" y="1251145"/>
            <a:ext cx="6615674" cy="5596389"/>
          </a:xfrm>
          <a:custGeom>
            <a:avLst/>
            <a:gdLst>
              <a:gd name="connsiteX0" fmla="*/ 3621727 w 6615674"/>
              <a:gd name="connsiteY0" fmla="*/ 0 h 5596389"/>
              <a:gd name="connsiteX1" fmla="*/ 6416428 w 6615674"/>
              <a:gd name="connsiteY1" fmla="*/ 1317972 h 5596389"/>
              <a:gd name="connsiteX2" fmla="*/ 6615674 w 6615674"/>
              <a:gd name="connsiteY2" fmla="*/ 1584421 h 5596389"/>
              <a:gd name="connsiteX3" fmla="*/ 6615674 w 6615674"/>
              <a:gd name="connsiteY3" fmla="*/ 5596389 h 5596389"/>
              <a:gd name="connsiteX4" fmla="*/ 587989 w 6615674"/>
              <a:gd name="connsiteY4" fmla="*/ 5596389 h 5596389"/>
              <a:gd name="connsiteX5" fmla="*/ 437123 w 6615674"/>
              <a:gd name="connsiteY5" fmla="*/ 5348058 h 5596389"/>
              <a:gd name="connsiteX6" fmla="*/ 0 w 6615674"/>
              <a:gd name="connsiteY6" fmla="*/ 3621727 h 5596389"/>
              <a:gd name="connsiteX7" fmla="*/ 3621727 w 6615674"/>
              <a:gd name="connsiteY7" fmla="*/ 0 h 5596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5674" h="5596389">
                <a:moveTo>
                  <a:pt x="3621727" y="0"/>
                </a:moveTo>
                <a:cubicBezTo>
                  <a:pt x="4746854" y="0"/>
                  <a:pt x="5752150" y="513054"/>
                  <a:pt x="6416428" y="1317972"/>
                </a:cubicBezTo>
                <a:lnTo>
                  <a:pt x="6615674" y="1584421"/>
                </a:lnTo>
                <a:lnTo>
                  <a:pt x="6615674" y="5596389"/>
                </a:lnTo>
                <a:lnTo>
                  <a:pt x="587989" y="5596389"/>
                </a:lnTo>
                <a:lnTo>
                  <a:pt x="437123" y="5348058"/>
                </a:lnTo>
                <a:cubicBezTo>
                  <a:pt x="158350" y="4834883"/>
                  <a:pt x="0" y="4246798"/>
                  <a:pt x="0" y="3621727"/>
                </a:cubicBezTo>
                <a:cubicBezTo>
                  <a:pt x="0" y="1621502"/>
                  <a:pt x="1621502" y="0"/>
                  <a:pt x="3621727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ctr" anchorCtr="1">
            <a:noAutofit/>
          </a:bodyPr>
          <a:lstStyle>
            <a:lvl1pPr>
              <a:defRPr lang="en-US" sz="1600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9" y="504419"/>
            <a:ext cx="5144927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108634F-AB43-4931-97E0-C7125C9FD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489548"/>
            <a:ext cx="4131946" cy="33794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77783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FC3C941-0608-44BE-A293-C20D8B8805D4}"/>
              </a:ext>
            </a:extLst>
          </p:cNvPr>
          <p:cNvSpPr/>
          <p:nvPr userDrawn="1"/>
        </p:nvSpPr>
        <p:spPr>
          <a:xfrm>
            <a:off x="0" y="-1"/>
            <a:ext cx="4587349" cy="2419039"/>
          </a:xfrm>
          <a:custGeom>
            <a:avLst/>
            <a:gdLst>
              <a:gd name="connsiteX0" fmla="*/ 0 w 4587349"/>
              <a:gd name="connsiteY0" fmla="*/ 0 h 2419039"/>
              <a:gd name="connsiteX1" fmla="*/ 4587349 w 4587349"/>
              <a:gd name="connsiteY1" fmla="*/ 0 h 2419039"/>
              <a:gd name="connsiteX2" fmla="*/ 4562933 w 4587349"/>
              <a:gd name="connsiteY2" fmla="*/ 72160 h 2419039"/>
              <a:gd name="connsiteX3" fmla="*/ 1203311 w 4587349"/>
              <a:gd name="connsiteY3" fmla="*/ 2419039 h 2419039"/>
              <a:gd name="connsiteX4" fmla="*/ 139724 w 4587349"/>
              <a:gd name="connsiteY4" fmla="*/ 2258240 h 2419039"/>
              <a:gd name="connsiteX5" fmla="*/ 0 w 4587349"/>
              <a:gd name="connsiteY5" fmla="*/ 2207100 h 241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7349" h="2419039">
                <a:moveTo>
                  <a:pt x="0" y="0"/>
                </a:moveTo>
                <a:lnTo>
                  <a:pt x="4587349" y="0"/>
                </a:lnTo>
                <a:lnTo>
                  <a:pt x="4562933" y="72160"/>
                </a:lnTo>
                <a:cubicBezTo>
                  <a:pt x="4061488" y="1441670"/>
                  <a:pt x="2746538" y="2419039"/>
                  <a:pt x="1203311" y="2419039"/>
                </a:cubicBezTo>
                <a:cubicBezTo>
                  <a:pt x="832937" y="2419039"/>
                  <a:pt x="475711" y="2362743"/>
                  <a:pt x="139724" y="2258240"/>
                </a:cubicBezTo>
                <a:lnTo>
                  <a:pt x="0" y="2207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107B1B-15F6-4743-8E90-18A0DC2B964E}"/>
              </a:ext>
            </a:extLst>
          </p:cNvPr>
          <p:cNvSpPr/>
          <p:nvPr userDrawn="1"/>
        </p:nvSpPr>
        <p:spPr>
          <a:xfrm>
            <a:off x="0" y="1"/>
            <a:ext cx="4341402" cy="2228445"/>
          </a:xfrm>
          <a:custGeom>
            <a:avLst/>
            <a:gdLst>
              <a:gd name="connsiteX0" fmla="*/ 0 w 4341402"/>
              <a:gd name="connsiteY0" fmla="*/ 0 h 2228445"/>
              <a:gd name="connsiteX1" fmla="*/ 4341402 w 4341402"/>
              <a:gd name="connsiteY1" fmla="*/ 0 h 2228445"/>
              <a:gd name="connsiteX2" fmla="*/ 4293306 w 4341402"/>
              <a:gd name="connsiteY2" fmla="*/ 133775 h 2228445"/>
              <a:gd name="connsiteX3" fmla="*/ 1300374 w 4341402"/>
              <a:gd name="connsiteY3" fmla="*/ 2224065 h 2228445"/>
              <a:gd name="connsiteX4" fmla="*/ 1124323 w 4341402"/>
              <a:gd name="connsiteY4" fmla="*/ 2228445 h 2228445"/>
              <a:gd name="connsiteX5" fmla="*/ 1124242 w 4341402"/>
              <a:gd name="connsiteY5" fmla="*/ 2228445 h 2228445"/>
              <a:gd name="connsiteX6" fmla="*/ 948190 w 4341402"/>
              <a:gd name="connsiteY6" fmla="*/ 2224065 h 2228445"/>
              <a:gd name="connsiteX7" fmla="*/ 106705 w 4341402"/>
              <a:gd name="connsiteY7" fmla="*/ 2077045 h 2228445"/>
              <a:gd name="connsiteX8" fmla="*/ 0 w 4341402"/>
              <a:gd name="connsiteY8" fmla="*/ 2041514 h 222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1402" h="2228445">
                <a:moveTo>
                  <a:pt x="0" y="0"/>
                </a:moveTo>
                <a:lnTo>
                  <a:pt x="4341402" y="0"/>
                </a:lnTo>
                <a:lnTo>
                  <a:pt x="4293306" y="133775"/>
                </a:lnTo>
                <a:cubicBezTo>
                  <a:pt x="3804175" y="1311915"/>
                  <a:pt x="2656408" y="2156418"/>
                  <a:pt x="1300374" y="2224065"/>
                </a:cubicBezTo>
                <a:lnTo>
                  <a:pt x="1124323" y="2228445"/>
                </a:lnTo>
                <a:lnTo>
                  <a:pt x="1124242" y="2228445"/>
                </a:lnTo>
                <a:lnTo>
                  <a:pt x="948190" y="2224065"/>
                </a:lnTo>
                <a:cubicBezTo>
                  <a:pt x="656570" y="2209517"/>
                  <a:pt x="374582" y="2159041"/>
                  <a:pt x="106705" y="2077045"/>
                </a:cubicBezTo>
                <a:lnTo>
                  <a:pt x="0" y="2041514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BF7D2858-2046-4CAD-A3EE-D0A4D0F2C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23331"/>
            <a:ext cx="5157787" cy="6266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2A9DBBF8-4A18-4CB1-A8AC-30C9B5308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839199"/>
            <a:ext cx="5157787" cy="33504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D3E81B2D-A79D-4DC3-B7DF-1E1E0F58E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37304" y="2123331"/>
            <a:ext cx="5183188" cy="6266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id="{8C0B65ED-88D9-4E01-AD11-24590E2C7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37304" y="2839199"/>
            <a:ext cx="5183188" cy="33504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36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3B37E2-51CB-4B16-865A-4404D1562370}"/>
              </a:ext>
            </a:extLst>
          </p:cNvPr>
          <p:cNvSpPr/>
          <p:nvPr/>
        </p:nvSpPr>
        <p:spPr>
          <a:xfrm>
            <a:off x="5323076" y="997893"/>
            <a:ext cx="6868924" cy="5860108"/>
          </a:xfrm>
          <a:custGeom>
            <a:avLst/>
            <a:gdLst>
              <a:gd name="connsiteX0" fmla="*/ 3874977 w 6868924"/>
              <a:gd name="connsiteY0" fmla="*/ 0 h 5860108"/>
              <a:gd name="connsiteX1" fmla="*/ 6865098 w 6868924"/>
              <a:gd name="connsiteY1" fmla="*/ 1410132 h 5860108"/>
              <a:gd name="connsiteX2" fmla="*/ 6868924 w 6868924"/>
              <a:gd name="connsiteY2" fmla="*/ 1415249 h 5860108"/>
              <a:gd name="connsiteX3" fmla="*/ 6868924 w 6868924"/>
              <a:gd name="connsiteY3" fmla="*/ 5860108 h 5860108"/>
              <a:gd name="connsiteX4" fmla="*/ 551579 w 6868924"/>
              <a:gd name="connsiteY4" fmla="*/ 5860108 h 5860108"/>
              <a:gd name="connsiteX5" fmla="*/ 467689 w 6868924"/>
              <a:gd name="connsiteY5" fmla="*/ 5722022 h 5860108"/>
              <a:gd name="connsiteX6" fmla="*/ 0 w 6868924"/>
              <a:gd name="connsiteY6" fmla="*/ 3874977 h 5860108"/>
              <a:gd name="connsiteX7" fmla="*/ 3874977 w 6868924"/>
              <a:gd name="connsiteY7" fmla="*/ 0 h 586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5860108">
                <a:moveTo>
                  <a:pt x="3874977" y="0"/>
                </a:moveTo>
                <a:cubicBezTo>
                  <a:pt x="5078778" y="0"/>
                  <a:pt x="6154370" y="548929"/>
                  <a:pt x="6865098" y="1410132"/>
                </a:cubicBezTo>
                <a:lnTo>
                  <a:pt x="6868924" y="1415249"/>
                </a:lnTo>
                <a:lnTo>
                  <a:pt x="6868924" y="5860108"/>
                </a:lnTo>
                <a:lnTo>
                  <a:pt x="551579" y="5860108"/>
                </a:lnTo>
                <a:lnTo>
                  <a:pt x="467689" y="5722022"/>
                </a:lnTo>
                <a:cubicBezTo>
                  <a:pt x="169423" y="5172963"/>
                  <a:pt x="0" y="4543756"/>
                  <a:pt x="0" y="3874977"/>
                </a:cubicBezTo>
                <a:cubicBezTo>
                  <a:pt x="0" y="1734886"/>
                  <a:pt x="1734886" y="0"/>
                  <a:pt x="38749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BB6343A-FD10-4841-94C8-487A8E7E71C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576326" y="1251144"/>
            <a:ext cx="6615674" cy="5625145"/>
          </a:xfrm>
          <a:custGeom>
            <a:avLst/>
            <a:gdLst>
              <a:gd name="connsiteX0" fmla="*/ 3621727 w 6615674"/>
              <a:gd name="connsiteY0" fmla="*/ 0 h 5625145"/>
              <a:gd name="connsiteX1" fmla="*/ 6416428 w 6615674"/>
              <a:gd name="connsiteY1" fmla="*/ 1317972 h 5625145"/>
              <a:gd name="connsiteX2" fmla="*/ 6615674 w 6615674"/>
              <a:gd name="connsiteY2" fmla="*/ 1584421 h 5625145"/>
              <a:gd name="connsiteX3" fmla="*/ 6615674 w 6615674"/>
              <a:gd name="connsiteY3" fmla="*/ 5625145 h 5625145"/>
              <a:gd name="connsiteX4" fmla="*/ 605458 w 6615674"/>
              <a:gd name="connsiteY4" fmla="*/ 5625145 h 5625145"/>
              <a:gd name="connsiteX5" fmla="*/ 437123 w 6615674"/>
              <a:gd name="connsiteY5" fmla="*/ 5348058 h 5625145"/>
              <a:gd name="connsiteX6" fmla="*/ 0 w 6615674"/>
              <a:gd name="connsiteY6" fmla="*/ 3621727 h 5625145"/>
              <a:gd name="connsiteX7" fmla="*/ 3621727 w 6615674"/>
              <a:gd name="connsiteY7" fmla="*/ 0 h 562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5674" h="5625145">
                <a:moveTo>
                  <a:pt x="3621727" y="0"/>
                </a:moveTo>
                <a:cubicBezTo>
                  <a:pt x="4746854" y="0"/>
                  <a:pt x="5752150" y="513054"/>
                  <a:pt x="6416428" y="1317972"/>
                </a:cubicBezTo>
                <a:lnTo>
                  <a:pt x="6615674" y="1584421"/>
                </a:lnTo>
                <a:lnTo>
                  <a:pt x="6615674" y="5625145"/>
                </a:lnTo>
                <a:lnTo>
                  <a:pt x="605458" y="5625145"/>
                </a:lnTo>
                <a:lnTo>
                  <a:pt x="437123" y="5348058"/>
                </a:lnTo>
                <a:cubicBezTo>
                  <a:pt x="158350" y="4834883"/>
                  <a:pt x="0" y="4246798"/>
                  <a:pt x="0" y="3621727"/>
                </a:cubicBezTo>
                <a:cubicBezTo>
                  <a:pt x="0" y="1621502"/>
                  <a:pt x="1621502" y="0"/>
                  <a:pt x="3621727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9" y="504419"/>
            <a:ext cx="5144927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80" y="2526124"/>
            <a:ext cx="3801966" cy="3653188"/>
          </a:xfr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None/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70185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6ABD40F-74C4-48BF-BEBE-FD456D424166}"/>
              </a:ext>
            </a:extLst>
          </p:cNvPr>
          <p:cNvSpPr/>
          <p:nvPr userDrawn="1"/>
        </p:nvSpPr>
        <p:spPr>
          <a:xfrm>
            <a:off x="4846320" y="0"/>
            <a:ext cx="7345680" cy="6907322"/>
          </a:xfrm>
          <a:custGeom>
            <a:avLst/>
            <a:gdLst>
              <a:gd name="connsiteX0" fmla="*/ 3543489 w 7345680"/>
              <a:gd name="connsiteY0" fmla="*/ 0 h 6907322"/>
              <a:gd name="connsiteX1" fmla="*/ 5432871 w 7345680"/>
              <a:gd name="connsiteY1" fmla="*/ 0 h 6907322"/>
              <a:gd name="connsiteX2" fmla="*/ 5609846 w 7345680"/>
              <a:gd name="connsiteY2" fmla="*/ 40446 h 6907322"/>
              <a:gd name="connsiteX3" fmla="*/ 7343079 w 7345680"/>
              <a:gd name="connsiteY3" fmla="*/ 915371 h 6907322"/>
              <a:gd name="connsiteX4" fmla="*/ 7345680 w 7345680"/>
              <a:gd name="connsiteY4" fmla="*/ 917602 h 6907322"/>
              <a:gd name="connsiteX5" fmla="*/ 7345680 w 7345680"/>
              <a:gd name="connsiteY5" fmla="*/ 6907322 h 6907322"/>
              <a:gd name="connsiteX6" fmla="*/ 822371 w 7345680"/>
              <a:gd name="connsiteY6" fmla="*/ 6907322 h 6907322"/>
              <a:gd name="connsiteX7" fmla="*/ 766511 w 7345680"/>
              <a:gd name="connsiteY7" fmla="*/ 6829539 h 6907322"/>
              <a:gd name="connsiteX8" fmla="*/ 0 w 7345680"/>
              <a:gd name="connsiteY8" fmla="*/ 4344739 h 6907322"/>
              <a:gd name="connsiteX9" fmla="*/ 3366514 w 7345680"/>
              <a:gd name="connsiteY9" fmla="*/ 40446 h 690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45680" h="6907322">
                <a:moveTo>
                  <a:pt x="3543489" y="0"/>
                </a:moveTo>
                <a:lnTo>
                  <a:pt x="5432871" y="0"/>
                </a:lnTo>
                <a:lnTo>
                  <a:pt x="5609846" y="40446"/>
                </a:lnTo>
                <a:cubicBezTo>
                  <a:pt x="6255171" y="204854"/>
                  <a:pt x="6844336" y="507805"/>
                  <a:pt x="7343079" y="915371"/>
                </a:cubicBezTo>
                <a:lnTo>
                  <a:pt x="7345680" y="917602"/>
                </a:lnTo>
                <a:lnTo>
                  <a:pt x="7345680" y="6907322"/>
                </a:lnTo>
                <a:lnTo>
                  <a:pt x="822371" y="6907322"/>
                </a:lnTo>
                <a:lnTo>
                  <a:pt x="766511" y="6829539"/>
                </a:lnTo>
                <a:cubicBezTo>
                  <a:pt x="282576" y="6120238"/>
                  <a:pt x="0" y="5265165"/>
                  <a:pt x="0" y="4344739"/>
                </a:cubicBezTo>
                <a:cubicBezTo>
                  <a:pt x="0" y="2273781"/>
                  <a:pt x="1430540" y="533670"/>
                  <a:pt x="3366514" y="404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504419"/>
            <a:ext cx="4006532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98BAA80-2B02-4FB1-AE39-6D8426AB4FB7}"/>
              </a:ext>
            </a:extLst>
          </p:cNvPr>
          <p:cNvSpPr/>
          <p:nvPr userDrawn="1"/>
        </p:nvSpPr>
        <p:spPr>
          <a:xfrm>
            <a:off x="5323076" y="314025"/>
            <a:ext cx="6868924" cy="6593297"/>
          </a:xfrm>
          <a:custGeom>
            <a:avLst/>
            <a:gdLst>
              <a:gd name="connsiteX0" fmla="*/ 4079984 w 6868924"/>
              <a:gd name="connsiteY0" fmla="*/ 0 h 6593297"/>
              <a:gd name="connsiteX1" fmla="*/ 6675233 w 6868924"/>
              <a:gd name="connsiteY1" fmla="*/ 931670 h 6593297"/>
              <a:gd name="connsiteX2" fmla="*/ 6868924 w 6868924"/>
              <a:gd name="connsiteY2" fmla="*/ 1107709 h 6593297"/>
              <a:gd name="connsiteX3" fmla="*/ 6868924 w 6868924"/>
              <a:gd name="connsiteY3" fmla="*/ 6593297 h 6593297"/>
              <a:gd name="connsiteX4" fmla="*/ 867282 w 6868924"/>
              <a:gd name="connsiteY4" fmla="*/ 6593297 h 6593297"/>
              <a:gd name="connsiteX5" fmla="*/ 810549 w 6868924"/>
              <a:gd name="connsiteY5" fmla="*/ 6521104 h 6593297"/>
              <a:gd name="connsiteX6" fmla="*/ 0 w 6868924"/>
              <a:gd name="connsiteY6" fmla="*/ 4079984 h 6593297"/>
              <a:gd name="connsiteX7" fmla="*/ 4079984 w 6868924"/>
              <a:gd name="connsiteY7" fmla="*/ 0 h 659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6593297">
                <a:moveTo>
                  <a:pt x="4079984" y="0"/>
                </a:moveTo>
                <a:cubicBezTo>
                  <a:pt x="5065808" y="0"/>
                  <a:pt x="5969971" y="349636"/>
                  <a:pt x="6675233" y="931670"/>
                </a:cubicBezTo>
                <a:lnTo>
                  <a:pt x="6868924" y="1107709"/>
                </a:lnTo>
                <a:lnTo>
                  <a:pt x="6868924" y="6593297"/>
                </a:lnTo>
                <a:lnTo>
                  <a:pt x="867282" y="6593297"/>
                </a:lnTo>
                <a:lnTo>
                  <a:pt x="810549" y="6521104"/>
                </a:lnTo>
                <a:cubicBezTo>
                  <a:pt x="301472" y="5840388"/>
                  <a:pt x="0" y="4995393"/>
                  <a:pt x="0" y="4079984"/>
                </a:cubicBezTo>
                <a:cubicBezTo>
                  <a:pt x="0" y="1826671"/>
                  <a:pt x="1826671" y="0"/>
                  <a:pt x="4079984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t" anchorCtr="1"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7859439-9F65-4FE4-AFB1-B03529453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5592" y="1480710"/>
            <a:ext cx="5144928" cy="4698602"/>
          </a:xfrm>
        </p:spPr>
        <p:txBody>
          <a:bodyPr anchor="t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2002298-DFBB-481C-BB65-B2B03B0D8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3249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7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0027EDB-1D1D-4165-80FC-FDCCD04FF30D}"/>
              </a:ext>
            </a:extLst>
          </p:cNvPr>
          <p:cNvSpPr/>
          <p:nvPr userDrawn="1"/>
        </p:nvSpPr>
        <p:spPr>
          <a:xfrm>
            <a:off x="-1" y="1"/>
            <a:ext cx="4779964" cy="6413064"/>
          </a:xfrm>
          <a:custGeom>
            <a:avLst/>
            <a:gdLst>
              <a:gd name="connsiteX0" fmla="*/ 0 w 4779964"/>
              <a:gd name="connsiteY0" fmla="*/ 0 h 6413064"/>
              <a:gd name="connsiteX1" fmla="*/ 3376101 w 4779964"/>
              <a:gd name="connsiteY1" fmla="*/ 0 h 6413064"/>
              <a:gd name="connsiteX2" fmla="*/ 3478395 w 4779964"/>
              <a:gd name="connsiteY2" fmla="*/ 76494 h 6413064"/>
              <a:gd name="connsiteX3" fmla="*/ 4779964 w 4779964"/>
              <a:gd name="connsiteY3" fmla="*/ 2836412 h 6413064"/>
              <a:gd name="connsiteX4" fmla="*/ 1203312 w 4779964"/>
              <a:gd name="connsiteY4" fmla="*/ 6413064 h 6413064"/>
              <a:gd name="connsiteX5" fmla="*/ 139725 w 4779964"/>
              <a:gd name="connsiteY5" fmla="*/ 6252265 h 6413064"/>
              <a:gd name="connsiteX6" fmla="*/ 0 w 4779964"/>
              <a:gd name="connsiteY6" fmla="*/ 6204987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4" h="6413064">
                <a:moveTo>
                  <a:pt x="0" y="0"/>
                </a:moveTo>
                <a:lnTo>
                  <a:pt x="3376101" y="0"/>
                </a:lnTo>
                <a:lnTo>
                  <a:pt x="3478395" y="76494"/>
                </a:lnTo>
                <a:cubicBezTo>
                  <a:pt x="4273296" y="732504"/>
                  <a:pt x="4779964" y="1725289"/>
                  <a:pt x="4779964" y="2836412"/>
                </a:cubicBezTo>
                <a:cubicBezTo>
                  <a:pt x="4779964" y="4811742"/>
                  <a:pt x="3178642" y="6413064"/>
                  <a:pt x="1203312" y="6413064"/>
                </a:cubicBezTo>
                <a:cubicBezTo>
                  <a:pt x="832938" y="6413064"/>
                  <a:pt x="475712" y="6356768"/>
                  <a:pt x="139725" y="6252265"/>
                </a:cubicBezTo>
                <a:lnTo>
                  <a:pt x="0" y="62049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5588DAC9-9605-47F7-AA27-84E30747CFFD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1" y="2"/>
            <a:ext cx="4546212" cy="6179311"/>
          </a:xfrm>
          <a:custGeom>
            <a:avLst/>
            <a:gdLst>
              <a:gd name="connsiteX0" fmla="*/ 0 w 4546212"/>
              <a:gd name="connsiteY0" fmla="*/ 0 h 6179311"/>
              <a:gd name="connsiteX1" fmla="*/ 2966308 w 4546212"/>
              <a:gd name="connsiteY1" fmla="*/ 0 h 6179311"/>
              <a:gd name="connsiteX2" fmla="*/ 3072360 w 4546212"/>
              <a:gd name="connsiteY2" fmla="*/ 64428 h 6179311"/>
              <a:gd name="connsiteX3" fmla="*/ 4546212 w 4546212"/>
              <a:gd name="connsiteY3" fmla="*/ 2836412 h 6179311"/>
              <a:gd name="connsiteX4" fmla="*/ 1203313 w 4546212"/>
              <a:gd name="connsiteY4" fmla="*/ 6179311 h 6179311"/>
              <a:gd name="connsiteX5" fmla="*/ 53912 w 4546212"/>
              <a:gd name="connsiteY5" fmla="*/ 5976465 h 6179311"/>
              <a:gd name="connsiteX6" fmla="*/ 0 w 4546212"/>
              <a:gd name="connsiteY6" fmla="*/ 5955208 h 617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2" h="6179311">
                <a:moveTo>
                  <a:pt x="0" y="0"/>
                </a:moveTo>
                <a:lnTo>
                  <a:pt x="2966308" y="0"/>
                </a:lnTo>
                <a:lnTo>
                  <a:pt x="3072360" y="64428"/>
                </a:lnTo>
                <a:cubicBezTo>
                  <a:pt x="3961577" y="665171"/>
                  <a:pt x="4546212" y="1682517"/>
                  <a:pt x="4546212" y="2836412"/>
                </a:cubicBezTo>
                <a:cubicBezTo>
                  <a:pt x="4546212" y="4682644"/>
                  <a:pt x="3049545" y="6179311"/>
                  <a:pt x="1203313" y="6179311"/>
                </a:cubicBezTo>
                <a:cubicBezTo>
                  <a:pt x="799450" y="6179311"/>
                  <a:pt x="412314" y="6107693"/>
                  <a:pt x="53912" y="5976465"/>
                </a:cubicBezTo>
                <a:lnTo>
                  <a:pt x="0" y="5955208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0494784-E07F-4E9E-941E-43AEB2F5F2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15796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9D8D742-FDDB-4DD7-B481-22264BEA45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02972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FC3108-6645-447A-94B4-5B886047C764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76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77C6A0E-9AD9-4DAE-A8F9-47352997DD40}"/>
              </a:ext>
            </a:extLst>
          </p:cNvPr>
          <p:cNvSpPr/>
          <p:nvPr/>
        </p:nvSpPr>
        <p:spPr>
          <a:xfrm>
            <a:off x="1" y="1"/>
            <a:ext cx="4779963" cy="6413064"/>
          </a:xfrm>
          <a:custGeom>
            <a:avLst/>
            <a:gdLst>
              <a:gd name="connsiteX0" fmla="*/ 0 w 4779963"/>
              <a:gd name="connsiteY0" fmla="*/ 0 h 6413064"/>
              <a:gd name="connsiteX1" fmla="*/ 3376100 w 4779963"/>
              <a:gd name="connsiteY1" fmla="*/ 0 h 6413064"/>
              <a:gd name="connsiteX2" fmla="*/ 3478394 w 4779963"/>
              <a:gd name="connsiteY2" fmla="*/ 76494 h 6413064"/>
              <a:gd name="connsiteX3" fmla="*/ 4779963 w 4779963"/>
              <a:gd name="connsiteY3" fmla="*/ 2836412 h 6413064"/>
              <a:gd name="connsiteX4" fmla="*/ 1203311 w 4779963"/>
              <a:gd name="connsiteY4" fmla="*/ 6413064 h 6413064"/>
              <a:gd name="connsiteX5" fmla="*/ 139724 w 4779963"/>
              <a:gd name="connsiteY5" fmla="*/ 6252265 h 6413064"/>
              <a:gd name="connsiteX6" fmla="*/ 0 w 4779963"/>
              <a:gd name="connsiteY6" fmla="*/ 6201125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3" h="6413064">
                <a:moveTo>
                  <a:pt x="0" y="0"/>
                </a:moveTo>
                <a:lnTo>
                  <a:pt x="3376100" y="0"/>
                </a:lnTo>
                <a:lnTo>
                  <a:pt x="3478394" y="76494"/>
                </a:lnTo>
                <a:cubicBezTo>
                  <a:pt x="4273295" y="732504"/>
                  <a:pt x="4779963" y="1725289"/>
                  <a:pt x="4779963" y="2836412"/>
                </a:cubicBezTo>
                <a:cubicBezTo>
                  <a:pt x="4779963" y="4811742"/>
                  <a:pt x="3178641" y="6413064"/>
                  <a:pt x="1203311" y="6413064"/>
                </a:cubicBezTo>
                <a:cubicBezTo>
                  <a:pt x="832937" y="6413064"/>
                  <a:pt x="475711" y="6356768"/>
                  <a:pt x="139724" y="6252265"/>
                </a:cubicBezTo>
                <a:lnTo>
                  <a:pt x="0" y="62011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48E37E15-2CF4-46CD-A97E-2366CDF20E8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2" y="1"/>
            <a:ext cx="4546213" cy="6179312"/>
          </a:xfrm>
          <a:custGeom>
            <a:avLst/>
            <a:gdLst>
              <a:gd name="connsiteX0" fmla="*/ 0 w 4546213"/>
              <a:gd name="connsiteY0" fmla="*/ 0 h 6179312"/>
              <a:gd name="connsiteX1" fmla="*/ 2966307 w 4546213"/>
              <a:gd name="connsiteY1" fmla="*/ 0 h 6179312"/>
              <a:gd name="connsiteX2" fmla="*/ 3072361 w 4546213"/>
              <a:gd name="connsiteY2" fmla="*/ 64429 h 6179312"/>
              <a:gd name="connsiteX3" fmla="*/ 4546213 w 4546213"/>
              <a:gd name="connsiteY3" fmla="*/ 2836413 h 6179312"/>
              <a:gd name="connsiteX4" fmla="*/ 1203314 w 4546213"/>
              <a:gd name="connsiteY4" fmla="*/ 6179312 h 6179312"/>
              <a:gd name="connsiteX5" fmla="*/ 209238 w 4546213"/>
              <a:gd name="connsiteY5" fmla="*/ 6029022 h 6179312"/>
              <a:gd name="connsiteX6" fmla="*/ 0 w 4546213"/>
              <a:gd name="connsiteY6" fmla="*/ 5952440 h 6179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3" h="6179312">
                <a:moveTo>
                  <a:pt x="0" y="0"/>
                </a:moveTo>
                <a:lnTo>
                  <a:pt x="2966307" y="0"/>
                </a:lnTo>
                <a:lnTo>
                  <a:pt x="3072361" y="64429"/>
                </a:lnTo>
                <a:cubicBezTo>
                  <a:pt x="3961578" y="665172"/>
                  <a:pt x="4546213" y="1682518"/>
                  <a:pt x="4546213" y="2836413"/>
                </a:cubicBezTo>
                <a:cubicBezTo>
                  <a:pt x="4546213" y="4682645"/>
                  <a:pt x="3049546" y="6179312"/>
                  <a:pt x="1203314" y="6179312"/>
                </a:cubicBezTo>
                <a:cubicBezTo>
                  <a:pt x="857146" y="6179312"/>
                  <a:pt x="523266" y="6126695"/>
                  <a:pt x="209238" y="6029022"/>
                </a:cubicBezTo>
                <a:lnTo>
                  <a:pt x="0" y="5952440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0494784-E07F-4E9E-941E-43AEB2F5F2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15796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9D8D742-FDDB-4DD7-B481-22264BEA45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02972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11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0027EDB-1D1D-4165-80FC-FDCCD04FF30D}"/>
              </a:ext>
            </a:extLst>
          </p:cNvPr>
          <p:cNvSpPr/>
          <p:nvPr userDrawn="1"/>
        </p:nvSpPr>
        <p:spPr>
          <a:xfrm>
            <a:off x="-1" y="1"/>
            <a:ext cx="4779964" cy="6413064"/>
          </a:xfrm>
          <a:custGeom>
            <a:avLst/>
            <a:gdLst>
              <a:gd name="connsiteX0" fmla="*/ 0 w 4779964"/>
              <a:gd name="connsiteY0" fmla="*/ 0 h 6413064"/>
              <a:gd name="connsiteX1" fmla="*/ 3376101 w 4779964"/>
              <a:gd name="connsiteY1" fmla="*/ 0 h 6413064"/>
              <a:gd name="connsiteX2" fmla="*/ 3478395 w 4779964"/>
              <a:gd name="connsiteY2" fmla="*/ 76494 h 6413064"/>
              <a:gd name="connsiteX3" fmla="*/ 4779964 w 4779964"/>
              <a:gd name="connsiteY3" fmla="*/ 2836412 h 6413064"/>
              <a:gd name="connsiteX4" fmla="*/ 1203312 w 4779964"/>
              <a:gd name="connsiteY4" fmla="*/ 6413064 h 6413064"/>
              <a:gd name="connsiteX5" fmla="*/ 139725 w 4779964"/>
              <a:gd name="connsiteY5" fmla="*/ 6252265 h 6413064"/>
              <a:gd name="connsiteX6" fmla="*/ 0 w 4779964"/>
              <a:gd name="connsiteY6" fmla="*/ 6204987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4" h="6413064">
                <a:moveTo>
                  <a:pt x="0" y="0"/>
                </a:moveTo>
                <a:lnTo>
                  <a:pt x="3376101" y="0"/>
                </a:lnTo>
                <a:lnTo>
                  <a:pt x="3478395" y="76494"/>
                </a:lnTo>
                <a:cubicBezTo>
                  <a:pt x="4273296" y="732504"/>
                  <a:pt x="4779964" y="1725289"/>
                  <a:pt x="4779964" y="2836412"/>
                </a:cubicBezTo>
                <a:cubicBezTo>
                  <a:pt x="4779964" y="4811742"/>
                  <a:pt x="3178642" y="6413064"/>
                  <a:pt x="1203312" y="6413064"/>
                </a:cubicBezTo>
                <a:cubicBezTo>
                  <a:pt x="832938" y="6413064"/>
                  <a:pt x="475712" y="6356768"/>
                  <a:pt x="139725" y="6252265"/>
                </a:cubicBezTo>
                <a:lnTo>
                  <a:pt x="0" y="62049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5588DAC9-9605-47F7-AA27-84E30747CFFD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1" y="2"/>
            <a:ext cx="4546212" cy="6179311"/>
          </a:xfrm>
          <a:custGeom>
            <a:avLst/>
            <a:gdLst>
              <a:gd name="connsiteX0" fmla="*/ 0 w 4546212"/>
              <a:gd name="connsiteY0" fmla="*/ 0 h 6179311"/>
              <a:gd name="connsiteX1" fmla="*/ 2966308 w 4546212"/>
              <a:gd name="connsiteY1" fmla="*/ 0 h 6179311"/>
              <a:gd name="connsiteX2" fmla="*/ 3072360 w 4546212"/>
              <a:gd name="connsiteY2" fmla="*/ 64428 h 6179311"/>
              <a:gd name="connsiteX3" fmla="*/ 4546212 w 4546212"/>
              <a:gd name="connsiteY3" fmla="*/ 2836412 h 6179311"/>
              <a:gd name="connsiteX4" fmla="*/ 1203313 w 4546212"/>
              <a:gd name="connsiteY4" fmla="*/ 6179311 h 6179311"/>
              <a:gd name="connsiteX5" fmla="*/ 53912 w 4546212"/>
              <a:gd name="connsiteY5" fmla="*/ 5976465 h 6179311"/>
              <a:gd name="connsiteX6" fmla="*/ 0 w 4546212"/>
              <a:gd name="connsiteY6" fmla="*/ 5955208 h 617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2" h="6179311">
                <a:moveTo>
                  <a:pt x="0" y="0"/>
                </a:moveTo>
                <a:lnTo>
                  <a:pt x="2966308" y="0"/>
                </a:lnTo>
                <a:lnTo>
                  <a:pt x="3072360" y="64428"/>
                </a:lnTo>
                <a:cubicBezTo>
                  <a:pt x="3961577" y="665171"/>
                  <a:pt x="4546212" y="1682517"/>
                  <a:pt x="4546212" y="2836412"/>
                </a:cubicBezTo>
                <a:cubicBezTo>
                  <a:pt x="4546212" y="4682644"/>
                  <a:pt x="3049545" y="6179311"/>
                  <a:pt x="1203313" y="6179311"/>
                </a:cubicBezTo>
                <a:cubicBezTo>
                  <a:pt x="799450" y="6179311"/>
                  <a:pt x="412314" y="6107693"/>
                  <a:pt x="53912" y="5976465"/>
                </a:cubicBezTo>
                <a:lnTo>
                  <a:pt x="0" y="5955208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FC3108-6645-447A-94B4-5B886047C764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5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1500">
                <a:srgbClr val="FFFFFF">
                  <a:alpha val="70000"/>
                </a:srgbClr>
              </a:gs>
              <a:gs pos="83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5D2485-288B-4C04-96B9-2B4A313C8922}"/>
              </a:ext>
            </a:extLst>
          </p:cNvPr>
          <p:cNvSpPr/>
          <p:nvPr/>
        </p:nvSpPr>
        <p:spPr>
          <a:xfrm>
            <a:off x="6493691" y="106341"/>
            <a:ext cx="5641826" cy="56418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Picture Placeholder 21">
            <a:extLst>
              <a:ext uri="{FF2B5EF4-FFF2-40B4-BE49-F238E27FC236}">
                <a16:creationId xmlns:a16="http://schemas.microsoft.com/office/drawing/2014/main" id="{394F1CF1-D3A9-4DFB-9554-856AA539DB2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06226" y="318876"/>
            <a:ext cx="5221224" cy="5221224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40079" y="504419"/>
            <a:ext cx="5910095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640080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852F8E-63AE-43DD-809C-B8606D34592B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561C2-BA65-46C4-BE8C-1A7497E884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0C5EDE2-FB09-4A30-A72F-4B587D8747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27393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  <p:sp>
        <p:nvSpPr>
          <p:cNvPr id="28" name="Slide Number Placeholder 13">
            <a:extLst>
              <a:ext uri="{FF2B5EF4-FFF2-40B4-BE49-F238E27FC236}">
                <a16:creationId xmlns:a16="http://schemas.microsoft.com/office/drawing/2014/main" id="{CE1FD2D3-33AB-45C8-8460-A53DA1178B5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85E165C-C0B1-4DBC-9626-FFD61EB2A3C6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9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 flipV="1"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5D2485-288B-4C04-96B9-2B4A313C8922}"/>
              </a:ext>
            </a:extLst>
          </p:cNvPr>
          <p:cNvSpPr/>
          <p:nvPr/>
        </p:nvSpPr>
        <p:spPr>
          <a:xfrm>
            <a:off x="6493691" y="106341"/>
            <a:ext cx="5641826" cy="56418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Picture Placeholder 21">
            <a:extLst>
              <a:ext uri="{FF2B5EF4-FFF2-40B4-BE49-F238E27FC236}">
                <a16:creationId xmlns:a16="http://schemas.microsoft.com/office/drawing/2014/main" id="{394F1CF1-D3A9-4DFB-9554-856AA539DB2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06226" y="318876"/>
            <a:ext cx="5221224" cy="5221224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40079" y="504419"/>
            <a:ext cx="5910095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640080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852F8E-63AE-43DD-809C-B8606D34592B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561C2-BA65-46C4-BE8C-1A7497E884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0C5EDE2-FB09-4A30-A72F-4B587D8747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27393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504A362-78AD-4F31-9FCF-66BA2DBDB3E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0E096E-920F-4CEE-BF9A-07CA664FED23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99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i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Section Header</a:t>
            </a:r>
            <a:endParaRPr lang="en-GB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/>
        </p:nvSpPr>
        <p:spPr>
          <a:xfrm>
            <a:off x="6511925" y="131762"/>
            <a:ext cx="5416549" cy="54165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15973" y="335810"/>
            <a:ext cx="5010912" cy="5010912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3967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Section Header</a:t>
            </a:r>
            <a:endParaRPr lang="en-GB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476201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609FE-43FB-456B-BAF9-6FC670B8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00492"/>
            <a:ext cx="10980413" cy="1484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9D659-7B46-41C1-9CA1-5746C1F33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522197"/>
            <a:ext cx="10980413" cy="3654765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A1F076-A89C-4CB0-B989-3D0025F57611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C3D765-86AA-4427-A0B6-8B18C4317F1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3">
            <a:extLst>
              <a:ext uri="{FF2B5EF4-FFF2-40B4-BE49-F238E27FC236}">
                <a16:creationId xmlns:a16="http://schemas.microsoft.com/office/drawing/2014/main" id="{5F01409D-0479-49CD-B8ED-E73E5F96A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16A1F9-49AB-4FE6-BBD0-DD68FF6EB753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89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65" r:id="rId3"/>
    <p:sldLayoutId id="2147483666" r:id="rId4"/>
    <p:sldLayoutId id="2147483671" r:id="rId5"/>
    <p:sldLayoutId id="2147483663" r:id="rId6"/>
    <p:sldLayoutId id="2147483664" r:id="rId7"/>
    <p:sldLayoutId id="2147483660" r:id="rId8"/>
    <p:sldLayoutId id="2147483675" r:id="rId9"/>
    <p:sldLayoutId id="2147483661" r:id="rId10"/>
    <p:sldLayoutId id="2147483655" r:id="rId11"/>
    <p:sldLayoutId id="2147483667" r:id="rId12"/>
    <p:sldLayoutId id="2147483670" r:id="rId13"/>
    <p:sldLayoutId id="2147483672" r:id="rId14"/>
    <p:sldLayoutId id="2147483668" r:id="rId15"/>
    <p:sldLayoutId id="2147483669" r:id="rId16"/>
    <p:sldLayoutId id="2147483676" r:id="rId17"/>
    <p:sldLayoutId id="2147483677" r:id="rId18"/>
    <p:sldLayoutId id="2147483679" r:id="rId19"/>
    <p:sldLayoutId id="2147483680" r:id="rId20"/>
    <p:sldLayoutId id="2147483682" r:id="rId21"/>
    <p:sldLayoutId id="2147483683" r:id="rId22"/>
    <p:sldLayoutId id="2147483681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Red umbrella">
            <a:extLst>
              <a:ext uri="{FF2B5EF4-FFF2-40B4-BE49-F238E27FC236}">
                <a16:creationId xmlns:a16="http://schemas.microsoft.com/office/drawing/2014/main" id="{30FFF511-4CAB-A64C-A5DD-3E2A8035478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A1BF7DBB-67AA-4599-B44E-07D280BDF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0" dirty="0"/>
              <a:t>User Segment Analysis</a:t>
            </a:r>
          </a:p>
        </p:txBody>
      </p:sp>
      <p:cxnSp>
        <p:nvCxnSpPr>
          <p:cNvPr id="17" name="Straight Connector 16" descr="divider line">
            <a:extLst>
              <a:ext uri="{FF2B5EF4-FFF2-40B4-BE49-F238E27FC236}">
                <a16:creationId xmlns:a16="http://schemas.microsoft.com/office/drawing/2014/main" id="{BA62D616-C355-46BC-B4B6-8254E2BE6EE7}"/>
              </a:ext>
            </a:extLst>
          </p:cNvPr>
          <p:cNvCxnSpPr/>
          <p:nvPr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13">
            <a:extLst>
              <a:ext uri="{FF2B5EF4-FFF2-40B4-BE49-F238E27FC236}">
                <a16:creationId xmlns:a16="http://schemas.microsoft.com/office/drawing/2014/main" id="{F5E856BA-8A49-437A-AC08-57B28491C5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with Stephanie Todd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7ECF636-D45E-4307-9E3A-89A2B59602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41140" y="5795479"/>
            <a:ext cx="2915816" cy="258532"/>
          </a:xfrm>
        </p:spPr>
        <p:txBody>
          <a:bodyPr/>
          <a:lstStyle/>
          <a:p>
            <a:r>
              <a:rPr lang="en-GB"/>
              <a:t>10/27/18</a:t>
            </a:r>
            <a:endParaRPr lang="en-GB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1EF75A3-C09D-4991-B66E-2CADD8AFE1EC}"/>
              </a:ext>
            </a:extLst>
          </p:cNvPr>
          <p:cNvSpPr/>
          <p:nvPr/>
        </p:nvSpPr>
        <p:spPr>
          <a:xfrm>
            <a:off x="5254934" y="626558"/>
            <a:ext cx="1682133" cy="41335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CODEFLIX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19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5" y="1092527"/>
            <a:ext cx="5680075" cy="768518"/>
          </a:xfrm>
        </p:spPr>
        <p:txBody>
          <a:bodyPr/>
          <a:lstStyle/>
          <a:p>
            <a:r>
              <a:rPr lang="en-GB" dirty="0"/>
              <a:t>Table of Contents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5AFB5E9-384C-4F94-802F-F7BDC044F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925" y="2146323"/>
            <a:ext cx="7633981" cy="2850633"/>
          </a:xfrm>
        </p:spPr>
        <p:txBody>
          <a:bodyPr/>
          <a:lstStyle/>
          <a:p>
            <a:r>
              <a:rPr lang="en-US" sz="2000" b="1" spc="200" dirty="0"/>
              <a:t>1 . Getting to Know </a:t>
            </a:r>
            <a:r>
              <a:rPr lang="en-US" sz="2000" b="1" spc="200" dirty="0" err="1"/>
              <a:t>Codeflix</a:t>
            </a:r>
            <a:endParaRPr lang="en-US" sz="2000" b="1" spc="200" dirty="0"/>
          </a:p>
          <a:p>
            <a:r>
              <a:rPr lang="en-US" sz="2000" b="1" spc="200" dirty="0"/>
              <a:t>2 . Overall Churn Rate by Month</a:t>
            </a:r>
          </a:p>
          <a:p>
            <a:r>
              <a:rPr lang="en-US" sz="2000" b="1" spc="200" dirty="0"/>
              <a:t>3 . User Segment Churn Rate Comparison</a:t>
            </a:r>
          </a:p>
          <a:p>
            <a:endParaRPr lang="en-US" dirty="0"/>
          </a:p>
        </p:txBody>
      </p:sp>
      <p:pic>
        <p:nvPicPr>
          <p:cNvPr id="10" name="Picture Placeholder 9" descr="closeup modern building">
            <a:extLst>
              <a:ext uri="{FF2B5EF4-FFF2-40B4-BE49-F238E27FC236}">
                <a16:creationId xmlns:a16="http://schemas.microsoft.com/office/drawing/2014/main" id="{F4D18FF8-AA04-4E4F-9ABD-D7320616C6F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34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E62E09-7004-4A2E-958A-28DD809A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04419"/>
            <a:ext cx="7136515" cy="678429"/>
          </a:xfrm>
        </p:spPr>
        <p:txBody>
          <a:bodyPr/>
          <a:lstStyle/>
          <a:p>
            <a:r>
              <a:rPr lang="en-GB" sz="3600" dirty="0"/>
              <a:t>Getting to Know </a:t>
            </a:r>
            <a:r>
              <a:rPr lang="en-GB" sz="3600" dirty="0" err="1"/>
              <a:t>Codeflix</a:t>
            </a:r>
            <a:r>
              <a:rPr lang="en-GB" sz="3600" dirty="0"/>
              <a:t>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B21A584-7071-4718-B256-83681FB5F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FA268C-3BBD-4A3D-A719-D51F51AA0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76326" y="1251145"/>
            <a:ext cx="6615674" cy="5596389"/>
          </a:xfrm>
        </p:spPr>
      </p:sp>
      <p:sp>
        <p:nvSpPr>
          <p:cNvPr id="8" name="Shape 323">
            <a:extLst>
              <a:ext uri="{FF2B5EF4-FFF2-40B4-BE49-F238E27FC236}">
                <a16:creationId xmlns:a16="http://schemas.microsoft.com/office/drawing/2014/main" id="{D6FB6004-39B7-47D5-8E72-B9814EF78BFD}"/>
              </a:ext>
            </a:extLst>
          </p:cNvPr>
          <p:cNvSpPr txBox="1"/>
          <p:nvPr/>
        </p:nvSpPr>
        <p:spPr>
          <a:xfrm>
            <a:off x="7681020" y="2867019"/>
            <a:ext cx="3870900" cy="216578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SELECT MIN (</a:t>
            </a:r>
            <a:r>
              <a:rPr lang="en-US" sz="1000" dirty="0" err="1">
                <a:latin typeface="Courier New"/>
                <a:ea typeface="Courier New"/>
                <a:cs typeface="Courier New"/>
                <a:sym typeface="Courier New"/>
              </a:rPr>
              <a:t>subscription_start</a:t>
            </a: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), MAX (</a:t>
            </a:r>
            <a:r>
              <a:rPr lang="en-US" sz="1000" dirty="0" err="1">
                <a:latin typeface="Courier New"/>
                <a:ea typeface="Courier New"/>
                <a:cs typeface="Courier New"/>
                <a:sym typeface="Courier New"/>
              </a:rPr>
              <a:t>subscription_end</a:t>
            </a: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FROM subscriptions;</a:t>
            </a:r>
          </a:p>
          <a:p>
            <a:pPr lvl="0">
              <a:buClr>
                <a:schemeClr val="dk1"/>
              </a:buClr>
              <a:buSzPts val="1100"/>
            </a:pPr>
            <a:endParaRPr lang="en-US"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SELECT MIN (</a:t>
            </a:r>
            <a:r>
              <a:rPr lang="en-US" sz="1000" dirty="0" err="1">
                <a:latin typeface="Courier New"/>
                <a:ea typeface="Courier New"/>
                <a:cs typeface="Courier New"/>
                <a:sym typeface="Courier New"/>
              </a:rPr>
              <a:t>subscription_start</a:t>
            </a: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), MAX (</a:t>
            </a:r>
            <a:r>
              <a:rPr lang="en-US" sz="1000" dirty="0" err="1">
                <a:latin typeface="Courier New"/>
                <a:ea typeface="Courier New"/>
                <a:cs typeface="Courier New"/>
                <a:sym typeface="Courier New"/>
              </a:rPr>
              <a:t>subscription_start</a:t>
            </a: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FROM subscriptions;</a:t>
            </a:r>
          </a:p>
          <a:p>
            <a:pPr lvl="0">
              <a:buClr>
                <a:schemeClr val="dk1"/>
              </a:buClr>
              <a:buSzPts val="1100"/>
            </a:pPr>
            <a:endParaRPr lang="en-US"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SELECT DISTINCT segment, COUNT(id)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FROM subscriptions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GROUP BY segment;</a:t>
            </a:r>
          </a:p>
        </p:txBody>
      </p:sp>
      <p:sp>
        <p:nvSpPr>
          <p:cNvPr id="10" name="Shape 324">
            <a:extLst>
              <a:ext uri="{FF2B5EF4-FFF2-40B4-BE49-F238E27FC236}">
                <a16:creationId xmlns:a16="http://schemas.microsoft.com/office/drawing/2014/main" id="{CB4E9AFB-4809-4648-B908-71471FCC311D}"/>
              </a:ext>
            </a:extLst>
          </p:cNvPr>
          <p:cNvSpPr txBox="1"/>
          <p:nvPr/>
        </p:nvSpPr>
        <p:spPr>
          <a:xfrm>
            <a:off x="567703" y="1510017"/>
            <a:ext cx="6705552" cy="458038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 err="1">
                <a:latin typeface="Roboto"/>
                <a:ea typeface="Roboto"/>
                <a:cs typeface="Roboto"/>
                <a:sym typeface="Roboto"/>
              </a:rPr>
              <a:t>Codeflix</a:t>
            </a:r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 has been in operation for </a:t>
            </a:r>
            <a:r>
              <a:rPr lang="en-US" sz="1400" b="1" dirty="0">
                <a:latin typeface="Roboto"/>
                <a:ea typeface="Roboto"/>
                <a:cs typeface="Roboto"/>
                <a:sym typeface="Roboto"/>
              </a:rPr>
              <a:t>4 months </a:t>
            </a:r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(December 1</a:t>
            </a:r>
            <a:r>
              <a:rPr lang="en-US" sz="1400" baseline="30000" dirty="0">
                <a:latin typeface="Roboto"/>
                <a:ea typeface="Roboto"/>
                <a:cs typeface="Roboto"/>
                <a:sym typeface="Roboto"/>
              </a:rPr>
              <a:t>st</a:t>
            </a:r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 through March 31</a:t>
            </a:r>
            <a:r>
              <a:rPr lang="en-US" sz="1400" baseline="30000" dirty="0">
                <a:latin typeface="Roboto"/>
                <a:ea typeface="Roboto"/>
                <a:cs typeface="Roboto"/>
                <a:sym typeface="Roboto"/>
              </a:rPr>
              <a:t>st</a:t>
            </a:r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).</a:t>
            </a:r>
            <a:endParaRPr lang="en-US" sz="1400" b="1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We have </a:t>
            </a:r>
            <a:r>
              <a:rPr lang="en-US" sz="1400" b="1" dirty="0">
                <a:latin typeface="Roboto"/>
                <a:ea typeface="Roboto"/>
                <a:cs typeface="Roboto"/>
                <a:sym typeface="Roboto"/>
              </a:rPr>
              <a:t>3 months </a:t>
            </a:r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available for churn rate calculation: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    January, February, and March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1400" b="1" dirty="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1400" b="1" dirty="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1400" b="1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b="1" dirty="0">
                <a:latin typeface="Roboto"/>
                <a:ea typeface="Roboto"/>
                <a:cs typeface="Roboto"/>
                <a:sym typeface="Roboto"/>
              </a:rPr>
              <a:t>Why? </a:t>
            </a:r>
            <a:r>
              <a:rPr lang="en-US" sz="1400" dirty="0" err="1">
                <a:latin typeface="Roboto"/>
                <a:ea typeface="Roboto"/>
                <a:cs typeface="Roboto"/>
                <a:sym typeface="Roboto"/>
              </a:rPr>
              <a:t>Codeflix</a:t>
            </a:r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 requires a </a:t>
            </a:r>
            <a:r>
              <a:rPr lang="en-US" sz="1400" i="1" dirty="0">
                <a:latin typeface="Roboto"/>
                <a:ea typeface="Roboto"/>
                <a:cs typeface="Roboto"/>
                <a:sym typeface="Roboto"/>
              </a:rPr>
              <a:t>31 day minimum </a:t>
            </a:r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subscription, and must begin before the 1</a:t>
            </a:r>
            <a:r>
              <a:rPr lang="en-US" sz="1400" baseline="30000" dirty="0">
                <a:latin typeface="Roboto"/>
                <a:ea typeface="Roboto"/>
                <a:cs typeface="Roboto"/>
                <a:sym typeface="Roboto"/>
              </a:rPr>
              <a:t>st</a:t>
            </a:r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 of every month in order to qualify for the churn calculation. </a:t>
            </a: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400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Our two user segments, </a:t>
            </a:r>
            <a:r>
              <a:rPr lang="en-US" sz="1400" b="1" dirty="0">
                <a:latin typeface="Roboto"/>
                <a:ea typeface="Roboto"/>
                <a:cs typeface="Roboto"/>
                <a:sym typeface="Roboto"/>
              </a:rPr>
              <a:t>30 and 87</a:t>
            </a:r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, were acquired from two different channels.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    Each segment contains the same number of users.</a:t>
            </a:r>
          </a:p>
          <a:p>
            <a:pPr marL="171450" lvl="0" indent="-171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C4F9E5-DD74-4640-B286-A6855C8C4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398030"/>
              </p:ext>
            </p:extLst>
          </p:nvPr>
        </p:nvGraphicFramePr>
        <p:xfrm>
          <a:off x="790890" y="3190611"/>
          <a:ext cx="6038850" cy="609600"/>
        </p:xfrm>
        <a:graphic>
          <a:graphicData uri="http://schemas.openxmlformats.org/drawingml/2006/table">
            <a:tbl>
              <a:tblPr/>
              <a:tblGrid>
                <a:gridCol w="2990850">
                  <a:extLst>
                    <a:ext uri="{9D8B030D-6E8A-4147-A177-3AD203B41FA5}">
                      <a16:colId xmlns:a16="http://schemas.microsoft.com/office/drawing/2014/main" val="321795688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703911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92929"/>
                          </a:solidFill>
                          <a:effectLst/>
                        </a:rPr>
                        <a:t>MIN (</a:t>
                      </a:r>
                      <a:r>
                        <a:rPr lang="en-US" sz="1400" dirty="0" err="1">
                          <a:solidFill>
                            <a:srgbClr val="292929"/>
                          </a:solidFill>
                          <a:effectLst/>
                        </a:rPr>
                        <a:t>subscription_start</a:t>
                      </a:r>
                      <a:r>
                        <a:rPr lang="en-US" sz="1400" dirty="0">
                          <a:solidFill>
                            <a:srgbClr val="292929"/>
                          </a:solidFill>
                          <a:effectLst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92929"/>
                          </a:solidFill>
                          <a:effectLst/>
                        </a:rPr>
                        <a:t>MAX (</a:t>
                      </a:r>
                      <a:r>
                        <a:rPr lang="en-US" sz="1400" dirty="0" err="1">
                          <a:solidFill>
                            <a:srgbClr val="292929"/>
                          </a:solidFill>
                          <a:effectLst/>
                        </a:rPr>
                        <a:t>subscription_start</a:t>
                      </a:r>
                      <a:r>
                        <a:rPr lang="en-US" sz="1400" dirty="0">
                          <a:solidFill>
                            <a:srgbClr val="292929"/>
                          </a:solidFill>
                          <a:effectLst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94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525252"/>
                          </a:solidFill>
                          <a:effectLst/>
                        </a:rPr>
                        <a:t>2016-12-01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525252"/>
                          </a:solidFill>
                          <a:effectLst/>
                        </a:rPr>
                        <a:t>2017-03-30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65154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9FFDA4-5F1A-4CA8-A98F-F07FF15D8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541590"/>
              </p:ext>
            </p:extLst>
          </p:nvPr>
        </p:nvGraphicFramePr>
        <p:xfrm>
          <a:off x="790890" y="1845800"/>
          <a:ext cx="6038850" cy="609600"/>
        </p:xfrm>
        <a:graphic>
          <a:graphicData uri="http://schemas.openxmlformats.org/drawingml/2006/table">
            <a:tbl>
              <a:tblPr/>
              <a:tblGrid>
                <a:gridCol w="3028950">
                  <a:extLst>
                    <a:ext uri="{9D8B030D-6E8A-4147-A177-3AD203B41FA5}">
                      <a16:colId xmlns:a16="http://schemas.microsoft.com/office/drawing/2014/main" val="2969256631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1631052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92929"/>
                          </a:solidFill>
                          <a:effectLst/>
                        </a:rPr>
                        <a:t>MIN (</a:t>
                      </a:r>
                      <a:r>
                        <a:rPr lang="en-US" sz="1400" dirty="0" err="1">
                          <a:solidFill>
                            <a:srgbClr val="292929"/>
                          </a:solidFill>
                          <a:effectLst/>
                        </a:rPr>
                        <a:t>subscription_start</a:t>
                      </a:r>
                      <a:r>
                        <a:rPr lang="en-US" sz="1400" dirty="0">
                          <a:solidFill>
                            <a:srgbClr val="292929"/>
                          </a:solidFill>
                          <a:effectLst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92929"/>
                          </a:solidFill>
                          <a:effectLst/>
                        </a:rPr>
                        <a:t>MAX (</a:t>
                      </a:r>
                      <a:r>
                        <a:rPr lang="en-US" sz="1400" dirty="0" err="1">
                          <a:solidFill>
                            <a:srgbClr val="292929"/>
                          </a:solidFill>
                          <a:effectLst/>
                        </a:rPr>
                        <a:t>subscription_end</a:t>
                      </a:r>
                      <a:r>
                        <a:rPr lang="en-US" sz="1400" dirty="0">
                          <a:solidFill>
                            <a:srgbClr val="292929"/>
                          </a:solidFill>
                          <a:effectLst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87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525252"/>
                          </a:solidFill>
                          <a:effectLst/>
                        </a:rPr>
                        <a:t>2016-12-01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525252"/>
                          </a:solidFill>
                          <a:effectLst/>
                        </a:rPr>
                        <a:t>2017-03-31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630041"/>
                  </a:ext>
                </a:extLst>
              </a:tr>
            </a:tbl>
          </a:graphicData>
        </a:graphic>
      </p:graphicFrame>
      <p:sp>
        <p:nvSpPr>
          <p:cNvPr id="13" name="Title 6">
            <a:extLst>
              <a:ext uri="{FF2B5EF4-FFF2-40B4-BE49-F238E27FC236}">
                <a16:creationId xmlns:a16="http://schemas.microsoft.com/office/drawing/2014/main" id="{FCFF0EAB-F2C1-4EE3-AA94-21E37A0AAC5A}"/>
              </a:ext>
            </a:extLst>
          </p:cNvPr>
          <p:cNvSpPr txBox="1">
            <a:spLocks/>
          </p:cNvSpPr>
          <p:nvPr/>
        </p:nvSpPr>
        <p:spPr>
          <a:xfrm>
            <a:off x="7634040" y="2188590"/>
            <a:ext cx="5144927" cy="678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400" b="1" kern="1200" dirty="0">
                <a:solidFill>
                  <a:schemeClr val="accent2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800" dirty="0"/>
              <a:t>Code Used:</a:t>
            </a:r>
            <a:r>
              <a:rPr lang="en-US" dirty="0"/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66B87EE-56DD-4FA0-A04D-704A54EA4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140417"/>
              </p:ext>
            </p:extLst>
          </p:nvPr>
        </p:nvGraphicFramePr>
        <p:xfrm>
          <a:off x="790890" y="5228899"/>
          <a:ext cx="2968310" cy="1021557"/>
        </p:xfrm>
        <a:graphic>
          <a:graphicData uri="http://schemas.openxmlformats.org/drawingml/2006/table">
            <a:tbl>
              <a:tblPr/>
              <a:tblGrid>
                <a:gridCol w="1442018">
                  <a:extLst>
                    <a:ext uri="{9D8B030D-6E8A-4147-A177-3AD203B41FA5}">
                      <a16:colId xmlns:a16="http://schemas.microsoft.com/office/drawing/2014/main" val="2190050898"/>
                    </a:ext>
                  </a:extLst>
                </a:gridCol>
                <a:gridCol w="1526292">
                  <a:extLst>
                    <a:ext uri="{9D8B030D-6E8A-4147-A177-3AD203B41FA5}">
                      <a16:colId xmlns:a16="http://schemas.microsoft.com/office/drawing/2014/main" val="2356222478"/>
                    </a:ext>
                  </a:extLst>
                </a:gridCol>
              </a:tblGrid>
              <a:tr h="3405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92929"/>
                          </a:solidFill>
                          <a:effectLst/>
                        </a:rPr>
                        <a:t>segment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92929"/>
                          </a:solidFill>
                          <a:effectLst/>
                        </a:rPr>
                        <a:t>COUNT(id)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677864"/>
                  </a:ext>
                </a:extLst>
              </a:tr>
              <a:tr h="34051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525252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525252"/>
                          </a:solidFill>
                          <a:effectLst/>
                        </a:rPr>
                        <a:t>1000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25335"/>
                  </a:ext>
                </a:extLst>
              </a:tr>
              <a:tr h="34051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525252"/>
                          </a:solidFill>
                          <a:effectLst/>
                        </a:rPr>
                        <a:t>87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525252"/>
                          </a:solidFill>
                          <a:effectLst/>
                        </a:rPr>
                        <a:t>1000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493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714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E62E09-7004-4A2E-958A-28DD809A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511" y="691401"/>
            <a:ext cx="9429610" cy="484594"/>
          </a:xfrm>
        </p:spPr>
        <p:txBody>
          <a:bodyPr/>
          <a:lstStyle/>
          <a:p>
            <a:r>
              <a:rPr lang="en-GB" sz="3600" dirty="0"/>
              <a:t>Getting to Know </a:t>
            </a:r>
            <a:r>
              <a:rPr lang="en-GB" sz="3600" dirty="0" err="1"/>
              <a:t>Codeflix</a:t>
            </a:r>
            <a:r>
              <a:rPr lang="en-GB" sz="3600" dirty="0"/>
              <a:t> (Part 2)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B21A584-7071-4718-B256-83681FB5F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98387" y="1440272"/>
            <a:ext cx="4131946" cy="2219777"/>
          </a:xfrm>
        </p:spPr>
        <p:txBody>
          <a:bodyPr/>
          <a:lstStyle/>
          <a:p>
            <a:endParaRPr lang="en-GB" b="1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E8B9D4B7-020B-4A15-9D05-3D6B863C7845}"/>
              </a:ext>
            </a:extLst>
          </p:cNvPr>
          <p:cNvSpPr txBox="1">
            <a:spLocks/>
          </p:cNvSpPr>
          <p:nvPr/>
        </p:nvSpPr>
        <p:spPr>
          <a:xfrm>
            <a:off x="758675" y="1531056"/>
            <a:ext cx="7906125" cy="1545193"/>
          </a:xfrm>
          <a:prstGeom prst="rect">
            <a:avLst/>
          </a:prstGeom>
        </p:spPr>
        <p:txBody>
          <a:bodyPr vert="horz" lIns="0" tIns="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Before diving into the churn trends, we sized up our user base.</a:t>
            </a:r>
          </a:p>
          <a:p>
            <a:r>
              <a:rPr lang="en-GB" sz="1400" dirty="0"/>
              <a:t>In our 4 month history, we have: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/>
              <a:t>Registered 2,000 </a:t>
            </a:r>
            <a:r>
              <a:rPr lang="en-GB" sz="1400" dirty="0"/>
              <a:t>subscribers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/>
              <a:t>Lost 620 </a:t>
            </a:r>
            <a:r>
              <a:rPr lang="en-GB" sz="1400" dirty="0"/>
              <a:t>of those subscribers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Experienced the </a:t>
            </a:r>
            <a:r>
              <a:rPr lang="en-GB" sz="1400" b="1" dirty="0"/>
              <a:t>fastest </a:t>
            </a:r>
            <a:r>
              <a:rPr lang="en-GB" sz="1400" dirty="0"/>
              <a:t>subscription growth in February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Displayed an </a:t>
            </a:r>
            <a:r>
              <a:rPr lang="en-GB" sz="1400" b="1" dirty="0"/>
              <a:t>increasing</a:t>
            </a:r>
            <a:r>
              <a:rPr lang="en-GB" sz="1400" dirty="0"/>
              <a:t> trend of subscriptions and cancellations</a:t>
            </a:r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04E3B5B-C4BC-49A0-A604-1B760B8B0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034023"/>
              </p:ext>
            </p:extLst>
          </p:nvPr>
        </p:nvGraphicFramePr>
        <p:xfrm>
          <a:off x="758675" y="4461495"/>
          <a:ext cx="4546718" cy="2028290"/>
        </p:xfrm>
        <a:graphic>
          <a:graphicData uri="http://schemas.openxmlformats.org/drawingml/2006/table">
            <a:tbl>
              <a:tblPr/>
              <a:tblGrid>
                <a:gridCol w="1240666">
                  <a:extLst>
                    <a:ext uri="{9D8B030D-6E8A-4147-A177-3AD203B41FA5}">
                      <a16:colId xmlns:a16="http://schemas.microsoft.com/office/drawing/2014/main" val="829509411"/>
                    </a:ext>
                  </a:extLst>
                </a:gridCol>
                <a:gridCol w="975320">
                  <a:extLst>
                    <a:ext uri="{9D8B030D-6E8A-4147-A177-3AD203B41FA5}">
                      <a16:colId xmlns:a16="http://schemas.microsoft.com/office/drawing/2014/main" val="1402349630"/>
                    </a:ext>
                  </a:extLst>
                </a:gridCol>
                <a:gridCol w="1097238">
                  <a:extLst>
                    <a:ext uri="{9D8B030D-6E8A-4147-A177-3AD203B41FA5}">
                      <a16:colId xmlns:a16="http://schemas.microsoft.com/office/drawing/2014/main" val="3710712273"/>
                    </a:ext>
                  </a:extLst>
                </a:gridCol>
                <a:gridCol w="1233494">
                  <a:extLst>
                    <a:ext uri="{9D8B030D-6E8A-4147-A177-3AD203B41FA5}">
                      <a16:colId xmlns:a16="http://schemas.microsoft.com/office/drawing/2014/main" val="698226283"/>
                    </a:ext>
                  </a:extLst>
                </a:gridCol>
              </a:tblGrid>
              <a:tr h="3823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292929"/>
                          </a:solidFill>
                          <a:effectLst/>
                        </a:rPr>
                        <a:t>month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292929"/>
                          </a:solidFill>
                          <a:effectLst/>
                        </a:rPr>
                        <a:t>segment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292929"/>
                          </a:solidFill>
                          <a:effectLst/>
                        </a:rPr>
                        <a:t>sum_active</a:t>
                      </a:r>
                      <a:endParaRPr lang="en-US" sz="1200" dirty="0">
                        <a:solidFill>
                          <a:srgbClr val="292929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292929"/>
                          </a:solidFill>
                          <a:effectLst/>
                        </a:rPr>
                        <a:t>sum_canceled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274214"/>
                  </a:ext>
                </a:extLst>
              </a:tr>
              <a:tr h="2579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525252"/>
                          </a:solidFill>
                          <a:effectLst/>
                        </a:rPr>
                        <a:t>2017-01-01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525252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525252"/>
                          </a:solidFill>
                          <a:effectLst/>
                        </a:rPr>
                        <a:t>291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525252"/>
                          </a:solidFill>
                          <a:effectLst/>
                        </a:rPr>
                        <a:t>22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198103"/>
                  </a:ext>
                </a:extLst>
              </a:tr>
              <a:tr h="257905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525252"/>
                          </a:solidFill>
                          <a:effectLst/>
                        </a:rPr>
                        <a:t>2017-02-01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525252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525252"/>
                          </a:solidFill>
                          <a:effectLst/>
                        </a:rPr>
                        <a:t>518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525252"/>
                          </a:solidFill>
                          <a:effectLst/>
                        </a:rPr>
                        <a:t>38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216830"/>
                  </a:ext>
                </a:extLst>
              </a:tr>
              <a:tr h="257905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525252"/>
                          </a:solidFill>
                          <a:effectLst/>
                        </a:rPr>
                        <a:t>2017-03-01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525252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525252"/>
                          </a:solidFill>
                          <a:effectLst/>
                        </a:rPr>
                        <a:t>716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525252"/>
                          </a:solidFill>
                          <a:effectLst/>
                        </a:rPr>
                        <a:t>84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845056"/>
                  </a:ext>
                </a:extLst>
              </a:tr>
              <a:tr h="257905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525252"/>
                          </a:solidFill>
                          <a:effectLst/>
                        </a:rPr>
                        <a:t>2017-01-01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525252"/>
                          </a:solidFill>
                          <a:effectLst/>
                        </a:rPr>
                        <a:t>87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525252"/>
                          </a:solidFill>
                          <a:effectLst/>
                        </a:rPr>
                        <a:t>278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525252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340301"/>
                  </a:ext>
                </a:extLst>
              </a:tr>
              <a:tr h="257905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525252"/>
                          </a:solidFill>
                          <a:effectLst/>
                        </a:rPr>
                        <a:t>2017-02-01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525252"/>
                          </a:solidFill>
                          <a:effectLst/>
                        </a:rPr>
                        <a:t>87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525252"/>
                          </a:solidFill>
                          <a:effectLst/>
                        </a:rPr>
                        <a:t>462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525252"/>
                          </a:solidFill>
                          <a:effectLst/>
                        </a:rPr>
                        <a:t>148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261892"/>
                  </a:ext>
                </a:extLst>
              </a:tr>
              <a:tr h="257905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525252"/>
                          </a:solidFill>
                          <a:effectLst/>
                        </a:rPr>
                        <a:t>2017-03-01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525252"/>
                          </a:solidFill>
                          <a:effectLst/>
                        </a:rPr>
                        <a:t>87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525252"/>
                          </a:solidFill>
                          <a:effectLst/>
                        </a:rPr>
                        <a:t>531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525252"/>
                          </a:solidFill>
                          <a:effectLst/>
                        </a:rPr>
                        <a:t>258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643243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AB70786D-ABCE-45BF-B39E-FFDD1BFE9899}"/>
              </a:ext>
            </a:extLst>
          </p:cNvPr>
          <p:cNvSpPr/>
          <p:nvPr/>
        </p:nvSpPr>
        <p:spPr>
          <a:xfrm>
            <a:off x="8733465" y="1469433"/>
            <a:ext cx="3187602" cy="43704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status_aggregate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(SELECT month, segment,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is_active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sum_active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is_canceled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sum_canceled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FROM status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GROUP BY month, segment)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status_aggregate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segment ASC;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COUNT(id) AS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total_subscriptions_started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FROM subscriptions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subscription_start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IS NOT NULL;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COUNT(id) AS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total_subscriptions_ended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FROM subscriptions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subscription_end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IS NOT NULL;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status_aggregate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(SELECT month,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is_active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sum_active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is_canceled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sum_canceled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FROM status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GROUP BY month)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status_aggregate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C5A9F09-DE2E-4D7B-8328-E56365D06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663665"/>
              </p:ext>
            </p:extLst>
          </p:nvPr>
        </p:nvGraphicFramePr>
        <p:xfrm>
          <a:off x="760591" y="3223416"/>
          <a:ext cx="3670139" cy="1100528"/>
        </p:xfrm>
        <a:graphic>
          <a:graphicData uri="http://schemas.openxmlformats.org/drawingml/2006/table">
            <a:tbl>
              <a:tblPr/>
              <a:tblGrid>
                <a:gridCol w="1267761">
                  <a:extLst>
                    <a:ext uri="{9D8B030D-6E8A-4147-A177-3AD203B41FA5}">
                      <a16:colId xmlns:a16="http://schemas.microsoft.com/office/drawing/2014/main" val="2625433906"/>
                    </a:ext>
                  </a:extLst>
                </a:gridCol>
                <a:gridCol w="1146195">
                  <a:extLst>
                    <a:ext uri="{9D8B030D-6E8A-4147-A177-3AD203B41FA5}">
                      <a16:colId xmlns:a16="http://schemas.microsoft.com/office/drawing/2014/main" val="405359298"/>
                    </a:ext>
                  </a:extLst>
                </a:gridCol>
                <a:gridCol w="1256183">
                  <a:extLst>
                    <a:ext uri="{9D8B030D-6E8A-4147-A177-3AD203B41FA5}">
                      <a16:colId xmlns:a16="http://schemas.microsoft.com/office/drawing/2014/main" val="1149730062"/>
                    </a:ext>
                  </a:extLst>
                </a:gridCol>
              </a:tblGrid>
              <a:tr h="2751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292929"/>
                          </a:solidFill>
                          <a:effectLst/>
                        </a:rPr>
                        <a:t>month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292929"/>
                          </a:solidFill>
                          <a:effectLst/>
                        </a:rPr>
                        <a:t>sum_active</a:t>
                      </a:r>
                      <a:endParaRPr lang="en-US" sz="1200" dirty="0">
                        <a:solidFill>
                          <a:srgbClr val="292929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292929"/>
                          </a:solidFill>
                          <a:effectLst/>
                        </a:rPr>
                        <a:t>sum_canceled</a:t>
                      </a:r>
                      <a:endParaRPr lang="en-US" sz="1200" dirty="0">
                        <a:solidFill>
                          <a:srgbClr val="292929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897779"/>
                  </a:ext>
                </a:extLst>
              </a:tr>
              <a:tr h="275132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525252"/>
                          </a:solidFill>
                          <a:effectLst/>
                        </a:rPr>
                        <a:t>2017-01-01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525252"/>
                          </a:solidFill>
                          <a:effectLst/>
                        </a:rPr>
                        <a:t>569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525252"/>
                          </a:solidFill>
                          <a:effectLst/>
                        </a:rPr>
                        <a:t>92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6712"/>
                  </a:ext>
                </a:extLst>
              </a:tr>
              <a:tr h="275132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525252"/>
                          </a:solidFill>
                          <a:effectLst/>
                        </a:rPr>
                        <a:t>2017-02-01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525252"/>
                          </a:solidFill>
                          <a:effectLst/>
                        </a:rPr>
                        <a:t>980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525252"/>
                          </a:solidFill>
                          <a:effectLst/>
                        </a:rPr>
                        <a:t>186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47"/>
                  </a:ext>
                </a:extLst>
              </a:tr>
              <a:tr h="2751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525252"/>
                          </a:solidFill>
                          <a:effectLst/>
                        </a:rPr>
                        <a:t>2017-03-01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525252"/>
                          </a:solidFill>
                          <a:effectLst/>
                        </a:rPr>
                        <a:t>1247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525252"/>
                          </a:solidFill>
                          <a:effectLst/>
                        </a:rPr>
                        <a:t>342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91019"/>
                  </a:ext>
                </a:extLst>
              </a:tr>
            </a:tbl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385CC774-EF58-4459-AC05-57EC533661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133478"/>
              </p:ext>
            </p:extLst>
          </p:nvPr>
        </p:nvGraphicFramePr>
        <p:xfrm>
          <a:off x="5516707" y="1507858"/>
          <a:ext cx="3005445" cy="1383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Worksheet" r:id="rId3" imgW="1923884" imgH="885864" progId="Excel.Sheet.12">
                  <p:embed/>
                </p:oleObj>
              </mc:Choice>
              <mc:Fallback>
                <p:oleObj name="Worksheet" r:id="rId3" imgW="1923884" imgH="88586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16707" y="1507858"/>
                        <a:ext cx="3005445" cy="1383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itle 6">
            <a:extLst>
              <a:ext uri="{FF2B5EF4-FFF2-40B4-BE49-F238E27FC236}">
                <a16:creationId xmlns:a16="http://schemas.microsoft.com/office/drawing/2014/main" id="{5571376E-CEE9-4D58-B5F8-777FDF87C443}"/>
              </a:ext>
            </a:extLst>
          </p:cNvPr>
          <p:cNvSpPr txBox="1">
            <a:spLocks/>
          </p:cNvSpPr>
          <p:nvPr/>
        </p:nvSpPr>
        <p:spPr>
          <a:xfrm>
            <a:off x="8733465" y="761843"/>
            <a:ext cx="5144927" cy="678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400" b="1" kern="1200" dirty="0">
                <a:solidFill>
                  <a:schemeClr val="accent2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800" dirty="0"/>
              <a:t>Code Used: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824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72680E7-B464-4652-9C36-5AAD426822D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4C76650-F13A-4379-981F-F0C1B9C89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517202"/>
              </p:ext>
            </p:extLst>
          </p:nvPr>
        </p:nvGraphicFramePr>
        <p:xfrm>
          <a:off x="671516" y="3089675"/>
          <a:ext cx="1993091" cy="609600"/>
        </p:xfrm>
        <a:graphic>
          <a:graphicData uri="http://schemas.openxmlformats.org/drawingml/2006/table">
            <a:tbl>
              <a:tblPr/>
              <a:tblGrid>
                <a:gridCol w="1993091">
                  <a:extLst>
                    <a:ext uri="{9D8B030D-6E8A-4147-A177-3AD203B41FA5}">
                      <a16:colId xmlns:a16="http://schemas.microsoft.com/office/drawing/2014/main" val="3839921199"/>
                    </a:ext>
                  </a:extLst>
                </a:gridCol>
              </a:tblGrid>
              <a:tr h="2422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rgbClr val="292929"/>
                          </a:solidFill>
                          <a:effectLst/>
                        </a:rPr>
                        <a:t>overall_churn_rate</a:t>
                      </a:r>
                      <a:endParaRPr lang="en-US" sz="1400" dirty="0">
                        <a:solidFill>
                          <a:srgbClr val="292929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607126"/>
                  </a:ext>
                </a:extLst>
              </a:tr>
              <a:tr h="2422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525252"/>
                          </a:solidFill>
                          <a:effectLst/>
                        </a:rPr>
                        <a:t>22%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520341"/>
                  </a:ext>
                </a:extLst>
              </a:tr>
            </a:tbl>
          </a:graphicData>
        </a:graphic>
      </p:graphicFrame>
      <p:sp>
        <p:nvSpPr>
          <p:cNvPr id="7" name="Shape 323">
            <a:extLst>
              <a:ext uri="{FF2B5EF4-FFF2-40B4-BE49-F238E27FC236}">
                <a16:creationId xmlns:a16="http://schemas.microsoft.com/office/drawing/2014/main" id="{DC1278C5-04B3-4472-B1DB-5DA684168E15}"/>
              </a:ext>
            </a:extLst>
          </p:cNvPr>
          <p:cNvSpPr txBox="1"/>
          <p:nvPr/>
        </p:nvSpPr>
        <p:spPr>
          <a:xfrm>
            <a:off x="7852873" y="1925703"/>
            <a:ext cx="3667611" cy="432074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status_aggregate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 AS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(SELECT month,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SUM(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is_active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) AS 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sum_active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 SUM(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is_canceled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) AS 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sum_canceled</a:t>
            </a:r>
            <a:endParaRPr lang="en-US" sz="8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FROM status)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SELECT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1.0 * 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sum_canceled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sum_active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 AS 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overall_churn_rate</a:t>
            </a:r>
            <a:endParaRPr lang="en-US" sz="8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status_aggregate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>
              <a:buClr>
                <a:schemeClr val="dk1"/>
              </a:buClr>
              <a:buSzPts val="1100"/>
            </a:pPr>
            <a:endParaRPr lang="en-US" sz="8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endParaRPr lang="en-US" sz="8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status_aggregate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 AS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(SELECT month,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SUM(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is_active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) AS 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sum_active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 SUM(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is_canceled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) AS 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sum_canceled</a:t>
            </a:r>
            <a:endParaRPr lang="en-US" sz="8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FROM status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GROUP BY month)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SELECT month,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1.0 * 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sum_canceled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sum_active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 AS 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monthly_churn_rate</a:t>
            </a:r>
            <a:endParaRPr lang="en-US" sz="8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status_aggregate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>
              <a:buClr>
                <a:schemeClr val="dk1"/>
              </a:buClr>
              <a:buSzPts val="1100"/>
            </a:pPr>
            <a:endParaRPr lang="en-US" sz="8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endParaRPr lang="en-US" sz="8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status_aggregate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 AS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(SELECT month,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SUM(is_active_87) AS sum_active_87,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 SUM(is_active_30) AS sum_active_30,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 SUM(is_canceled_87) AS sum_canceled_87,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 SUM(is_canceled_30) AS sum_canceled_30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FROM status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 GROUP BY month)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SELECT month,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1.00 * sum_canceled_87/sum_active_87 AS churn_rate_87,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1.00 * sum_canceled_30/sum_active_30 AS churn_rate_30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800" dirty="0" err="1">
                <a:latin typeface="Courier New"/>
                <a:ea typeface="Courier New"/>
                <a:cs typeface="Courier New"/>
                <a:sym typeface="Courier New"/>
              </a:rPr>
              <a:t>status_aggregate</a:t>
            </a: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>
              <a:buClr>
                <a:schemeClr val="dk1"/>
              </a:buClr>
              <a:buSzPts val="1100"/>
            </a:pPr>
            <a:endParaRPr lang="en-US"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endParaRPr lang="en-US"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endParaRPr lang="en-US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endParaRPr lang="en-US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96E0880-4E48-4C17-94ED-6D30A7E2D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332532"/>
              </p:ext>
            </p:extLst>
          </p:nvPr>
        </p:nvGraphicFramePr>
        <p:xfrm>
          <a:off x="671516" y="4093487"/>
          <a:ext cx="3561831" cy="1219200"/>
        </p:xfrm>
        <a:graphic>
          <a:graphicData uri="http://schemas.openxmlformats.org/drawingml/2006/table">
            <a:tbl>
              <a:tblPr/>
              <a:tblGrid>
                <a:gridCol w="1612375">
                  <a:extLst>
                    <a:ext uri="{9D8B030D-6E8A-4147-A177-3AD203B41FA5}">
                      <a16:colId xmlns:a16="http://schemas.microsoft.com/office/drawing/2014/main" val="3050797950"/>
                    </a:ext>
                  </a:extLst>
                </a:gridCol>
                <a:gridCol w="1949456">
                  <a:extLst>
                    <a:ext uri="{9D8B030D-6E8A-4147-A177-3AD203B41FA5}">
                      <a16:colId xmlns:a16="http://schemas.microsoft.com/office/drawing/2014/main" val="29218913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92929"/>
                          </a:solidFill>
                          <a:effectLst/>
                        </a:rPr>
                        <a:t>month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rgbClr val="292929"/>
                          </a:solidFill>
                          <a:effectLst/>
                        </a:rPr>
                        <a:t>monthly_churn_rate</a:t>
                      </a:r>
                      <a:endParaRPr lang="en-US" sz="1400" dirty="0">
                        <a:solidFill>
                          <a:srgbClr val="292929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79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525252"/>
                          </a:solidFill>
                          <a:effectLst/>
                        </a:rPr>
                        <a:t>2017-01-01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525252"/>
                          </a:solidFill>
                          <a:effectLst/>
                        </a:rPr>
                        <a:t>16%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530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525252"/>
                          </a:solidFill>
                          <a:effectLst/>
                        </a:rPr>
                        <a:t>2017-02-01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525252"/>
                          </a:solidFill>
                          <a:effectLst/>
                        </a:rPr>
                        <a:t>19%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716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525252"/>
                          </a:solidFill>
                          <a:effectLst/>
                        </a:rPr>
                        <a:t>2017-03-01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525252"/>
                          </a:solidFill>
                          <a:effectLst/>
                        </a:rPr>
                        <a:t>27%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1536"/>
                  </a:ext>
                </a:extLst>
              </a:tr>
            </a:tbl>
          </a:graphicData>
        </a:graphic>
      </p:graphicFrame>
      <p:sp>
        <p:nvSpPr>
          <p:cNvPr id="10" name="Title 6">
            <a:extLst>
              <a:ext uri="{FF2B5EF4-FFF2-40B4-BE49-F238E27FC236}">
                <a16:creationId xmlns:a16="http://schemas.microsoft.com/office/drawing/2014/main" id="{63E44552-828A-4EB6-9207-D9308ACA57E2}"/>
              </a:ext>
            </a:extLst>
          </p:cNvPr>
          <p:cNvSpPr txBox="1">
            <a:spLocks/>
          </p:cNvSpPr>
          <p:nvPr/>
        </p:nvSpPr>
        <p:spPr>
          <a:xfrm>
            <a:off x="640079" y="504419"/>
            <a:ext cx="7136515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400" b="1" kern="1200" dirty="0">
                <a:solidFill>
                  <a:schemeClr val="accent2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dirty="0"/>
              <a:t>Overall Monthly Churn Trends</a:t>
            </a:r>
          </a:p>
        </p:txBody>
      </p:sp>
      <p:sp>
        <p:nvSpPr>
          <p:cNvPr id="11" name="Shape 324">
            <a:extLst>
              <a:ext uri="{FF2B5EF4-FFF2-40B4-BE49-F238E27FC236}">
                <a16:creationId xmlns:a16="http://schemas.microsoft.com/office/drawing/2014/main" id="{F340F974-5ED0-48CA-853E-B6526FDE560C}"/>
              </a:ext>
            </a:extLst>
          </p:cNvPr>
          <p:cNvSpPr txBox="1"/>
          <p:nvPr/>
        </p:nvSpPr>
        <p:spPr>
          <a:xfrm>
            <a:off x="475832" y="1395432"/>
            <a:ext cx="6705552" cy="1497137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b="1" dirty="0">
                <a:latin typeface="Roboto"/>
                <a:ea typeface="Roboto"/>
                <a:cs typeface="Roboto"/>
                <a:sym typeface="Roboto"/>
              </a:rPr>
              <a:t>Overall churn rate</a:t>
            </a:r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 for the operating period is 22%.</a:t>
            </a:r>
          </a:p>
          <a:p>
            <a:pPr marL="17145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b="1" dirty="0">
                <a:latin typeface="Roboto"/>
                <a:ea typeface="Roboto"/>
                <a:cs typeface="Roboto"/>
                <a:sym typeface="Roboto"/>
              </a:rPr>
              <a:t>Churn rate </a:t>
            </a:r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has grown since inception</a:t>
            </a:r>
          </a:p>
          <a:p>
            <a:pPr marL="17145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b="1" dirty="0">
                <a:latin typeface="Roboto"/>
                <a:ea typeface="Roboto"/>
                <a:cs typeface="Roboto"/>
                <a:sym typeface="Roboto"/>
              </a:rPr>
              <a:t>Churn rate </a:t>
            </a:r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sped up from </a:t>
            </a:r>
            <a:r>
              <a:rPr lang="en-US" sz="1400" b="1" dirty="0">
                <a:latin typeface="Roboto"/>
                <a:ea typeface="Roboto"/>
                <a:cs typeface="Roboto"/>
                <a:sym typeface="Roboto"/>
              </a:rPr>
              <a:t>February to March </a:t>
            </a:r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(8% change MoM)</a:t>
            </a:r>
            <a:endParaRPr lang="en-US" sz="1400" b="1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400" b="1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Which segment contributed more to this trend? 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171450" lvl="0" indent="-171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993F7073-8920-48AC-8B9F-6C2469B7F863}"/>
              </a:ext>
            </a:extLst>
          </p:cNvPr>
          <p:cNvSpPr txBox="1">
            <a:spLocks/>
          </p:cNvSpPr>
          <p:nvPr/>
        </p:nvSpPr>
        <p:spPr>
          <a:xfrm>
            <a:off x="7852873" y="1178711"/>
            <a:ext cx="5144927" cy="678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400" b="1" kern="1200" dirty="0">
                <a:solidFill>
                  <a:schemeClr val="accent2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800" dirty="0"/>
              <a:t>Code Used: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661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E62E09-7004-4A2E-958A-28DD809A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746716"/>
            <a:ext cx="7069404" cy="484594"/>
          </a:xfrm>
        </p:spPr>
        <p:txBody>
          <a:bodyPr/>
          <a:lstStyle/>
          <a:p>
            <a:r>
              <a:rPr lang="en-GB" sz="3600" dirty="0"/>
              <a:t>Segment Churn Comparison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B21A584-7071-4718-B256-83681FB5F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466" y="2432651"/>
            <a:ext cx="4131946" cy="1631349"/>
          </a:xfrm>
        </p:spPr>
        <p:txBody>
          <a:bodyPr/>
          <a:lstStyle/>
          <a:p>
            <a:endParaRPr lang="en-GB" b="1" dirty="0"/>
          </a:p>
          <a:p>
            <a:r>
              <a:rPr lang="en-GB" sz="1400" b="1" dirty="0"/>
              <a:t>Segment 87 </a:t>
            </a:r>
            <a:r>
              <a:rPr lang="en-GB" sz="1400" dirty="0"/>
              <a:t>shows a </a:t>
            </a:r>
            <a:r>
              <a:rPr lang="en-GB" sz="1400" b="1" dirty="0"/>
              <a:t>high starting </a:t>
            </a:r>
            <a:r>
              <a:rPr lang="en-GB" sz="1400" dirty="0"/>
              <a:t>churn rate of 25%. It also displays a higher rate of change from February through March.</a:t>
            </a:r>
            <a:endParaRPr lang="en-GB" sz="1400" b="1" dirty="0"/>
          </a:p>
          <a:p>
            <a:r>
              <a:rPr lang="en-GB" sz="1400" b="1" dirty="0"/>
              <a:t>Segment 30 </a:t>
            </a:r>
            <a:r>
              <a:rPr lang="en-GB" sz="1400" dirty="0"/>
              <a:t>shows a </a:t>
            </a:r>
            <a:r>
              <a:rPr lang="en-GB" sz="1400" b="1" dirty="0"/>
              <a:t>very low starting </a:t>
            </a:r>
            <a:r>
              <a:rPr lang="en-GB" sz="1400" dirty="0"/>
              <a:t>churn rate, as well as </a:t>
            </a:r>
            <a:r>
              <a:rPr lang="en-GB" sz="1400" b="1" dirty="0"/>
              <a:t>lower rates </a:t>
            </a:r>
            <a:r>
              <a:rPr lang="en-GB" sz="1400" dirty="0"/>
              <a:t>of change.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5DBD45-B4B3-4C1E-8602-FB5EEABB6FE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7C2C93-2E9E-49B5-86F3-24EC6A02E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230663"/>
              </p:ext>
            </p:extLst>
          </p:nvPr>
        </p:nvGraphicFramePr>
        <p:xfrm>
          <a:off x="497465" y="1422050"/>
          <a:ext cx="4955066" cy="1285580"/>
        </p:xfrm>
        <a:graphic>
          <a:graphicData uri="http://schemas.openxmlformats.org/drawingml/2006/table">
            <a:tbl>
              <a:tblPr/>
              <a:tblGrid>
                <a:gridCol w="1320830">
                  <a:extLst>
                    <a:ext uri="{9D8B030D-6E8A-4147-A177-3AD203B41FA5}">
                      <a16:colId xmlns:a16="http://schemas.microsoft.com/office/drawing/2014/main" val="435265701"/>
                    </a:ext>
                  </a:extLst>
                </a:gridCol>
                <a:gridCol w="1781948">
                  <a:extLst>
                    <a:ext uri="{9D8B030D-6E8A-4147-A177-3AD203B41FA5}">
                      <a16:colId xmlns:a16="http://schemas.microsoft.com/office/drawing/2014/main" val="2732922240"/>
                    </a:ext>
                  </a:extLst>
                </a:gridCol>
                <a:gridCol w="1852288">
                  <a:extLst>
                    <a:ext uri="{9D8B030D-6E8A-4147-A177-3AD203B41FA5}">
                      <a16:colId xmlns:a16="http://schemas.microsoft.com/office/drawing/2014/main" val="366471276"/>
                    </a:ext>
                  </a:extLst>
                </a:gridCol>
              </a:tblGrid>
              <a:tr h="3213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92929"/>
                          </a:solidFill>
                          <a:effectLst/>
                        </a:rPr>
                        <a:t>month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92929"/>
                          </a:solidFill>
                          <a:effectLst/>
                        </a:rPr>
                        <a:t>churn_rate_87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92929"/>
                          </a:solidFill>
                          <a:effectLst/>
                        </a:rPr>
                        <a:t>churn_rate_30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92541"/>
                  </a:ext>
                </a:extLst>
              </a:tr>
              <a:tr h="321395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525252"/>
                          </a:solidFill>
                          <a:effectLst/>
                        </a:rPr>
                        <a:t>2017-01-01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525252"/>
                          </a:solidFill>
                          <a:effectLst/>
                        </a:rPr>
                        <a:t>25%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525252"/>
                          </a:solidFill>
                          <a:effectLst/>
                        </a:rPr>
                        <a:t>8%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952957"/>
                  </a:ext>
                </a:extLst>
              </a:tr>
              <a:tr h="321395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525252"/>
                          </a:solidFill>
                          <a:effectLst/>
                        </a:rPr>
                        <a:t>2017-02-01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525252"/>
                          </a:solidFill>
                          <a:effectLst/>
                        </a:rPr>
                        <a:t>32%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525252"/>
                          </a:solidFill>
                          <a:effectLst/>
                        </a:rPr>
                        <a:t>7%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136318"/>
                  </a:ext>
                </a:extLst>
              </a:tr>
              <a:tr h="3213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525252"/>
                          </a:solidFill>
                          <a:effectLst/>
                        </a:rPr>
                        <a:t>2017-03-01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525252"/>
                          </a:solidFill>
                          <a:effectLst/>
                        </a:rPr>
                        <a:t>49%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525252"/>
                          </a:solidFill>
                          <a:effectLst/>
                        </a:rPr>
                        <a:t>12%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076508"/>
                  </a:ext>
                </a:extLst>
              </a:tr>
            </a:tbl>
          </a:graphicData>
        </a:graphic>
      </p:graphicFrame>
      <p:sp>
        <p:nvSpPr>
          <p:cNvPr id="9" name="Shape 323">
            <a:extLst>
              <a:ext uri="{FF2B5EF4-FFF2-40B4-BE49-F238E27FC236}">
                <a16:creationId xmlns:a16="http://schemas.microsoft.com/office/drawing/2014/main" id="{89A3A1B7-33D2-4CC4-A8F9-1F6BF5D09546}"/>
              </a:ext>
            </a:extLst>
          </p:cNvPr>
          <p:cNvSpPr txBox="1"/>
          <p:nvPr/>
        </p:nvSpPr>
        <p:spPr>
          <a:xfrm>
            <a:off x="7011692" y="2797535"/>
            <a:ext cx="4788821" cy="230350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status_aggregate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AS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(SELECT month,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SUM(is_active_87) AS sum_active_87,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SUM(is_active_30) AS sum_active_30,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SUM(is_canceled_87) AS sum_canceled_87,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SUM(is_canceled_30) AS sum_canceled_30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FROM status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GROUP BY month)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SELECT month,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1.00 * sum_canceled_87/sum_active_87 AS churn_rate_87,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1.00 * sum_canceled_30/sum_active_30 AS churn_rate_30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status_aggregate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CFBDB449-A45B-4405-863E-81DD4351B962}"/>
              </a:ext>
            </a:extLst>
          </p:cNvPr>
          <p:cNvSpPr txBox="1">
            <a:spLocks/>
          </p:cNvSpPr>
          <p:nvPr/>
        </p:nvSpPr>
        <p:spPr>
          <a:xfrm>
            <a:off x="7011692" y="2029199"/>
            <a:ext cx="5144927" cy="678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400" b="1" kern="1200" dirty="0">
                <a:solidFill>
                  <a:schemeClr val="accent2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800" dirty="0"/>
              <a:t>Code Used:</a:t>
            </a:r>
            <a:r>
              <a:rPr lang="en-US" dirty="0"/>
              <a:t>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E9AEBD9-3355-465F-945E-0C16B778A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914996"/>
              </p:ext>
            </p:extLst>
          </p:nvPr>
        </p:nvGraphicFramePr>
        <p:xfrm>
          <a:off x="497466" y="3979780"/>
          <a:ext cx="5078860" cy="1456169"/>
        </p:xfrm>
        <a:graphic>
          <a:graphicData uri="http://schemas.openxmlformats.org/drawingml/2006/table">
            <a:tbl>
              <a:tblPr/>
              <a:tblGrid>
                <a:gridCol w="1301802">
                  <a:extLst>
                    <a:ext uri="{9D8B030D-6E8A-4147-A177-3AD203B41FA5}">
                      <a16:colId xmlns:a16="http://schemas.microsoft.com/office/drawing/2014/main" val="3241056041"/>
                    </a:ext>
                  </a:extLst>
                </a:gridCol>
                <a:gridCol w="1888529">
                  <a:extLst>
                    <a:ext uri="{9D8B030D-6E8A-4147-A177-3AD203B41FA5}">
                      <a16:colId xmlns:a16="http://schemas.microsoft.com/office/drawing/2014/main" val="935201217"/>
                    </a:ext>
                  </a:extLst>
                </a:gridCol>
                <a:gridCol w="1888529">
                  <a:extLst>
                    <a:ext uri="{9D8B030D-6E8A-4147-A177-3AD203B41FA5}">
                      <a16:colId xmlns:a16="http://schemas.microsoft.com/office/drawing/2014/main" val="3651046460"/>
                    </a:ext>
                  </a:extLst>
                </a:gridCol>
              </a:tblGrid>
              <a:tr h="4447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292929"/>
                          </a:solidFill>
                          <a:effectLst/>
                          <a:latin typeface="+mn-lt"/>
                        </a:rPr>
                        <a:t>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292929"/>
                          </a:solidFill>
                          <a:effectLst/>
                          <a:latin typeface="+mn-lt"/>
                        </a:rPr>
                        <a:t>change in churn_rate_87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292929"/>
                          </a:solidFill>
                          <a:effectLst/>
                          <a:latin typeface="+mn-lt"/>
                        </a:rPr>
                        <a:t>change in</a:t>
                      </a:r>
                    </a:p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292929"/>
                          </a:solidFill>
                          <a:effectLst/>
                          <a:latin typeface="+mn-lt"/>
                        </a:rPr>
                        <a:t>churn_rate_30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895822"/>
                  </a:ext>
                </a:extLst>
              </a:tr>
              <a:tr h="337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525252"/>
                          </a:solidFill>
                          <a:effectLst/>
                          <a:latin typeface="+mn-lt"/>
                        </a:rPr>
                        <a:t>2017-01-01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525252"/>
                          </a:solidFill>
                          <a:effectLst/>
                          <a:latin typeface="+mn-lt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525252"/>
                          </a:solidFill>
                          <a:effectLst/>
                          <a:latin typeface="+mn-lt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183476"/>
                  </a:ext>
                </a:extLst>
              </a:tr>
              <a:tr h="33714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525252"/>
                          </a:solidFill>
                          <a:effectLst/>
                          <a:latin typeface="+mn-lt"/>
                        </a:rPr>
                        <a:t>2017-02-01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525252"/>
                          </a:solidFill>
                          <a:effectLst/>
                          <a:latin typeface="+mn-lt"/>
                        </a:rPr>
                        <a:t>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525252"/>
                          </a:solidFill>
                          <a:effectLst/>
                          <a:latin typeface="+mn-lt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692867"/>
                  </a:ext>
                </a:extLst>
              </a:tr>
              <a:tr h="337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525252"/>
                          </a:solidFill>
                          <a:effectLst/>
                          <a:latin typeface="+mn-lt"/>
                        </a:rPr>
                        <a:t>2017-03-01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525252"/>
                          </a:solidFill>
                          <a:effectLst/>
                          <a:latin typeface="+mn-lt"/>
                        </a:rPr>
                        <a:t>17%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525252"/>
                          </a:solidFill>
                          <a:effectLst/>
                          <a:latin typeface="+mn-lt"/>
                        </a:rPr>
                        <a:t>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054128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343FACDC-479F-45CF-B7DF-C995C768CF9A}"/>
              </a:ext>
            </a:extLst>
          </p:cNvPr>
          <p:cNvSpPr/>
          <p:nvPr/>
        </p:nvSpPr>
        <p:spPr>
          <a:xfrm>
            <a:off x="497465" y="55987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600" dirty="0"/>
              <a:t>So who are the real MVP’s for </a:t>
            </a:r>
            <a:r>
              <a:rPr lang="en-GB" sz="1600" dirty="0" err="1"/>
              <a:t>Codeflix</a:t>
            </a:r>
            <a:r>
              <a:rPr lang="en-GB" sz="1600" dirty="0"/>
              <a:t>?</a:t>
            </a:r>
          </a:p>
          <a:p>
            <a:r>
              <a:rPr lang="en-GB" sz="2000" b="1" dirty="0"/>
              <a:t>Segment 30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948418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wonan holding camera">
            <a:extLst>
              <a:ext uri="{FF2B5EF4-FFF2-40B4-BE49-F238E27FC236}">
                <a16:creationId xmlns:a16="http://schemas.microsoft.com/office/drawing/2014/main" id="{F808FE38-E4EA-A441-BE95-7C43BE506B0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2910EC0-02EA-4D17-8424-64B22947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562" y="2409372"/>
            <a:ext cx="6354526" cy="3186086"/>
          </a:xfrm>
        </p:spPr>
        <p:txBody>
          <a:bodyPr/>
          <a:lstStyle/>
          <a:p>
            <a:r>
              <a:rPr lang="en-US" sz="2800" i="1" dirty="0"/>
              <a:t>FOCUS </a:t>
            </a:r>
            <a:r>
              <a:rPr lang="en-US" sz="2800" b="0" i="1" dirty="0"/>
              <a:t>on retaining the loyal customer </a:t>
            </a:r>
            <a:r>
              <a:rPr lang="en-US" sz="2800" i="1" dirty="0"/>
              <a:t>segment 30</a:t>
            </a:r>
            <a:r>
              <a:rPr lang="en-US" sz="2800" b="0" i="1" dirty="0"/>
              <a:t>, but also on improving offerings to the worst-performing </a:t>
            </a:r>
            <a:r>
              <a:rPr lang="en-US" sz="2800" i="1" dirty="0"/>
              <a:t>segment 87. </a:t>
            </a:r>
            <a:br>
              <a:rPr lang="en-US" sz="2800" b="0" i="1" dirty="0"/>
            </a:br>
            <a:r>
              <a:rPr lang="en-US" sz="2800" b="0" i="1" dirty="0"/>
              <a:t>It may pay to focus on tapping customers outside of </a:t>
            </a:r>
            <a:r>
              <a:rPr lang="en-US" sz="2800" i="1" dirty="0"/>
              <a:t>segment 87</a:t>
            </a:r>
            <a:r>
              <a:rPr lang="en-US" sz="2800" b="0" i="1" dirty="0"/>
              <a:t>’s channel if further efforts do not show improved churn rates.</a:t>
            </a:r>
            <a:endParaRPr lang="en-GB" b="0" i="1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868C1F9-4EEB-470B-92F7-C9DC6AF0FF7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5C329453-A7CF-4A72-AFFC-F39C03F8BD26}"/>
              </a:ext>
            </a:extLst>
          </p:cNvPr>
          <p:cNvSpPr txBox="1">
            <a:spLocks/>
          </p:cNvSpPr>
          <p:nvPr/>
        </p:nvSpPr>
        <p:spPr>
          <a:xfrm>
            <a:off x="562502" y="450125"/>
            <a:ext cx="11349558" cy="31860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200" b="1" kern="1200" spc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/>
              <a:t>Recommendation Based on Churn Comparison</a:t>
            </a:r>
            <a:endParaRPr lang="en-US" sz="2800" b="0" i="1" dirty="0"/>
          </a:p>
        </p:txBody>
      </p:sp>
    </p:spTree>
    <p:extLst>
      <p:ext uri="{BB962C8B-B14F-4D97-AF65-F5344CB8AC3E}">
        <p14:creationId xmlns:p14="http://schemas.microsoft.com/office/powerpoint/2010/main" val="249196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scattered hearts">
            <a:extLst>
              <a:ext uri="{FF2B5EF4-FFF2-40B4-BE49-F238E27FC236}">
                <a16:creationId xmlns:a16="http://schemas.microsoft.com/office/drawing/2014/main" id="{92BB8B2D-E401-2647-9892-95951D9CF0B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pattFill prst="pct60"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34323A-4440-4925-884C-BF32AF9696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Happy Marketing!</a:t>
            </a:r>
            <a:endParaRPr lang="en-GB" dirty="0"/>
          </a:p>
        </p:txBody>
      </p:sp>
      <p:pic>
        <p:nvPicPr>
          <p:cNvPr id="25" name="Graphic 24" descr="User" title="Icon - Presenter Name">
            <a:extLst>
              <a:ext uri="{FF2B5EF4-FFF2-40B4-BE49-F238E27FC236}">
                <a16:creationId xmlns:a16="http://schemas.microsoft.com/office/drawing/2014/main" id="{8AD9F4DD-CCDA-4C5B-AC7A-71E96FD45B2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4D95FE79-CFF8-4D94-9DEC-570635FF4F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Stephanie Todd</a:t>
            </a:r>
            <a:endParaRPr lang="en-GB" dirty="0"/>
          </a:p>
        </p:txBody>
      </p:sp>
      <p:pic>
        <p:nvPicPr>
          <p:cNvPr id="26" name="Graphic 25" descr="Envelope" title="Icon Presenter Email">
            <a:extLst>
              <a:ext uri="{FF2B5EF4-FFF2-40B4-BE49-F238E27FC236}">
                <a16:creationId xmlns:a16="http://schemas.microsoft.com/office/drawing/2014/main" id="{D4984F9A-48C8-4F0D-AFBE-978FEBD86F1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86777" y="5100100"/>
            <a:ext cx="218900" cy="218900"/>
          </a:xfrm>
          <a:prstGeom prst="rect">
            <a:avLst/>
          </a:prstGeom>
        </p:spPr>
      </p:pic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471D5D2B-28B9-4922-9CA2-09EE845FC8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21164" y="5100100"/>
            <a:ext cx="3695206" cy="276999"/>
          </a:xfrm>
        </p:spPr>
        <p:txBody>
          <a:bodyPr/>
          <a:lstStyle/>
          <a:p>
            <a:r>
              <a:rPr lang="en-US" dirty="0"/>
              <a:t>toddsteph10@gmail.com</a:t>
            </a:r>
            <a:endParaRPr lang="en-GB" dirty="0"/>
          </a:p>
        </p:txBody>
      </p:sp>
      <p:pic>
        <p:nvPicPr>
          <p:cNvPr id="28" name="Graphic 27" descr="Link">
            <a:extLst>
              <a:ext uri="{FF2B5EF4-FFF2-40B4-BE49-F238E27FC236}">
                <a16:creationId xmlns:a16="http://schemas.microsoft.com/office/drawing/2014/main" id="{73A362A9-D05E-4043-BA3E-8CCCD7280B5A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62E8D0D1-0417-4634-A042-83CCE253F3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08221" y="5748378"/>
            <a:ext cx="3695206" cy="276999"/>
          </a:xfrm>
        </p:spPr>
        <p:txBody>
          <a:bodyPr/>
          <a:lstStyle/>
          <a:p>
            <a:r>
              <a:rPr lang="en-GB" dirty="0"/>
              <a:t>https://linkedin.com/in/stephatodd/</a:t>
            </a:r>
          </a:p>
        </p:txBody>
      </p:sp>
      <p:cxnSp>
        <p:nvCxnSpPr>
          <p:cNvPr id="24" name="Straight Connector 23" descr="divider line">
            <a:extLst>
              <a:ext uri="{FF2B5EF4-FFF2-40B4-BE49-F238E27FC236}">
                <a16:creationId xmlns:a16="http://schemas.microsoft.com/office/drawing/2014/main" id="{88ABE268-9B2A-4899-AC85-147AE076489C}"/>
              </a:ext>
            </a:extLst>
          </p:cNvPr>
          <p:cNvCxnSpPr/>
          <p:nvPr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886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8">
      <a:dk1>
        <a:srgbClr val="000000"/>
      </a:dk1>
      <a:lt1>
        <a:srgbClr val="FFFFFF"/>
      </a:lt1>
      <a:dk2>
        <a:srgbClr val="44546A"/>
      </a:dk2>
      <a:lt2>
        <a:srgbClr val="D9D9D9"/>
      </a:lt2>
      <a:accent1>
        <a:srgbClr val="FFC000"/>
      </a:accent1>
      <a:accent2>
        <a:srgbClr val="C00000"/>
      </a:accent2>
      <a:accent3>
        <a:srgbClr val="8A0000"/>
      </a:accent3>
      <a:accent4>
        <a:srgbClr val="462340"/>
      </a:accent4>
      <a:accent5>
        <a:srgbClr val="4A7260"/>
      </a:accent5>
      <a:accent6>
        <a:srgbClr val="70AD47"/>
      </a:accent6>
      <a:hlink>
        <a:srgbClr val="0070C0"/>
      </a:hlink>
      <a:folHlink>
        <a:srgbClr val="954F72"/>
      </a:folHlink>
    </a:clrScheme>
    <a:fontScheme name="Custom 38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d_Template_CA - v5" id="{91F2B38C-E08A-46D0-9EA0-C8E2D9504695}" vid="{05019A34-FD6E-4E67-9877-6213236777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6FBBA49-322C-48B8-8651-28266E2FD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6228D5-9BE7-4F82-AB6E-A758A04F31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163F52-96AE-4DAB-9EEA-C8B1B9049CF4}">
  <ds:schemaRefs>
    <ds:schemaRef ds:uri="http://schemas.microsoft.com/sharepoint/v3"/>
    <ds:schemaRef ds:uri="http://purl.org/dc/terms/"/>
    <ds:schemaRef ds:uri="http://schemas.openxmlformats.org/package/2006/metadata/core-properties"/>
    <ds:schemaRef ds:uri="6dc4bcd6-49db-4c07-9060-8acfc67cef9f"/>
    <ds:schemaRef ds:uri="http://purl.org/dc/dcmitype/"/>
    <ds:schemaRef ds:uri="http://schemas.microsoft.com/office/infopath/2007/PartnerControls"/>
    <ds:schemaRef ds:uri="fb0879af-3eba-417a-a55a-ffe6dcd6ca77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Creative red presentation</Template>
  <TotalTime>0</TotalTime>
  <Words>1037</Words>
  <Application>Microsoft Office PowerPoint</Application>
  <PresentationFormat>Widescreen</PresentationFormat>
  <Paragraphs>231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MS PGothic</vt:lpstr>
      <vt:lpstr>Arial</vt:lpstr>
      <vt:lpstr>Calibri</vt:lpstr>
      <vt:lpstr>Century Gothic</vt:lpstr>
      <vt:lpstr>CiscoSans</vt:lpstr>
      <vt:lpstr>Courier New</vt:lpstr>
      <vt:lpstr>Roboto</vt:lpstr>
      <vt:lpstr>Office Theme</vt:lpstr>
      <vt:lpstr>Microsoft Excel Worksheet</vt:lpstr>
      <vt:lpstr>User Segment Analysis</vt:lpstr>
      <vt:lpstr>Table of Contents</vt:lpstr>
      <vt:lpstr>Getting to Know Codeflix </vt:lpstr>
      <vt:lpstr>Getting to Know Codeflix (Part 2)</vt:lpstr>
      <vt:lpstr>PowerPoint Presentation</vt:lpstr>
      <vt:lpstr>Segment Churn Comparison</vt:lpstr>
      <vt:lpstr>FOCUS on retaining the loyal customer segment 30, but also on improving offerings to the worst-performing segment 87.  It may pay to focus on tapping customers outside of segment 87’s channel if further efforts do not show improved churn rates.</vt:lpstr>
      <vt:lpstr>Happy Marketing!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2018-10-23T05:42:27Z</dcterms:created>
  <dcterms:modified xsi:type="dcterms:W3CDTF">2018-10-27T07:49:51Z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