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1" r:id="rId5"/>
    <p:sldId id="266" r:id="rId6"/>
    <p:sldId id="265" r:id="rId7"/>
    <p:sldId id="267" r:id="rId8"/>
    <p:sldId id="268" r:id="rId9"/>
    <p:sldId id="269" r:id="rId10"/>
    <p:sldId id="259" r:id="rId11"/>
    <p:sldId id="270" r:id="rId12"/>
    <p:sldId id="271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81" r:id="rId21"/>
    <p:sldId id="260" r:id="rId22"/>
    <p:sldId id="280" r:id="rId23"/>
    <p:sldId id="282" r:id="rId24"/>
    <p:sldId id="283" r:id="rId25"/>
    <p:sldId id="262" r:id="rId26"/>
    <p:sldId id="284" r:id="rId27"/>
    <p:sldId id="285" r:id="rId28"/>
    <p:sldId id="286" r:id="rId29"/>
    <p:sldId id="287" r:id="rId30"/>
    <p:sldId id="288" r:id="rId31"/>
    <p:sldId id="289" r:id="rId32"/>
    <p:sldId id="263" r:id="rId33"/>
    <p:sldId id="261" r:id="rId34"/>
    <p:sldId id="290" r:id="rId35"/>
    <p:sldId id="264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4146F9-E389-0CE4-A233-843D2C48E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BB79C8-E4F2-B7C7-C642-6460A2C2F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1F364A-0D4B-0CA4-0276-0C22B6B4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807C-7B00-45C2-94C2-B84E974E1832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43AED5-65B9-B48E-84EF-94964DB0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F2D609-7CA6-C1AC-EED3-2FCADCA1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07A5-A459-42C6-BF3B-5138EC309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75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C97AA1-76C0-289F-4AFC-C3D7C7D25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111CD7-6E1C-5C67-9F17-05B799ED3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D3FA52-F153-4C41-2C03-AFE5B6AC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807C-7B00-45C2-94C2-B84E974E1832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05E2CA-F808-F92A-224C-C9734EC0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D67884-CB2E-6D7D-3477-4C1E56FBC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07A5-A459-42C6-BF3B-5138EC309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68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28428E7-8EB8-42F9-8B48-50CC815E3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AACC5E-4738-E281-4A6D-ACFCDB858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ABC827-C71B-B53C-5339-56975AF3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807C-7B00-45C2-94C2-B84E974E1832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76CB50-0C2B-762F-0A57-64BFB93F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C95616-F67E-9993-00D9-7A10F352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07A5-A459-42C6-BF3B-5138EC309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56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FB736-43CA-C552-8BC6-A29099D0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A44232-86CC-011B-B8D3-6CD025D1A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D110A5-86B6-2BC8-6B0E-D80A5902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807C-7B00-45C2-94C2-B84E974E1832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A6CE6-4E78-C80C-4006-0FCD6C4C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BC300A-2F82-DD15-BCDB-222BA190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07A5-A459-42C6-BF3B-5138EC309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0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7C844-046F-E152-C68E-8E48A709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DFEE6D-8808-193B-7330-B87065A68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1BF1FB-5FC4-5D84-E93F-9FFE712F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807C-7B00-45C2-94C2-B84E974E1832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815408-BAEC-BFD1-4040-564777AA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342BB1-65FA-7DE3-FED0-2990B1AD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07A5-A459-42C6-BF3B-5138EC309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27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A11E1-380A-97F7-84E4-CA8D52A8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C1102E-3270-3341-0B55-4D71C452A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2398-3768-40AD-FFF9-9DBD68E95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952275-D63C-3025-A8DA-EB9AAFC1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807C-7B00-45C2-94C2-B84E974E1832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0576E3-7130-5F49-7A6D-F8DD2149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72949C-8BCC-7D99-E0EB-5564803A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07A5-A459-42C6-BF3B-5138EC309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34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226A5-6900-9EDD-FC99-18CA3958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D38044-D983-06F4-F670-B882D5616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074B9A-C142-C087-582E-11BC21852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5E5DDF-B41F-FC6A-4D3A-297174BB9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D7D341-A091-235F-197B-A3030CD63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B7F170-49E8-BD67-0F0C-F1753A5E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807C-7B00-45C2-94C2-B84E974E1832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4F16C1E-679E-B886-FD41-6C6F5E96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FE8C0F-7032-C2E6-226D-F477D27A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07A5-A459-42C6-BF3B-5138EC309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00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8C6EF-391F-7FFE-51CA-2C31D806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3547B7D-91F3-A1F2-2F0B-C54AE060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807C-7B00-45C2-94C2-B84E974E1832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3D6DEDB-3734-0ADC-16EC-A00C6BAA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8EC0944-F845-9CE5-E6D7-5255E389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07A5-A459-42C6-BF3B-5138EC309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51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E214A75-17D8-4195-BBA0-23F8A545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807C-7B00-45C2-94C2-B84E974E1832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0F013B8-173C-96E8-87B1-E8461F1D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0069D4-B975-AD71-98D4-9BA70A4C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07A5-A459-42C6-BF3B-5138EC309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9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AEFD0-6C14-5549-9080-A357DAE3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8F6D70-1FD8-CF86-951B-5F9F2F38C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88ECAA-AEFF-1FBE-31E4-34E51F5B9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782A55-4189-4321-369A-9B8304B5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807C-7B00-45C2-94C2-B84E974E1832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F5FBFF-5456-1E62-D260-33753B35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41D6C5-8C50-116B-A1EE-F2CF6C90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07A5-A459-42C6-BF3B-5138EC309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79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6CEF2-5062-AC29-F586-6A9F5942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E49864A-62A4-A137-A58F-701706147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0EA4D37-2D3A-81F0-E4F3-83F07D419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0D47E1-C12E-F8A8-D46F-558403EB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807C-7B00-45C2-94C2-B84E974E1832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3E1B7C-E113-6DBE-94DC-4515BCDF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D40294-5B84-6950-0A60-0D813E71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07A5-A459-42C6-BF3B-5138EC309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09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5D65E0-6AB0-EA45-082F-F74091D9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A5EC70-02CA-9CD7-378B-F9BB58586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B8AE7C-EBA6-CABE-33B8-796721A51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4807C-7B00-45C2-94C2-B84E974E1832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158BB1-3CFB-2EDE-02B5-90914B65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B5004B-0071-C774-6F86-877470F74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E07A5-A459-42C6-BF3B-5138EC309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28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6CDA5E-B434-1F7F-49C1-D3418857C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667461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Анализ МНН для вывода на рынок препарата для лечения «Рассеянного склероза»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BD026A-9BF2-9E58-2A28-C642FF4309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выполнил магистр 1 курса ИТМО группы Т4160</a:t>
            </a:r>
          </a:p>
          <a:p>
            <a:r>
              <a:rPr lang="ru-RU" dirty="0"/>
              <a:t>Направление: «Индустриальная биотехнология»</a:t>
            </a:r>
          </a:p>
          <a:p>
            <a:r>
              <a:rPr lang="ru-RU" dirty="0" err="1"/>
              <a:t>Тодиева</a:t>
            </a:r>
            <a:r>
              <a:rPr lang="ru-RU" dirty="0"/>
              <a:t> Виктория Витальевна</a:t>
            </a:r>
          </a:p>
        </p:txBody>
      </p:sp>
    </p:spTree>
    <p:extLst>
      <p:ext uri="{BB962C8B-B14F-4D97-AF65-F5344CB8AC3E}">
        <p14:creationId xmlns:p14="http://schemas.microsoft.com/office/powerpoint/2010/main" val="2138733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6A182-2FF7-FE15-E062-CE9BBD2D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Очистка данных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83759E-C39E-1D3F-A6DA-39255F0EA6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algn="just">
              <a:lnSpc>
                <a:spcPts val="1425"/>
              </a:lnSpc>
            </a:pP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Первичную обработку данных проводили с использованием библиотеки </a:t>
            </a:r>
            <a:r>
              <a:rPr lang="ru-RU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pandas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ru-RU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>
              <a:lnSpc>
                <a:spcPts val="1425"/>
              </a:lnSpc>
            </a:pPr>
            <a:r>
              <a:rPr lang="ru-RU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1. 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Выявление дубликатов. В ходе сбора базы данных было не было выявлено.</a:t>
            </a:r>
          </a:p>
          <a:p>
            <a:pPr algn="just">
              <a:lnSpc>
                <a:spcPts val="1425"/>
              </a:lnSpc>
            </a:pPr>
            <a:r>
              <a:rPr lang="ru-RU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2. 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Выявление пропусков. В ходе сбора базы данных было не было выявлено пропуски в численных столбцах.</a:t>
            </a:r>
          </a:p>
          <a:p>
            <a:pPr algn="just">
              <a:lnSpc>
                <a:spcPts val="1425"/>
              </a:lnSpc>
            </a:pPr>
            <a:r>
              <a:rPr lang="ru-RU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3. 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Восстановление пропущенных значений. Поскольку </a:t>
            </a:r>
            <a:r>
              <a:rPr lang="ru-RU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пропущеные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значения только в текстовых столбцах, которые не сильно необходимы для дальнейшего анализа, то заполним пропуски значением из предыдущей строки.</a:t>
            </a:r>
          </a:p>
          <a:p>
            <a:pPr algn="just">
              <a:lnSpc>
                <a:spcPts val="1425"/>
              </a:lnSpc>
            </a:pPr>
            <a:r>
              <a:rPr lang="ru-RU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4. 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Работа с выбросами. Для обнаружения выбросов использовали метод </a:t>
            </a:r>
            <a:r>
              <a:rPr lang="ru-RU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интерквартильных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расстояний, данные значения заменялись на </a:t>
            </a:r>
            <a:r>
              <a:rPr lang="ru-RU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NaN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 Далее значения заполнялись с помощью метода k ближайших соседей.</a:t>
            </a:r>
          </a:p>
          <a:p>
            <a:pPr algn="just"/>
            <a:endParaRPr lang="ru-RU" dirty="0"/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95EB2C47-11DA-9A80-C222-AB92D5FBE72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047" y="1825625"/>
            <a:ext cx="434590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98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4FBE0-402F-9D7E-FF4C-0A3916ECD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Смотрим на разброс данных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FFB7F62-3F61-CAC7-5002-4E30C209C4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16122"/>
            <a:ext cx="5181600" cy="2970343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1925D58A-F523-A3C2-AD10-AACC982C1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516122"/>
            <a:ext cx="5181600" cy="2699722"/>
          </a:xfrm>
        </p:spPr>
        <p:txBody>
          <a:bodyPr/>
          <a:lstStyle/>
          <a:p>
            <a:pPr algn="just"/>
            <a:r>
              <a:rPr lang="ru-RU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Отрицательных значений не наблюдается.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92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83478-A14B-39DF-719F-1F6F6286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C61DAB1-075D-6B6B-D757-9811184039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8130" y="1895199"/>
            <a:ext cx="2162680" cy="4351338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E46B8A4D-E16C-DFD6-9B68-365DCC5B80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ru-RU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Так как в дальнейшем планируем работать со столбцом отражающий количество проданных в розницу лекарственных средств выраженных в упаковках, то посмотрим на количество МНН, у которых менее 1000 продаж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2104023-99A8-D3B3-F386-0F2433F2B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871" y="1895199"/>
            <a:ext cx="22222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96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28087-A1EA-7836-5A3D-17648851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Проверяем наличие дубликатов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377A6EC-2E0E-1D88-EFBE-0DA8A9777B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08990" y="2843060"/>
            <a:ext cx="2896004" cy="1028844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CCD74EAC-988E-EE44-1B4E-946FF8559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4167" y="2843060"/>
            <a:ext cx="5181600" cy="1766661"/>
          </a:xfrm>
        </p:spPr>
        <p:txBody>
          <a:bodyPr/>
          <a:lstStyle/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Дубликатов нет</a:t>
            </a:r>
          </a:p>
        </p:txBody>
      </p:sp>
    </p:spTree>
    <p:extLst>
      <p:ext uri="{BB962C8B-B14F-4D97-AF65-F5344CB8AC3E}">
        <p14:creationId xmlns:p14="http://schemas.microsoft.com/office/powerpoint/2010/main" val="3596868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3883A-FEC3-696D-A3FA-8279EA8E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пропусками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34F896B-4195-7436-61F9-2B1A18F118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8549" y="1342819"/>
            <a:ext cx="7020205" cy="1769385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039CF068-5D4E-BC6B-56D3-B2107934F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0734" y="3154364"/>
            <a:ext cx="6165440" cy="3338511"/>
          </a:xfrm>
        </p:spPr>
        <p:txBody>
          <a:bodyPr>
            <a:normAutofit lnSpcReduction="10000"/>
          </a:bodyPr>
          <a:lstStyle/>
          <a:p>
            <a:r>
              <a:rPr lang="ru-RU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Работа с пропусками при просмотре разброса данных можно убедиться, что отрицательных или пустых числовых значений нет. С помощью кода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filtered_df</a:t>
            </a:r>
            <a:r>
              <a:rPr lang="ru-RU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Проверка подтвердила, что пропусков нет в числовых значениях</a:t>
            </a:r>
          </a:p>
          <a:p>
            <a:endParaRPr lang="ru-RU" b="0" i="0" dirty="0">
              <a:solidFill>
                <a:srgbClr val="1F1F1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F21114-EE07-34D5-669A-C073A279F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816" y="227952"/>
            <a:ext cx="3396183" cy="640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03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5EF77-76C6-FF15-F4D2-F5EE539F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пропусками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D3939A9-981C-0E75-DBC2-CAB5401D7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7179"/>
            <a:ext cx="9107171" cy="70494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660825-4AE9-E544-8596-A9DE542A92D9}"/>
              </a:ext>
            </a:extLst>
          </p:cNvPr>
          <p:cNvSpPr txBox="1"/>
          <p:nvPr/>
        </p:nvSpPr>
        <p:spPr>
          <a:xfrm>
            <a:off x="838200" y="3202287"/>
            <a:ext cx="9107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Метод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fillna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 позволяет заполнить пропуски указанным значением. В данном случае мы заполняем пропуски на значения из предыдущей строки</a:t>
            </a:r>
          </a:p>
        </p:txBody>
      </p:sp>
    </p:spTree>
    <p:extLst>
      <p:ext uri="{BB962C8B-B14F-4D97-AF65-F5344CB8AC3E}">
        <p14:creationId xmlns:p14="http://schemas.microsoft.com/office/powerpoint/2010/main" val="207766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55EF9A-2A2D-7135-07E0-E85E9D5FD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выбросами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B8232B8-017E-10CA-AF67-472D4B09CE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62879" y="1447106"/>
            <a:ext cx="4196414" cy="4729857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85024FF2-A041-2B0D-F590-162A66173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2790" y="1447106"/>
            <a:ext cx="5400869" cy="458142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1. df1_num = df1.select_dtypes('float64’) - выбирает все числовые столбцы из таблицы df1 и сохраняет их в новой таблице df1_num.</a:t>
            </a:r>
          </a:p>
          <a:p>
            <a:pPr algn="just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2. df1_std =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- создаем новый пустой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df1_std, который будет содержать нормализованные значения.</a:t>
            </a:r>
          </a:p>
          <a:p>
            <a:pPr algn="just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df1_num.columns: Этот цикл перебирает все столбцы в таблице df1_num.</a:t>
            </a:r>
          </a:p>
          <a:p>
            <a:pPr algn="just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4. n = df1_num[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(): Вычисляем среднее значение столбца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и сохраняет его в переменной n.</a:t>
            </a:r>
          </a:p>
          <a:p>
            <a:pPr algn="just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5. s = df1_num[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(): Вычисляем стандартное отклонение столбца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и сохраняет его в переменной s.</a:t>
            </a:r>
          </a:p>
          <a:p>
            <a:pPr algn="just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6. df1_std[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'_n'] = (df1_num[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- n) / s: вычисляем нормализованное значение каждого элемента в столбце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вычитая среднее значение и деля на стандартное отклонение. Нормализованные значения сохраняются в новом столбце с именем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'_n' в таблице df1_std.</a:t>
            </a:r>
          </a:p>
          <a:p>
            <a:pPr algn="just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7. df1_std.head(10): выводим первые 10 строк таблицы df1_std, чтобы показать нормализованные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3141136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29317-0CA8-2AD5-ABC7-867C0931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выбросами (визуализация)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8D08705-2846-A0CB-F069-0F99DFD641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25878" y="1511374"/>
            <a:ext cx="5803783" cy="2409319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4DA1BC3B-AF7B-1E0C-AA54-AD92B51F48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8200" y="3966312"/>
            <a:ext cx="10750826" cy="286235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6A5DAE-F806-10D2-4DCA-B11D9DBEBC37}"/>
              </a:ext>
            </a:extLst>
          </p:cNvPr>
          <p:cNvSpPr txBox="1"/>
          <p:nvPr/>
        </p:nvSpPr>
        <p:spPr>
          <a:xfrm>
            <a:off x="130630" y="1438760"/>
            <a:ext cx="5895248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=(20,5)): Создаем фигуру с указанным размером 20 единиц в ширину и 5 единиц в высоту.</a:t>
            </a:r>
          </a:p>
          <a:p>
            <a:pPr marL="342900" indent="-342900" algn="just">
              <a:buAutoNum type="arabicPeriod"/>
            </a:pP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fig.add_axes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([0, 0, 1, 1]): Добавляет оси к рисунку с указанным положением и размерами. </a:t>
            </a:r>
          </a:p>
          <a:p>
            <a:pPr marL="342900" indent="-342900" algn="just">
              <a:buAutoNum type="arabicPeriod"/>
            </a:pP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ax.set_xticklabels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(df1_std.columns): Устанавливает метки делений оси x в имена столбцов df1_std.</a:t>
            </a:r>
          </a:p>
          <a:p>
            <a:pPr marL="342900" indent="-342900" algn="just">
              <a:buAutoNum type="arabicPeriod"/>
            </a:pPr>
            <a:r>
              <a:rPr 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[]: Инициализирует пустой список для хранения данных для каждого столбца.</a:t>
            </a:r>
          </a:p>
          <a:p>
            <a:pPr marL="342900" indent="-342900" algn="just">
              <a:buAutoNum type="arabicPeriod"/>
            </a:pPr>
            <a:r>
              <a:rPr 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df1_std.columns: Перебирает каждый столбец в df1_std.</a:t>
            </a:r>
          </a:p>
          <a:p>
            <a:pPr marL="342900" indent="-342900" algn="just">
              <a:buAutoNum type="arabicPeriod"/>
            </a:pP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data.append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(df1_std[</a:t>
            </a:r>
            <a:r>
              <a:rPr 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]): Добавляет данные из каждого столбца в список </a:t>
            </a:r>
            <a:r>
              <a:rPr 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ax.boxplot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widths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=0.5): Создает диаграмму размаха на оси </a:t>
            </a:r>
            <a:r>
              <a:rPr 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с использованием данных в </a:t>
            </a:r>
            <a:r>
              <a:rPr 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 Параметр </a:t>
            </a:r>
            <a:r>
              <a:rPr 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widths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указывает ширину каждого бокса.</a:t>
            </a:r>
          </a:p>
          <a:p>
            <a:pPr marL="342900" indent="-342900" algn="just">
              <a:buAutoNum type="arabicPeriod"/>
            </a:pP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(): Отображаем диаграмму</a:t>
            </a:r>
          </a:p>
        </p:txBody>
      </p:sp>
    </p:spTree>
    <p:extLst>
      <p:ext uri="{BB962C8B-B14F-4D97-AF65-F5344CB8AC3E}">
        <p14:creationId xmlns:p14="http://schemas.microsoft.com/office/powerpoint/2010/main" val="3539915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4F0446-2724-68E0-94C2-403EDD278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выбросами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9ACE9B-DACE-F136-60FB-25C688B14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298" y="365125"/>
            <a:ext cx="5632579" cy="15476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latin typeface="Courier New" panose="02070309020205020404" pitchFamily="49" charset="0"/>
              </a:rPr>
              <a:t>Д</a:t>
            </a:r>
            <a:r>
              <a:rPr lang="ru-RU" sz="2000" b="0" dirty="0">
                <a:effectLst/>
                <a:latin typeface="Courier New" panose="02070309020205020404" pitchFamily="49" charset="0"/>
              </a:rPr>
              <a:t>ля каждого столбца, кроме столбцов год и месяц пропишем цикл, в котором значениям, выходящим за </a:t>
            </a:r>
            <a:r>
              <a:rPr lang="ru-RU" sz="2000" b="0" dirty="0" err="1">
                <a:effectLst/>
                <a:latin typeface="Courier New" panose="02070309020205020404" pitchFamily="49" charset="0"/>
              </a:rPr>
              <a:t>интерквартилный</a:t>
            </a:r>
            <a:r>
              <a:rPr lang="ru-RU" sz="2000" b="0" dirty="0">
                <a:effectLst/>
                <a:latin typeface="Courier New" panose="02070309020205020404" pitchFamily="49" charset="0"/>
              </a:rPr>
              <a:t> размах будет присваиваться </a:t>
            </a:r>
            <a:r>
              <a:rPr lang="ru-RU" sz="2000" b="0" dirty="0" err="1">
                <a:effectLst/>
                <a:latin typeface="Courier New" panose="02070309020205020404" pitchFamily="49" charset="0"/>
              </a:rPr>
              <a:t>NaN</a:t>
            </a:r>
            <a:endParaRPr lang="ru-RU" sz="2000" b="0" dirty="0">
              <a:effectLst/>
              <a:latin typeface="Courier New" panose="02070309020205020404" pitchFamily="49" charset="0"/>
            </a:endParaRPr>
          </a:p>
          <a:p>
            <a:endParaRPr lang="ru-RU" sz="2000" dirty="0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4E97E2AB-B26E-FAA0-6CDF-C0A830D94A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5960" y="1625149"/>
            <a:ext cx="3020895" cy="4626459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C5EDA5-211C-1ECA-1FD0-50F93E210208}"/>
              </a:ext>
            </a:extLst>
          </p:cNvPr>
          <p:cNvSpPr txBox="1"/>
          <p:nvPr/>
        </p:nvSpPr>
        <p:spPr>
          <a:xfrm>
            <a:off x="5410309" y="2167849"/>
            <a:ext cx="63354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['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Объем1’]: - перебор столбцов</a:t>
            </a:r>
          </a:p>
          <a:p>
            <a:pPr algn="just"/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Вычисление 75-го и 25-го процентилей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 Для каждого столбца эта строка вычисляет 75-й и 25-й процентили с помощью функции </a:t>
            </a:r>
            <a:r>
              <a:rPr lang="ru-RU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np.percentile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 75-й процентиль (Q3) представляет собой значение, ниже которого лежат 75% данных, а 25-й процентиль (Q1) представляет собой значение, ниже которого лежат 25% данных.</a:t>
            </a:r>
          </a:p>
          <a:p>
            <a:pPr algn="just"/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ru-RU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Вычисление </a:t>
            </a:r>
            <a:r>
              <a:rPr lang="ru-RU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межквартильного</a:t>
            </a:r>
            <a:r>
              <a:rPr lang="ru-RU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размаха (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IQR)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IQR является мерой разброса данных и вычисляется как разница между 75-м и 25-м процентилями.</a:t>
            </a:r>
          </a:p>
          <a:p>
            <a:pPr algn="just"/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</a:t>
            </a:r>
            <a:r>
              <a:rPr lang="ru-RU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Вычисление верхних и нижних границ: 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Значения, превышающие на 1,5 IQR значение 75-го процентиля или меньшие на 1,5 IQR значения 25-го процентиля, считаются выбросами.</a:t>
            </a:r>
          </a:p>
          <a:p>
            <a:pPr algn="just"/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</a:t>
            </a:r>
            <a:r>
              <a:rPr lang="ru-RU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Замена выбросов на 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ru-RU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sz="160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Эти строки заменяют значения в текущем столбце (x), которые меньше нижней границы или больше верхней границы, на 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ru-RU" sz="160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4512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4BEF7-ABE4-B82C-F75E-124927A2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3600" b="0" dirty="0">
                <a:effectLst/>
                <a:latin typeface="Courier New" panose="02070309020205020404" pitchFamily="49" charset="0"/>
              </a:rPr>
              <a:t>теперь появились нулевые значения, с которым проведём аналогичную работу</a:t>
            </a:r>
            <a:br>
              <a:rPr lang="ru-RU" sz="3600" b="0" dirty="0">
                <a:effectLst/>
                <a:latin typeface="Courier New" panose="02070309020205020404" pitchFamily="49" charset="0"/>
              </a:rPr>
            </a:br>
            <a:endParaRPr lang="ru-RU" sz="3600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CE2CAA9-27C1-458A-A0D1-AABC8CE557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01208" y="2081264"/>
            <a:ext cx="7103166" cy="3928960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DD0A60CC-7B5C-8E1C-7972-A0C0F3E5D5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8200" y="1342818"/>
            <a:ext cx="1904791" cy="5405852"/>
          </a:xfrm>
        </p:spPr>
      </p:pic>
    </p:spTree>
    <p:extLst>
      <p:ext uri="{BB962C8B-B14F-4D97-AF65-F5344CB8AC3E}">
        <p14:creationId xmlns:p14="http://schemas.microsoft.com/office/powerpoint/2010/main" val="220437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A50DF-3D02-DC2E-45A4-056B0E95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Цель и 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2BF2BF-EBC6-9358-93D7-7080BDF31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00000"/>
              </a:lnSpc>
            </a:pPr>
            <a:r>
              <a:rPr lang="ru-RU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Цель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состоит в проведении всестороннего анализа международных непатентованных наименований (МНН) и разработке стратегии для определения оптимального МНН для нового препарата для лечения рассеянного склероза. </a:t>
            </a:r>
          </a:p>
          <a:p>
            <a:pPr algn="just">
              <a:lnSpc>
                <a:spcPct val="100000"/>
              </a:lnSpc>
            </a:pPr>
            <a:r>
              <a:rPr lang="ru-RU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Задачи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в рамках предмета: оценка качества данных предоставляемых компаниями, проверить метрики на соответствие .... </a:t>
            </a:r>
          </a:p>
          <a:p>
            <a:pPr algn="just">
              <a:lnSpc>
                <a:spcPct val="100000"/>
              </a:lnSpc>
            </a:pP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В дальнейшем полученные данные планируется использовать с целью просчета сметы для создания производства для нового препарата для лечения заболевания "рассеянный склероз".</a:t>
            </a:r>
          </a:p>
          <a:p>
            <a:pPr algn="just">
              <a:lnSpc>
                <a:spcPct val="100000"/>
              </a:lnSpc>
            </a:pPr>
            <a:r>
              <a:rPr lang="ru-RU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Домен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маркетинг, </a:t>
            </a:r>
            <a:r>
              <a:rPr lang="ru-RU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здравоозранение</a:t>
            </a:r>
            <a:endParaRPr lang="ru-RU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ru-RU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Проблема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Оптимизация процесса поиска МНН для вывода на рынок препарата для лечение "Рассеянного склероза"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9970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4E0DEA-8BC9-5631-034E-F41F3686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выбросами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ED89A3-72DF-5988-7FF5-F97C41CBAB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ru-RU" b="0" dirty="0">
                <a:effectLst/>
                <a:latin typeface="Courier New" panose="02070309020205020404" pitchFamily="49" charset="0"/>
              </a:rPr>
              <a:t>перезапишем в рабочий </a:t>
            </a:r>
            <a:r>
              <a:rPr lang="ru-RU" b="0" dirty="0" err="1">
                <a:effectLst/>
                <a:latin typeface="Courier New" panose="02070309020205020404" pitchFamily="49" charset="0"/>
              </a:rPr>
              <a:t>датафейм</a:t>
            </a:r>
            <a:endParaRPr lang="ru-RU" b="0" dirty="0">
              <a:effectLst/>
              <a:latin typeface="Courier New" panose="02070309020205020404" pitchFamily="49" charset="0"/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29262B6D-8DA7-1556-3FB0-F0238F7632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2119" y="3006726"/>
            <a:ext cx="6620343" cy="2383585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C716FD4F-8145-3A7D-033E-EDD1FAA39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ru-RU" b="0" dirty="0">
                <a:effectLst/>
                <a:latin typeface="Courier New" panose="02070309020205020404" pitchFamily="49" charset="0"/>
              </a:rPr>
              <a:t>проверка: нулевых значений больше нет (Цена в это число пока не должна входить, т к она создается в следующей строке)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9D0F9294-4C82-ACFC-402A-1181852261C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111069" y="2505075"/>
            <a:ext cx="1305450" cy="3684588"/>
          </a:xfrm>
        </p:spPr>
      </p:pic>
    </p:spTree>
    <p:extLst>
      <p:ext uri="{BB962C8B-B14F-4D97-AF65-F5344CB8AC3E}">
        <p14:creationId xmlns:p14="http://schemas.microsoft.com/office/powerpoint/2010/main" val="2805421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FD1258-7A9C-877F-8422-5B1C450F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Предобработка данных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3E9B27-F83D-9C58-0CFB-25FB789E22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</a:pP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Был создан столбец "Цена". Значения в столбцах 'Цена’, были переопределены в категориальные признаки "входит", "недостаток", "избыток" и записаны в соответствующие столбцы 'Свыше_1500', 'Размер_500до1500', 'до_500'.</a:t>
            </a:r>
          </a:p>
          <a:p>
            <a:pPr algn="just"/>
            <a:endParaRPr lang="ru-RU" dirty="0"/>
          </a:p>
        </p:txBody>
      </p:sp>
      <p:pic>
        <p:nvPicPr>
          <p:cNvPr id="10242" name="Picture 2" descr="Picture background">
            <a:extLst>
              <a:ext uri="{FF2B5EF4-FFF2-40B4-BE49-F238E27FC236}">
                <a16:creationId xmlns:a16="http://schemas.microsoft.com/office/drawing/2014/main" id="{80C20BDA-ED90-28CC-36E6-D2E8746E8F9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628" y="1825625"/>
            <a:ext cx="425674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61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59E2F6-B57C-CE42-A4C0-CFE37A58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столбца «Цена»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2EF941B-10CB-8053-20AA-CD872A6388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08784"/>
            <a:ext cx="4796734" cy="733618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B72942CE-2D36-F584-9072-884E7E73CD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Создадим новый столбец "Цена", чтобы узнать стоимость препаратов, для этого в столбце делим строки с Объем (цена опт.-</a:t>
            </a:r>
            <a:r>
              <a:rPr lang="ru-RU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уп.розн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.), рубли на Объем (розница), </a:t>
            </a:r>
            <a:r>
              <a:rPr lang="ru-RU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упак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pPr algn="just"/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И отображаем первые 5 строк 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DataFrame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чтобы проверить, все ли выглядит правильно.</a:t>
            </a:r>
            <a:endParaRPr lang="ru-RU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/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13FB97C-1542-A9EC-845C-F1E90800E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05" y="2660498"/>
            <a:ext cx="4154308" cy="412247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3841D5E-FB7A-6A1A-95E1-BF2C0BAF6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358" y="2651354"/>
            <a:ext cx="841318" cy="413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7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384D7-32A4-B134-FAF6-B9EEA47E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ценового сегмента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F90E588-32DF-E9EF-EBC7-155B448B2C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36060"/>
            <a:ext cx="3610647" cy="2365234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1144FCEF-CD6B-D7D6-9021-4F463C083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2261" y="1754044"/>
            <a:ext cx="5391539" cy="4494500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00000"/>
              </a:lnSpc>
            </a:pPr>
            <a:r>
              <a:rPr lang="ru-RU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Для каждого ценового сегмента создадим новую колонку, в которую будем записывать соотвествует ли числовое значение данному сегменту</a:t>
            </a:r>
          </a:p>
          <a:p>
            <a:pPr algn="just">
              <a:lnSpc>
                <a:spcPct val="100000"/>
              </a:lnSpc>
            </a:pPr>
            <a:endParaRPr lang="ru-RU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ru-RU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 данном коде функция </a:t>
            </a:r>
            <a:r>
              <a:rPr lang="ru-RU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ru-RU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применяется к столбцу Цена </a:t>
            </a:r>
            <a:r>
              <a:rPr lang="ru-RU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ru-RU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df1, и результаты сохраняются в новом столбце Свыше_1500:</a:t>
            </a:r>
          </a:p>
          <a:p>
            <a:pPr algn="just">
              <a:lnSpc>
                <a:spcPct val="100000"/>
              </a:lnSpc>
            </a:pPr>
            <a:r>
              <a:rPr lang="ru-RU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Новый столбец Свыше_1500 будет содержать категории для каждого значения в столбце Цена:</a:t>
            </a:r>
          </a:p>
          <a:p>
            <a:pPr algn="just">
              <a:lnSpc>
                <a:spcPct val="100000"/>
              </a:lnSpc>
            </a:pPr>
            <a:r>
              <a:rPr lang="ru-RU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недостаток для значений меньше 1500</a:t>
            </a:r>
          </a:p>
          <a:p>
            <a:pPr algn="just">
              <a:lnSpc>
                <a:spcPct val="100000"/>
              </a:lnSpc>
            </a:pPr>
            <a:r>
              <a:rPr lang="ru-RU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входит для значений между 1500 и 5000</a:t>
            </a:r>
          </a:p>
          <a:p>
            <a:pPr algn="just">
              <a:lnSpc>
                <a:spcPct val="100000"/>
              </a:lnSpc>
            </a:pPr>
            <a:r>
              <a:rPr lang="ru-RU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избыток для значений больше 5000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08DDF7E-E2DD-9AD9-98B7-3C2994751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62118"/>
            <a:ext cx="2998304" cy="266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32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6B9BB-F82F-6520-EBAC-EBFAC48E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ценового сегмента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CCFE37B-145C-AFE0-58AF-E3D90E22D4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57076" y="1848343"/>
            <a:ext cx="3743847" cy="4305901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B395F7E4-8717-1559-108B-C1D8DECCAC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91155" y="1876922"/>
            <a:ext cx="3143689" cy="4248743"/>
          </a:xfrm>
        </p:spPr>
      </p:pic>
    </p:spTree>
    <p:extLst>
      <p:ext uri="{BB962C8B-B14F-4D97-AF65-F5344CB8AC3E}">
        <p14:creationId xmlns:p14="http://schemas.microsoft.com/office/powerpoint/2010/main" val="1624306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36392-CAB8-34B7-024C-745D2541C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4"/>
            <a:ext cx="10515600" cy="1325563"/>
          </a:xfrm>
        </p:spPr>
        <p:txBody>
          <a:bodyPr/>
          <a:lstStyle/>
          <a:p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Анализ данных и визуализация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2DD331-476A-C82A-8ACC-C53A115F2D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С помощью </a:t>
            </a:r>
            <a:r>
              <a:rPr lang="ru-RU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create_visualizations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построила </a:t>
            </a:r>
            <a:r>
              <a:rPr lang="ru-RU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дашборд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на котором отразили основным метрики.</a:t>
            </a:r>
          </a:p>
          <a:p>
            <a:pPr algn="just">
              <a:lnSpc>
                <a:spcPct val="100000"/>
              </a:lnSpc>
            </a:pPr>
            <a:endParaRPr lang="ru-RU" dirty="0"/>
          </a:p>
        </p:txBody>
      </p:sp>
      <p:pic>
        <p:nvPicPr>
          <p:cNvPr id="11266" name="Picture 2" descr="Picture background">
            <a:extLst>
              <a:ext uri="{FF2B5EF4-FFF2-40B4-BE49-F238E27FC236}">
                <a16:creationId xmlns:a16="http://schemas.microsoft.com/office/drawing/2014/main" id="{B1A5198F-6D94-9ADA-32C2-7064A82A043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8194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588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95B93-96F9-190F-925F-942918D1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Исследовательский анализ данных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FD81D9C-34C0-0E1D-03CC-F4EBE5F566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5889" y="1990472"/>
            <a:ext cx="3848637" cy="3267531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EB1669CB-4C96-C2BE-48C6-4F62C24123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15889" y="5347638"/>
            <a:ext cx="5181600" cy="1227908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5AE80CC-939E-39C8-D61B-B7DDF8CC6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8898" y="942576"/>
            <a:ext cx="2724530" cy="569674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2C41127-3D9E-419E-37F7-0F06BB345B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7511" y="1816534"/>
            <a:ext cx="3057952" cy="261974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48350B2-3D47-7700-EFCE-F56EBF91B6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7117" y="5258003"/>
            <a:ext cx="1914792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84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54BA5-6618-3E8F-4C2D-FF587530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Оформление </a:t>
            </a:r>
            <a:r>
              <a:rPr lang="ru-RU" dirty="0" err="1"/>
              <a:t>Дашборда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F636EC6-16A4-402F-9596-1C3A02C40C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460" y="1347582"/>
            <a:ext cx="12310104" cy="774216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C3DF2CD-C3D1-4C7E-E27C-7CB476878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21798"/>
            <a:ext cx="4571746" cy="405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08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D6348-1FA9-82B8-0C70-C6C4D138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Оформление </a:t>
            </a:r>
            <a:r>
              <a:rPr lang="ru-RU" dirty="0" err="1"/>
              <a:t>Дашборда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1246978-B2DE-0706-7755-E42EF02B36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3808" y="1530626"/>
            <a:ext cx="5665992" cy="4552165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E2BE2842-CAEA-774B-C4D5-61ECAF337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05747"/>
            <a:ext cx="5181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 помощью «</a:t>
            </a:r>
            <a:r>
              <a:rPr lang="en-US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create_visualizations</a:t>
            </a:r>
            <a:r>
              <a:rPr lang="ru-RU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» строим </a:t>
            </a:r>
            <a:r>
              <a:rPr lang="ru-RU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Дашборб</a:t>
            </a:r>
            <a:endParaRPr lang="en-US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График 1.</a:t>
            </a:r>
          </a:p>
          <a:p>
            <a:pPr algn="just"/>
            <a:r>
              <a:rPr lang="ru-RU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Распределение Объема (розница), </a:t>
            </a:r>
            <a:r>
              <a:rPr lang="ru-RU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упак</a:t>
            </a:r>
            <a:r>
              <a:rPr lang="ru-RU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по  МНН</a:t>
            </a:r>
          </a:p>
          <a:p>
            <a:pPr algn="just"/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09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7FA0F-BF0D-8C78-2C92-ACE128D3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Оформление </a:t>
            </a:r>
            <a:r>
              <a:rPr lang="ru-RU" dirty="0" err="1"/>
              <a:t>Дашборда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EC3D6DA-5C24-0FC8-EF60-547CDD49BA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12225"/>
            <a:ext cx="5181600" cy="3778138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8D51FDF0-C7B8-98A3-ED20-D601D194B7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ru-RU" b="0" dirty="0">
                <a:effectLst/>
                <a:latin typeface="Courier New" panose="02070309020205020404" pitchFamily="49" charset="0"/>
              </a:rPr>
              <a:t>График 2: Распределение упоминания Объем (цена опт.-</a:t>
            </a:r>
            <a:r>
              <a:rPr lang="ru-RU" b="0" dirty="0" err="1">
                <a:effectLst/>
                <a:latin typeface="Courier New" panose="02070309020205020404" pitchFamily="49" charset="0"/>
              </a:rPr>
              <a:t>уп.розн</a:t>
            </a:r>
            <a:r>
              <a:rPr lang="ru-RU" b="0" dirty="0">
                <a:effectLst/>
                <a:latin typeface="Courier New" panose="02070309020205020404" pitchFamily="49" charset="0"/>
              </a:rPr>
              <a:t>.), рубли по годам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883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1698E-E1DC-0333-16F1-2BEA6F7F2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База данных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6E61FE-A7E5-4AA0-0FD7-990C1BB375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Используется внутренняя база данных компании DSM-</a:t>
            </a:r>
            <a:r>
              <a:rPr lang="ru-RU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group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на 2023 год по заболеванию рассеянный склероз.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F51956E9-C4D4-D2FC-5A5C-A1E00D2C145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8194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7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71CCF6-D18F-9EA9-DC75-D33FAC07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Оформление </a:t>
            </a:r>
            <a:r>
              <a:rPr lang="ru-RU" dirty="0" err="1"/>
              <a:t>Дашборда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361C304-25EC-662B-6EEB-FCB4573AC9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9052" y="2791057"/>
            <a:ext cx="5181600" cy="3701818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36984CE0-6D76-7D04-A810-C3C3829ECB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ru-RU" b="0" dirty="0">
                <a:effectLst/>
                <a:latin typeface="Courier New" panose="02070309020205020404" pitchFamily="49" charset="0"/>
              </a:rPr>
              <a:t>График 3: Общая зависимость упоминания МНН</a:t>
            </a:r>
          </a:p>
          <a:p>
            <a:pPr algn="just"/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A042C33-3D69-D858-EBFA-7A111E004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54" y="1688346"/>
            <a:ext cx="4353533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32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A8D04-A1DB-9CCB-FB73-92630A17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метрик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EE67E27-9469-D9C5-0126-BC6F3053D6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0550" y="1729207"/>
            <a:ext cx="4963218" cy="1771897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59C6C11E-137B-E94C-7B31-DEF8500BB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0" y="121299"/>
            <a:ext cx="5372881" cy="3284502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Функция </a:t>
            </a:r>
            <a:r>
              <a:rPr lang="ru-R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calculate_quality_metrics</a:t>
            </a: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вычисляет различные метрики качества для заданного 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df1:Словарь 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metrics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содержит следующие метрики:</a:t>
            </a:r>
          </a:p>
          <a:p>
            <a:pPr algn="just"/>
            <a:r>
              <a:rPr lang="ru-R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total_rows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общее количество строк в 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total_columns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общее количество столбцов в 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missing_values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словарь, содержащий количество пропущенных значений для каждого столбца</a:t>
            </a:r>
          </a:p>
          <a:p>
            <a:pPr algn="just"/>
            <a:r>
              <a:rPr lang="ru-R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duplicates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количество дублирующихся строк в 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completeness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словарь, содержащий коэффициент заполненности (долю не пропущенных значений) для каждого столбца</a:t>
            </a:r>
          </a:p>
          <a:p>
            <a:pPr algn="just"/>
            <a:r>
              <a:rPr lang="ru-R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unique_values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словарь, содержащий количество уникальных значений для каждого столбца</a:t>
            </a:r>
          </a:p>
          <a:p>
            <a:pPr algn="just"/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Функция печатает рассчитанные метрики в виде словаря.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86D2F1A-056F-6AFB-7840-81465FCAB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50" y="3462585"/>
            <a:ext cx="10469436" cy="30484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D96EDF8-8B2F-617F-5FC6-2CAC33406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550" y="3774730"/>
            <a:ext cx="10564699" cy="29531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A4F414D-A31C-E393-34E9-B1E8B77D4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718" y="4081140"/>
            <a:ext cx="11202963" cy="24768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CB741F5-02D2-4EB6-8868-06A1AE2AEB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550" y="4415233"/>
            <a:ext cx="10250330" cy="27626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3679067-09E1-90DD-8F7D-8DE08E782E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965" y="4777905"/>
            <a:ext cx="12192000" cy="22439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4ED8E1F-0DE0-9785-F542-EAC7210B48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52" y="5088706"/>
            <a:ext cx="11269648" cy="24768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B889B70-B837-6F20-811B-5BAA74F835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152" y="5450209"/>
            <a:ext cx="12192000" cy="25071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C33C640-14CB-BF41-9705-D7C6C231F6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5777118"/>
            <a:ext cx="12192000" cy="22887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E3C3ACD-2D03-47D4-0ED4-DAD60FF10F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6069850"/>
            <a:ext cx="12192000" cy="22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7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6C27DC-F187-E5DC-8BFB-87C9754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В качестве метрик были выбраны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5D1542-C387-87B9-22A6-F30406D73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20000"/>
              </a:lnSpc>
            </a:pPr>
            <a:r>
              <a:rPr lang="ru-RU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1.</a:t>
            </a: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Распределение Объема (розница), </a:t>
            </a:r>
            <a:r>
              <a:rPr lang="ru-RU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упак</a:t>
            </a:r>
            <a:r>
              <a:rPr lang="ru-RU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 - важно узнать сколько в год продается физически упаковок данного препарата. Может из-за высокой цены ее у препарата будет низкая </a:t>
            </a:r>
            <a:r>
              <a:rPr lang="ru-RU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продоваемость</a:t>
            </a:r>
            <a:r>
              <a:rPr lang="ru-RU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или же наоборот из-за низкой цены нужно будет заранее просчитать о масштабировании. На данный момент по  МНН лидируют </a:t>
            </a:r>
            <a:r>
              <a:rPr lang="ru-RU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ипидакрин</a:t>
            </a:r>
            <a:r>
              <a:rPr lang="ru-RU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и ИНТЕРФЕРОН АЛЬФА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120000"/>
              </a:lnSpc>
            </a:pPr>
            <a:r>
              <a:rPr lang="ru-RU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2.</a:t>
            </a: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Распределение упоминания МНН по годам </a:t>
            </a:r>
            <a:r>
              <a:rPr lang="ru-RU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выяснила в какой год продалось большее количество МНН - 2019 год, снижение в последующие года может быть связано с тем, что многие  производители препаратов, применяющих для лечения заболевания рассеянный склероз являются импортными, производящимися на территории недружественных стран для Российской Федерации. Могу предположить, что в 2020 году был принят пакет санкций против РФ, из-за которых стоимость импортных препаратов увеличилась.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120000"/>
              </a:lnSpc>
            </a:pPr>
            <a:r>
              <a:rPr lang="ru-RU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3.</a:t>
            </a: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Общая зависимость упоминания МНН </a:t>
            </a:r>
            <a:r>
              <a:rPr lang="ru-RU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по частоте использования МНН лидирует ИНТЕРФЕРОН АЛЬФА-2В, следовательно при закупки сырья не будет проблем, т к оно доступно.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120000"/>
              </a:lnSpc>
            </a:pPr>
            <a:r>
              <a:rPr lang="ru-RU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4. </a:t>
            </a:r>
            <a:r>
              <a:rPr lang="ru-RU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Лекарсвенная</a:t>
            </a: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форма </a:t>
            </a:r>
            <a:r>
              <a:rPr lang="ru-RU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данный параметр поможет </a:t>
            </a:r>
            <a:r>
              <a:rPr lang="ru-RU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скоректировать</a:t>
            </a:r>
            <a:r>
              <a:rPr lang="ru-RU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сумму по смете при просчете создания препарата, чтобы учесть это в себестоимость препарата.</a:t>
            </a:r>
          </a:p>
          <a:p>
            <a:pPr algn="just">
              <a:lnSpc>
                <a:spcPct val="120000"/>
              </a:lnSpc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220567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11510-263A-8B40-BCBA-E38CB068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Хранение данных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516783-C29D-1582-F1EA-C055E35D8F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Для хранения данных была выбрана СУБД </a:t>
            </a:r>
            <a:r>
              <a:rPr lang="ru-RU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SQLite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 Данные из </a:t>
            </a:r>
            <a:r>
              <a:rPr lang="ru-RU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xlsx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-файла были перенесены в базу посредством скрипта, использующего встроенный модуль </a:t>
            </a:r>
            <a:r>
              <a:rPr lang="ru-RU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sqlite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endParaRPr lang="ru-RU" dirty="0"/>
          </a:p>
        </p:txBody>
      </p:sp>
      <p:pic>
        <p:nvPicPr>
          <p:cNvPr id="12294" name="Picture 6" descr="Picture background">
            <a:extLst>
              <a:ext uri="{FF2B5EF4-FFF2-40B4-BE49-F238E27FC236}">
                <a16:creationId xmlns:a16="http://schemas.microsoft.com/office/drawing/2014/main" id="{F4B481CB-626D-6FD7-D409-3511359A71D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0658"/>
            <a:ext cx="5181600" cy="357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14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B9361-DE85-07AC-D847-E02F654A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Хранение данных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60A5D33-1C7F-A7E0-16A1-37501D3E90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8748" y="1911473"/>
            <a:ext cx="5181600" cy="263625"/>
          </a:xfr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9F06D6B9-E369-9874-83D6-F932EE82E8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52238" y="1772404"/>
            <a:ext cx="3621524" cy="4351338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9054F83-010B-7C0B-4D67-BD557F126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748" y="2248757"/>
            <a:ext cx="3108768" cy="449419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FDE8B42-6205-E7EA-B4E9-BE55AC875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6440" y="6123742"/>
            <a:ext cx="4277322" cy="61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58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8D25C-C6CF-E371-9F34-5D90E5AF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Подведение итогов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3949E0-FF27-5054-E405-8CEDE7F71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</a:pP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Выполнили цель данного проекта, а именно 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провели всесторонний анализ международных непатентованных наименований (МНН) и разработке стратегии для определения оптимального МНН для нового препарата для лечения рассеянного склероза. </a:t>
            </a:r>
          </a:p>
          <a:p>
            <a:pPr algn="just">
              <a:lnSpc>
                <a:spcPct val="100000"/>
              </a:lnSpc>
            </a:pP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Данные позволят провести просчет сметы для создания производства для нового препарата для лечения тяжелого заболевания "рассеянный склероз".</a:t>
            </a:r>
          </a:p>
          <a:p>
            <a:pPr algn="just">
              <a:lnSpc>
                <a:spcPct val="100000"/>
              </a:lnSpc>
            </a:pP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На данный момент преимущественно использовать МНН ИНТЕРФЕРОН АЛЬФА, но с обновлением данных за 2024 год, все может кардинально поменяться.</a:t>
            </a:r>
          </a:p>
          <a:p>
            <a:pPr algn="just"/>
            <a:endParaRPr lang="ru-RU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25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5C8A6-C664-FF88-EF65-2A88063F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базы данных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6429D85-0AD6-8EF2-01D1-3A2BAAACAD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396" y="1439906"/>
            <a:ext cx="3826377" cy="4786753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D0CFB99B-790A-F22F-237D-7039F3CA86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Поскольку у нас файл в формате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Excel</a:t>
            </a:r>
            <a:r>
              <a:rPr lang="ru-RU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а этот формат не является БД, то нам нужно:</a:t>
            </a:r>
          </a:p>
          <a:p>
            <a:pPr algn="just"/>
            <a:r>
              <a:rPr lang="ru-RU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 Загрузить библиотеки 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pandas</a:t>
            </a:r>
            <a:r>
              <a:rPr lang="ru-RU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и 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sqlite3</a:t>
            </a:r>
            <a:r>
              <a:rPr lang="ru-RU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 Загрузить файл </a:t>
            </a:r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Excel</a:t>
            </a:r>
            <a:endParaRPr lang="ru-RU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2. Подключиться к базе </a:t>
            </a:r>
            <a:r>
              <a:rPr lang="ru-RU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данных </a:t>
            </a:r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endParaRPr lang="ru-RU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ru-RU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Создать таблицу для хранения данных Excel</a:t>
            </a:r>
          </a:p>
          <a:p>
            <a:pPr algn="just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4. </a:t>
            </a:r>
            <a:r>
              <a:rPr lang="ru-RU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Вставить данные из </a:t>
            </a:r>
            <a:r>
              <a:rPr lang="ru-RU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ru-RU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таблицу</a:t>
            </a:r>
          </a:p>
          <a:p>
            <a:pPr algn="just"/>
            <a:r>
              <a:rPr lang="ru-RU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5. Зафиксировать изменения</a:t>
            </a:r>
            <a:endParaRPr lang="en-US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05CCE8-E948-0C7D-B759-55E13AE21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099" y="4978710"/>
            <a:ext cx="4486901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5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E343F-4A3C-D030-118D-3A583DD5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Загружаем все необходимые библиотеки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8C853E1-244B-9A68-CAE4-3BB80B29C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757" y="2318256"/>
            <a:ext cx="6969756" cy="3510982"/>
          </a:xfrm>
        </p:spPr>
      </p:pic>
    </p:spTree>
    <p:extLst>
      <p:ext uri="{BB962C8B-B14F-4D97-AF65-F5344CB8AC3E}">
        <p14:creationId xmlns:p14="http://schemas.microsoft.com/office/powerpoint/2010/main" val="52953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F1D983-1654-6BF1-32A8-6EAA6E5A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Проверяем читается ли файл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9A306274-0663-B93E-C24D-2FBDE031AA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63761" y="2179566"/>
            <a:ext cx="7678752" cy="2466427"/>
          </a:xfr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E270A5C-BE90-0727-5AAD-C0BA763BA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761" y="4930055"/>
            <a:ext cx="2543530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300B0-C872-1A1B-159E-07ACF9CC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данных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DE6E61E-DAA2-8CDF-E531-E3392A933B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7520" y="1825625"/>
            <a:ext cx="4282959" cy="4351338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AA395971-F89A-91D2-B4C4-FE379EDA65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Проверяем типы данных в столбцах</a:t>
            </a:r>
          </a:p>
          <a:p>
            <a:pPr algn="just">
              <a:lnSpc>
                <a:spcPct val="120000"/>
              </a:lnSpc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Так мы видим, названия всех столбцов, а также что с 0 по 16 столбец у нас в столбцах находятся слова, а  17 по 21 целочисленные значения.</a:t>
            </a:r>
          </a:p>
          <a:p>
            <a:pPr algn="just">
              <a:lnSpc>
                <a:spcPct val="120000"/>
              </a:lnSpc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Так же видим, что у нас есть названия столбцов, которые в дальнейшем могут вызвать ошибки, это «</a:t>
            </a:r>
            <a:r>
              <a:rPr lang="ru-RU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Объем (цена </a:t>
            </a:r>
            <a:r>
              <a:rPr lang="ru-RU" b="0" i="0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розн</a:t>
            </a:r>
            <a:r>
              <a:rPr lang="ru-RU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.-</a:t>
            </a:r>
            <a:r>
              <a:rPr lang="ru-RU" b="0" i="0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уп.розн</a:t>
            </a:r>
            <a:r>
              <a:rPr lang="ru-RU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.), рубли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», «</a:t>
            </a:r>
            <a:r>
              <a:rPr lang="ru-RU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Объем (розница), </a:t>
            </a:r>
            <a:r>
              <a:rPr lang="ru-RU" b="0" i="0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упак</a:t>
            </a:r>
            <a:r>
              <a:rPr lang="ru-RU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», «</a:t>
            </a:r>
            <a:r>
              <a:rPr lang="ru-RU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Объем (цена опт.-</a:t>
            </a:r>
            <a:r>
              <a:rPr lang="ru-RU" b="0" i="0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уп.розн</a:t>
            </a:r>
            <a:r>
              <a:rPr lang="ru-RU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.), рубли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», поскольку имеют такие знаки, как «-», «.», «,»</a:t>
            </a:r>
          </a:p>
        </p:txBody>
      </p:sp>
    </p:spTree>
    <p:extLst>
      <p:ext uri="{BB962C8B-B14F-4D97-AF65-F5344CB8AC3E}">
        <p14:creationId xmlns:p14="http://schemas.microsoft.com/office/powerpoint/2010/main" val="324614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A5737C-87B1-3737-64BE-B192EC05F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Переименуем столбцы 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2F125741-2544-6FDA-71B3-C397D3D51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875" y="1565318"/>
            <a:ext cx="9392961" cy="876422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807879D-F1EA-8084-7FCF-B8C0C7528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4" y="2441740"/>
            <a:ext cx="9612066" cy="81926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225155F-EFAC-C6BD-9C5B-BBBF83A12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3934374" cy="16385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2DDF77-BE38-412A-3EAF-8D8F0C9B52CC}"/>
              </a:ext>
            </a:extLst>
          </p:cNvPr>
          <p:cNvSpPr txBox="1"/>
          <p:nvPr/>
        </p:nvSpPr>
        <p:spPr>
          <a:xfrm>
            <a:off x="5221355" y="3641933"/>
            <a:ext cx="7077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Переименовали столбцы объемов на Объем 1, Объем2, </a:t>
            </a:r>
          </a:p>
          <a:p>
            <a:pPr algn="just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Объем3 с помощью кода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rename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algn="just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сразу проверяем точно ли изменились названия. </a:t>
            </a:r>
          </a:p>
        </p:txBody>
      </p:sp>
    </p:spTree>
    <p:extLst>
      <p:ext uri="{BB962C8B-B14F-4D97-AF65-F5344CB8AC3E}">
        <p14:creationId xmlns:p14="http://schemas.microsoft.com/office/powerpoint/2010/main" val="2393027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A4CF3-DBFC-90C2-E5AD-973DADE40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Отсортировываем МНН по алфавиту и индексу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CC3716B-5428-2747-45A7-508664B7DC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2681" y="3348740"/>
            <a:ext cx="4572638" cy="1305107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AB2F112E-DED9-6118-10AC-40A43FCDDA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Поскольку нам нужны МНН, то для облегчения работы стоит отсортировать МНН по алфавиту с помощью кода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sort_values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поскольку в файле могут быть одно и то же МНН в разных строках </a:t>
            </a:r>
          </a:p>
        </p:txBody>
      </p:sp>
    </p:spTree>
    <p:extLst>
      <p:ext uri="{BB962C8B-B14F-4D97-AF65-F5344CB8AC3E}">
        <p14:creationId xmlns:p14="http://schemas.microsoft.com/office/powerpoint/2010/main" val="41346691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Красный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1821</Words>
  <Application>Microsoft Office PowerPoint</Application>
  <PresentationFormat>Широкоэкранный</PresentationFormat>
  <Paragraphs>123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Тема Office</vt:lpstr>
      <vt:lpstr>Анализ МНН для вывода на рынок препарата для лечения «Рассеянного склероза»</vt:lpstr>
      <vt:lpstr>Цель и задачи</vt:lpstr>
      <vt:lpstr>База данных</vt:lpstr>
      <vt:lpstr>Создание базы данных</vt:lpstr>
      <vt:lpstr>Загружаем все необходимые библиотеки</vt:lpstr>
      <vt:lpstr>Проверяем читается ли файл</vt:lpstr>
      <vt:lpstr>Проверка данных</vt:lpstr>
      <vt:lpstr>Переименуем столбцы </vt:lpstr>
      <vt:lpstr>Отсортировываем МНН по алфавиту и индексу</vt:lpstr>
      <vt:lpstr>Очистка данных</vt:lpstr>
      <vt:lpstr>Смотрим на разброс данных</vt:lpstr>
      <vt:lpstr>Презентация PowerPoint</vt:lpstr>
      <vt:lpstr>Проверяем наличие дубликатов</vt:lpstr>
      <vt:lpstr>Работа с пропусками</vt:lpstr>
      <vt:lpstr>Работа с пропусками</vt:lpstr>
      <vt:lpstr>Работа с выбросами</vt:lpstr>
      <vt:lpstr>Работа с выбросами (визуализация)</vt:lpstr>
      <vt:lpstr>Работа с выбросами</vt:lpstr>
      <vt:lpstr>теперь появились нулевые значения, с которым проведём аналогичную работу </vt:lpstr>
      <vt:lpstr>Работа с выбросами</vt:lpstr>
      <vt:lpstr>Предобработка данных</vt:lpstr>
      <vt:lpstr>Создание столбца «Цена»</vt:lpstr>
      <vt:lpstr>Создание ценового сегмента</vt:lpstr>
      <vt:lpstr>Создание ценового сегмента</vt:lpstr>
      <vt:lpstr>Анализ данных и визуализация</vt:lpstr>
      <vt:lpstr>Исследовательский анализ данных</vt:lpstr>
      <vt:lpstr>Оформление Дашборда</vt:lpstr>
      <vt:lpstr>Оформление Дашборда</vt:lpstr>
      <vt:lpstr>Оформление Дашборда</vt:lpstr>
      <vt:lpstr>Оформление Дашборда</vt:lpstr>
      <vt:lpstr>Определение метрик</vt:lpstr>
      <vt:lpstr>В качестве метрик были выбраны</vt:lpstr>
      <vt:lpstr>Хранение данных</vt:lpstr>
      <vt:lpstr>Хранение данных</vt:lpstr>
      <vt:lpstr>Подведение итогов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 Todieva</dc:creator>
  <cp:lastModifiedBy>vika Todieva</cp:lastModifiedBy>
  <cp:revision>10</cp:revision>
  <dcterms:created xsi:type="dcterms:W3CDTF">2025-01-14T12:03:03Z</dcterms:created>
  <dcterms:modified xsi:type="dcterms:W3CDTF">2025-01-14T16:16:58Z</dcterms:modified>
</cp:coreProperties>
</file>