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66" r:id="rId6"/>
    <p:sldId id="265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60" r:id="rId22"/>
    <p:sldId id="280" r:id="rId23"/>
    <p:sldId id="282" r:id="rId24"/>
    <p:sldId id="283" r:id="rId25"/>
    <p:sldId id="262" r:id="rId26"/>
    <p:sldId id="284" r:id="rId27"/>
    <p:sldId id="285" r:id="rId28"/>
    <p:sldId id="286" r:id="rId29"/>
    <p:sldId id="287" r:id="rId30"/>
    <p:sldId id="288" r:id="rId31"/>
    <p:sldId id="289" r:id="rId32"/>
    <p:sldId id="263" r:id="rId33"/>
    <p:sldId id="261" r:id="rId34"/>
    <p:sldId id="290" r:id="rId35"/>
    <p:sldId id="26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146F9-E389-0CE4-A233-843D2C48E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B79C8-E4F2-B7C7-C642-6460A2C2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F364A-0D4B-0CA4-0276-0C22B6B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3AED5-65B9-B48E-84EF-94964DB0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2D609-7CA6-C1AC-EED3-2FCADCA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97AA1-76C0-289F-4AFC-C3D7C7D2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111CD7-6E1C-5C67-9F17-05B799ED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3FA52-F153-4C41-2C03-AFE5B6AC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5E2CA-F808-F92A-224C-C9734EC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67884-CB2E-6D7D-3477-4C1E56FB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8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428E7-8EB8-42F9-8B48-50CC815E3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AACC5E-4738-E281-4A6D-ACFCDB858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C827-C71B-B53C-5339-56975AF3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6CB50-0C2B-762F-0A57-64BFB93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95616-F67E-9993-00D9-7A10F35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5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B736-43CA-C552-8BC6-A29099D0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44232-86CC-011B-B8D3-6CD025D1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110A5-86B6-2BC8-6B0E-D80A5902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A6CE6-4E78-C80C-4006-0FCD6C4C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C300A-2F82-DD15-BCDB-222BA19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7C844-046F-E152-C68E-8E48A70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FEE6D-8808-193B-7330-B87065A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BF1FB-5FC4-5D84-E93F-9FFE712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15408-BAEC-BFD1-4040-564777AA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42BB1-65FA-7DE3-FED0-2990B1AD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11E1-380A-97F7-84E4-CA8D52A8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1102E-3270-3341-0B55-4D71C452A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2398-3768-40AD-FFF9-9DBD68E9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52275-D63C-3025-A8DA-EB9AAFC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576E3-7130-5F49-7A6D-F8DD2149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2949C-8BCC-7D99-E0EB-5564803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26A5-6900-9EDD-FC99-18CA3958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D38044-D983-06F4-F670-B882D561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074B9A-C142-C087-582E-11BC2185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5E5DDF-B41F-FC6A-4D3A-297174BB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D7D341-A091-235F-197B-A3030CD6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B7F170-49E8-BD67-0F0C-F1753A5E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F16C1E-679E-B886-FD41-6C6F5E96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E8C0F-7032-C2E6-226D-F477D27A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8C6EF-391F-7FFE-51CA-2C31D80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547B7D-91F3-A1F2-2F0B-C54AE060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D6DEDB-3734-0ADC-16EC-A00C6BAA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C0944-F845-9CE5-E6D7-5255E389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214A75-17D8-4195-BBA0-23F8A545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F013B8-173C-96E8-87B1-E8461F1D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069D4-B975-AD71-98D4-9BA70A4C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AEFD0-6C14-5549-9080-A357DAE3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F6D70-1FD8-CF86-951B-5F9F2F38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8ECAA-AEFF-1FBE-31E4-34E51F5B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782A55-4189-4321-369A-9B8304B5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F5FBFF-5456-1E62-D260-33753B3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41D6C5-8C50-116B-A1EE-F2CF6C90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9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6CEF2-5062-AC29-F586-6A9F5942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49864A-62A4-A137-A58F-701706147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EA4D37-2D3A-81F0-E4F3-83F07D41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D47E1-C12E-F8A8-D46F-558403EB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3E1B7C-E113-6DBE-94DC-4515BCDF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D40294-5B84-6950-0A60-0D813E71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D65E0-6AB0-EA45-082F-F74091D9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A5EC70-02CA-9CD7-378B-F9BB5858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8AE7C-EBA6-CABE-33B8-796721A5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807C-7B00-45C2-94C2-B84E974E183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58BB1-3CFB-2EDE-02B5-90914B65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5004B-0071-C774-6F86-877470F74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07A5-A459-42C6-BF3B-5138EC309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CDA5E-B434-1F7F-49C1-D3418857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67461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Анализ МНН для вывода на рынок препарата для лечения «Рассеянного склероза»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BD026A-9BF2-9E58-2A28-C642FF43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выполнил магистр 1 курса ИТМО группы Т4160</a:t>
            </a:r>
          </a:p>
          <a:p>
            <a:r>
              <a:rPr lang="ru-RU" dirty="0"/>
              <a:t>Направление: «Индустриальная биотехнология»</a:t>
            </a:r>
          </a:p>
          <a:p>
            <a:r>
              <a:rPr lang="ru-RU" dirty="0" err="1"/>
              <a:t>Тодиева</a:t>
            </a:r>
            <a:r>
              <a:rPr lang="ru-RU" dirty="0"/>
              <a:t> Виктория Витальевна</a:t>
            </a:r>
          </a:p>
        </p:txBody>
      </p:sp>
    </p:spTree>
    <p:extLst>
      <p:ext uri="{BB962C8B-B14F-4D97-AF65-F5344CB8AC3E}">
        <p14:creationId xmlns:p14="http://schemas.microsoft.com/office/powerpoint/2010/main" val="213873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A182-2FF7-FE15-E062-CE9BBD2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Очистка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3759E-C39E-1D3F-A6DA-39255F0EA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Первичную обработку данных проводили с использованием библиотеки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Выявление дубликатов. В ходе сбора базы данных было не было выявлено.</a:t>
            </a: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Выявление пропусков. В ходе сбора базы данных было не было выявлено пропуски в численных столбцах.</a:t>
            </a: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Восстановление пропущенных значений. Поскольку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пропущеные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значения только в текстовых столбцах, которые не сильно необходимы для дальнейшего анализа, то заполним пропуски значением из предыдущей строки.</a:t>
            </a:r>
          </a:p>
          <a:p>
            <a:pPr algn="just">
              <a:lnSpc>
                <a:spcPts val="1425"/>
              </a:lnSpc>
            </a:pPr>
            <a:r>
              <a:rPr lang="ru-RU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Работа с выбросами. Для обнаружения выбросов использовали метод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интерквартильных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расстояний, данные значения заменялись на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Далее значения заполнялись с помощью метода k ближайших соседей.</a:t>
            </a:r>
          </a:p>
          <a:p>
            <a:pPr algn="just"/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5EB2C47-11DA-9A80-C222-AB92D5FBE7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7" y="1825625"/>
            <a:ext cx="43459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8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4FBE0-402F-9D7E-FF4C-0A3916EC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Смотрим на разброс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FB7F62-3F61-CAC7-5002-4E30C209C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6122"/>
            <a:ext cx="5181600" cy="297034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925D58A-F523-A3C2-AD10-AACC982C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516122"/>
            <a:ext cx="5181600" cy="2699722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Отрицательных значений не наблюдается.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3478-A14B-39DF-719F-1F6F628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C61DAB1-075D-6B6B-D757-9811184039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30" y="1895199"/>
            <a:ext cx="2162680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46B8A4D-E16C-DFD6-9B68-365DCC5B8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как в дальнейшем планируем работать со столбцом отражающий количество проданных в розницу лекарственных средств выраженных в упаковках, то посмотрим на количество МНН, у которых менее 1000 продаж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104023-99A8-D3B3-F386-0F2433F2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1" y="1895199"/>
            <a:ext cx="2222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28087-A1EA-7836-5A3D-1764885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наличие дубликатов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77A6EC-2E0E-1D88-EFBE-0DA8A9777B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8990" y="2843060"/>
            <a:ext cx="2896004" cy="1028844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CD74EAC-988E-EE44-1B4E-946FF855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167" y="2843060"/>
            <a:ext cx="5181600" cy="1766661"/>
          </a:xfrm>
        </p:spPr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Дубликатов нет</a:t>
            </a:r>
          </a:p>
        </p:txBody>
      </p:sp>
    </p:spTree>
    <p:extLst>
      <p:ext uri="{BB962C8B-B14F-4D97-AF65-F5344CB8AC3E}">
        <p14:creationId xmlns:p14="http://schemas.microsoft.com/office/powerpoint/2010/main" val="359686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3883A-FEC3-696D-A3FA-8279EA8E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пропусками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4F896B-4195-7436-61F9-2B1A18F11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549" y="1342819"/>
            <a:ext cx="7020205" cy="176938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39CF068-5D4E-BC6B-56D3-B2107934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734" y="3154364"/>
            <a:ext cx="6165440" cy="333851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Работа с пропусками при просмотре разброса данных можно убедиться, что отрицательных или пустых числовых значений нет. С помощью кода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filtered_df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Проверка подтвердила, что пропусков нет в числовых значениях</a:t>
            </a:r>
          </a:p>
          <a:p>
            <a:endParaRPr lang="ru-RU" b="0" i="0" dirty="0">
              <a:solidFill>
                <a:srgbClr val="1F1F1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F21114-EE07-34D5-669A-C073A279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16" y="227952"/>
            <a:ext cx="3396183" cy="64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0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5EF77-76C6-FF15-F4D2-F5EE53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пропусками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3939A9-981C-0E75-DBC2-CAB5401D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179"/>
            <a:ext cx="9107171" cy="7049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60825-4AE9-E544-8596-A9DE542A92D9}"/>
              </a:ext>
            </a:extLst>
          </p:cNvPr>
          <p:cNvSpPr txBox="1"/>
          <p:nvPr/>
        </p:nvSpPr>
        <p:spPr>
          <a:xfrm>
            <a:off x="838200" y="3202287"/>
            <a:ext cx="91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позволяет заполнить пропуски указанным значением. В данном случае мы заполняем пропуски на значения из предыдущей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20776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5EF9A-2A2D-7135-07E0-E85E9D5F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8232B8-017E-10CA-AF67-472D4B09CE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879" y="1447106"/>
            <a:ext cx="4196414" cy="472985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5024FF2-A041-2B0D-F590-162A6617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790" y="1447106"/>
            <a:ext cx="5400869" cy="45814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 df1_num = df1.select_dtypes('float64’) - выбирает все числовые столбцы из таблицы df1 и сохраняет их в новой таблице df1_num.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 df1_std =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- создаем новый пустой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df1_std, который будет содержать нормализованные значения.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df1_num.columns: Этот цикл перебирает все столбцы в таблице df1_num.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 n = df1_num[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Вычисляем среднее значение столбца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и сохраняет его в переменной n.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 s = df1_num[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Вычисляем стандартное отклонение столбца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и сохраняет его в переменной s.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 df1_std[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'_n'] = (df1_num[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- n) / s: вычисляем нормализованное значение каждого элемента в столбце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вычитая среднее значение и деля на стандартное отклонение. Нормализованные значения сохраняются в новом столбце с именем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'_n' в таблице df1_std.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 df1_std.head(10): выводим первые 10 строк таблицы df1_std, чтобы показать нормализованные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14113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29317-0CA8-2AD5-ABC7-867C0931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 (визуализация)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D08705-2846-A0CB-F069-0F99DFD64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25878" y="1511374"/>
            <a:ext cx="5803783" cy="240931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DA1BC3B-AF7B-1E0C-AA54-AD92B51F4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3966312"/>
            <a:ext cx="10750826" cy="28623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6A5DAE-F806-10D2-4DCA-B11D9DBEBC37}"/>
              </a:ext>
            </a:extLst>
          </p:cNvPr>
          <p:cNvSpPr txBox="1"/>
          <p:nvPr/>
        </p:nvSpPr>
        <p:spPr>
          <a:xfrm>
            <a:off x="130630" y="1438760"/>
            <a:ext cx="589524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=(20,5)): Создаем фигуру с указанным размером 20 единиц в ширину и 5 единиц в высоту.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fig.add_axes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([0, 0, 1, 1]): Добавляет оси к рисунку с указанным положением и размерами. 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(df1_std.columns): Устанавливает метки делений оси x в имена столбцов df1_std.</a:t>
            </a:r>
          </a:p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[]: Инициализирует пустой список для хранения данных для каждого столбца.</a:t>
            </a:r>
          </a:p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df1_std.columns: Перебирает каждый столбец в df1_std.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(df1_std[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]): Добавляет данные из каждого столбца в список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ax.boxplot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=0.5): Создает диаграмму размаха на оси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с использованием данных в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Параметр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widths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указывает ширину каждого бокса.</a:t>
            </a:r>
          </a:p>
          <a:p>
            <a:pPr marL="342900" indent="-342900" algn="just">
              <a:buAutoNum type="arabicPeriod"/>
            </a:pP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(): Отображаем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353991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F0446-2724-68E0-94C2-403EDD27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9ACE9B-DACE-F136-60FB-25C688B1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298" y="365125"/>
            <a:ext cx="5632579" cy="15476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Courier New" panose="02070309020205020404" pitchFamily="49" charset="0"/>
              </a:rPr>
              <a:t>Д</a:t>
            </a:r>
            <a:r>
              <a:rPr lang="ru-RU" sz="2000" b="0" dirty="0">
                <a:effectLst/>
                <a:latin typeface="Courier New" panose="02070309020205020404" pitchFamily="49" charset="0"/>
              </a:rPr>
              <a:t>ля каждого столбца, кроме столбцов год и месяц пропишем цикл, в котором значениям, выходящим за </a:t>
            </a:r>
            <a:r>
              <a:rPr lang="ru-RU" sz="2000" b="0" dirty="0" err="1">
                <a:effectLst/>
                <a:latin typeface="Courier New" panose="02070309020205020404" pitchFamily="49" charset="0"/>
              </a:rPr>
              <a:t>интерквартилный</a:t>
            </a:r>
            <a:r>
              <a:rPr lang="ru-RU" sz="2000" b="0" dirty="0">
                <a:effectLst/>
                <a:latin typeface="Courier New" panose="02070309020205020404" pitchFamily="49" charset="0"/>
              </a:rPr>
              <a:t> размах будет присваиваться </a:t>
            </a:r>
            <a:r>
              <a:rPr lang="ru-RU" sz="2000" b="0" dirty="0" err="1">
                <a:effectLst/>
                <a:latin typeface="Courier New" panose="02070309020205020404" pitchFamily="49" charset="0"/>
              </a:rPr>
              <a:t>NaN</a:t>
            </a:r>
            <a:endParaRPr lang="ru-RU" sz="2000" b="0" dirty="0">
              <a:effectLst/>
              <a:latin typeface="Courier New" panose="02070309020205020404" pitchFamily="49" charset="0"/>
            </a:endParaRPr>
          </a:p>
          <a:p>
            <a:endParaRPr lang="ru-RU" sz="2000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E97E2AB-B26E-FAA0-6CDF-C0A830D94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960" y="1625149"/>
            <a:ext cx="3020895" cy="46264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5EDA5-211C-1ECA-1FD0-50F93E210208}"/>
              </a:ext>
            </a:extLst>
          </p:cNvPr>
          <p:cNvSpPr txBox="1"/>
          <p:nvPr/>
        </p:nvSpPr>
        <p:spPr>
          <a:xfrm>
            <a:off x="5410309" y="2167849"/>
            <a:ext cx="633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['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Объем1’]: - перебор столбцов</a:t>
            </a:r>
          </a:p>
          <a:p>
            <a:pPr algn="just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Вычисление 75-го и 25-го процентилей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Для каждого столбца эта строка вычисляет 75-й и 25-й процентили с помощью функции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np.percentile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 75-й процентиль (Q3) представляет собой значение, ниже которого лежат 75% данных, а 25-й процентиль (Q1) представляет собой значение, ниже которого лежат 25% данных.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Вычисление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межквартильного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размаха (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IQR)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IQR является мерой разброса данных и вычисляется как разница между 75-м и 25-м процентилями.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Вычисление верхних и нижних границ: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Значения, превышающие на 1,5 IQR значение 75-го процентиля или меньшие на 1,5 IQR значения 25-го процентиля, считаются выбросами.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Замена выбросов на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Эти строки заменяют значения в текущем столбце (x), которые меньше нижней границы или больше верхней границы, на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1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51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4BEF7-ABE4-B82C-F75E-124927A2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600" b="0" dirty="0">
                <a:effectLst/>
                <a:latin typeface="Courier New" panose="02070309020205020404" pitchFamily="49" charset="0"/>
              </a:rPr>
              <a:t>теперь появились нулевые значения, с которым проведём аналогичную работу</a:t>
            </a:r>
            <a:br>
              <a:rPr lang="ru-RU" sz="3600" b="0" dirty="0">
                <a:effectLst/>
                <a:latin typeface="Courier New" panose="02070309020205020404" pitchFamily="49" charset="0"/>
              </a:rPr>
            </a:br>
            <a:endParaRPr lang="ru-RU" sz="36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E2CAA9-27C1-458A-A0D1-AABC8CE55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01208" y="2081264"/>
            <a:ext cx="7103166" cy="392896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D0A60CC-7B5C-8E1C-7972-A0C0F3E5D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342818"/>
            <a:ext cx="1904791" cy="5405852"/>
          </a:xfrm>
        </p:spPr>
      </p:pic>
    </p:spTree>
    <p:extLst>
      <p:ext uri="{BB962C8B-B14F-4D97-AF65-F5344CB8AC3E}">
        <p14:creationId xmlns:p14="http://schemas.microsoft.com/office/powerpoint/2010/main" val="22043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50DF-3D02-DC2E-45A4-056B0E9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Цель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BF2BF-EBC6-9358-93D7-7080BDF3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Цель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состоит в проведении всестороннего анализа международных непатентованных наименований (МНН) и разработке стратегии для определения оптимального МНН для нового препарата для лечения рассеянного склероза. 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Задачи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в рамках предмета: оценка качества данных предоставляемых компаниями, проверить метрики на соответствие .... 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В дальнейшем полученные данные планируется использовать с целью просчета сметы для создания производства для нового препарата для лечения заболевания "рассеянный склероз".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Домен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маркетинг,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здравоозранение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Проблема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Оптимизация процесса поиска МНН для вывода на рынок препарата для лечение "Рассеянного склероза"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97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E0DEA-8BC9-5631-034E-F41F3686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выбросами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D89A3-72DF-5988-7FF5-F97C41CB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перезапишем в рабочий </a:t>
            </a:r>
            <a:r>
              <a:rPr lang="ru-RU" b="0" dirty="0" err="1">
                <a:effectLst/>
                <a:latin typeface="Courier New" panose="02070309020205020404" pitchFamily="49" charset="0"/>
              </a:rPr>
              <a:t>датафейм</a:t>
            </a:r>
            <a:endParaRPr lang="ru-RU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262B6D-8DA7-1556-3FB0-F0238F763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119" y="3006726"/>
            <a:ext cx="6620343" cy="2383585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716FD4F-8145-3A7D-033E-EDD1FAA3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проверка: нулевых значений больше нет (Цена в это число пока не должна входить, т к она создается в следующей строке)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D0F9294-4C82-ACFC-402A-1181852261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111069" y="2505075"/>
            <a:ext cx="1305450" cy="3684588"/>
          </a:xfrm>
        </p:spPr>
      </p:pic>
    </p:spTree>
    <p:extLst>
      <p:ext uri="{BB962C8B-B14F-4D97-AF65-F5344CB8AC3E}">
        <p14:creationId xmlns:p14="http://schemas.microsoft.com/office/powerpoint/2010/main" val="280542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D1258-7A9C-877F-8422-5B1C450F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Предобработка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3E9B27-F83D-9C58-0CFB-25FB789E2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Был создан столбец "Цена". Значения в столбцах 'Цена’, были переопределены в категориальные признаки "входит", "недостаток", "избыток" и записаны в соответствующие столбцы 'Свыше_1500', 'Размер_500до1500', 'до_500'.</a:t>
            </a:r>
          </a:p>
          <a:p>
            <a:pPr algn="just"/>
            <a:endParaRPr lang="ru-RU" dirty="0"/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80C20BDA-ED90-28CC-36E6-D2E8746E8F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28" y="1825625"/>
            <a:ext cx="42567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9E2F6-B57C-CE42-A4C0-CFE37A58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столбца «Цена»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2EF941B-10CB-8053-20AA-CD872A638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08784"/>
            <a:ext cx="4796734" cy="73361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72942CE-2D36-F584-9072-884E7E73C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Создадим новый столбец "Цена", чтобы узнать стоимость препаратов, для этого в столбце делим строки с Объем (цена опт.-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уп.розн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.), рубли на Объем (розница),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упак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И отображаем первые 5 строк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чтобы проверить, все ли выглядит правильно.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3FB97C-1542-A9EC-845C-F1E90800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5" y="2660498"/>
            <a:ext cx="4154308" cy="4122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841D5E-FB7A-6A1A-95E1-BF2C0BAF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358" y="2651354"/>
            <a:ext cx="841318" cy="41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384D7-32A4-B134-FAF6-B9EEA47E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ценового сегмента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F90E588-32DF-E9EF-EBC7-155B448B2C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36060"/>
            <a:ext cx="3610647" cy="2365234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144FCEF-CD6B-D7D6-9021-4F463C08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261" y="1754044"/>
            <a:ext cx="5391539" cy="44945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 каждого ценового сегмента создадим новую колонку, в которую будем записывать соотвествует ли числовое значение данному сегменту</a:t>
            </a:r>
          </a:p>
          <a:p>
            <a:pPr algn="just">
              <a:lnSpc>
                <a:spcPct val="100000"/>
              </a:lnSpc>
            </a:pPr>
            <a:endParaRPr lang="ru-RU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данном коде функция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применяется к столбцу Цена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df1, и результаты сохраняются в новом столбце Свыше_1500: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Новый столбец Свыше_1500 будет содержать категории для каждого значения в столбце Цена: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недостаток для значений меньше 1500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входит для значений между 1500 и 5000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избыток для значений больше 5000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8DDF7E-E2DD-9AD9-98B7-3C299475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2118"/>
            <a:ext cx="2998304" cy="26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6B9BB-F82F-6520-EBAC-EBFAC48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ценового сегмента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CFE37B-145C-AFE0-58AF-E3D90E22D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7076" y="1848343"/>
            <a:ext cx="3743847" cy="430590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395F7E4-8717-1559-108B-C1D8DECCA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155" y="1876922"/>
            <a:ext cx="3143689" cy="4248743"/>
          </a:xfrm>
        </p:spPr>
      </p:pic>
    </p:spTree>
    <p:extLst>
      <p:ext uri="{BB962C8B-B14F-4D97-AF65-F5344CB8AC3E}">
        <p14:creationId xmlns:p14="http://schemas.microsoft.com/office/powerpoint/2010/main" val="162430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392-CAB8-34B7-024C-745D2541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Анализ данных и визуализация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2DD331-476A-C82A-8ACC-C53A115F2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 помощью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create_visualizations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построила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дашборд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на котором отразили основным метрики.</a:t>
            </a:r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B1A5198F-6D94-9ADA-32C2-7064A82A04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8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95B93-96F9-190F-925F-942918D1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Исследовательский анализ данных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D81D9C-34C0-0E1D-03CC-F4EBE5F566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889" y="1990472"/>
            <a:ext cx="3848637" cy="326753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B1669CB-4C96-C2BE-48C6-4F62C2412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889" y="5347638"/>
            <a:ext cx="5181600" cy="122790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AE80CC-939E-39C8-D61B-B7DDF8CC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898" y="942576"/>
            <a:ext cx="2724530" cy="56967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C41127-3D9E-419E-37F7-0F06BB345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511" y="1816534"/>
            <a:ext cx="3057952" cy="26197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8350B2-3D47-7700-EFCE-F56EBF91B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117" y="5258003"/>
            <a:ext cx="191479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54BA5-6618-3E8F-4C2D-FF587530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636EC6-16A4-402F-9596-1C3A02C40C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460" y="1347582"/>
            <a:ext cx="12310104" cy="77421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3DF2CD-C3D1-4C7E-E27C-7CB476878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798"/>
            <a:ext cx="4571746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D6348-1FA9-82B8-0C70-C6C4D138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246978-B2DE-0706-7755-E42EF02B36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808" y="1530626"/>
            <a:ext cx="5665992" cy="455216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2BE2842-CAEA-774B-C4D5-61ECAF33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05747"/>
            <a:ext cx="5181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 помощью «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create_visualizations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» строим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Дашборб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График 1.</a:t>
            </a:r>
          </a:p>
          <a:p>
            <a:pPr algn="just"/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Объема (розница),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упак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по  МНН</a:t>
            </a:r>
          </a:p>
          <a:p>
            <a:pPr algn="just"/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0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7FA0F-BF0D-8C78-2C92-ACE128D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C3D6DA-5C24-0FC8-EF60-547CDD49B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2225"/>
            <a:ext cx="5181600" cy="37781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D51FDF0-C7B8-98A3-ED20-D601D194B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График 2: Распределение упоминания Объем (цена опт.-</a:t>
            </a:r>
            <a:r>
              <a:rPr lang="ru-RU" b="0" dirty="0" err="1">
                <a:effectLst/>
                <a:latin typeface="Courier New" panose="02070309020205020404" pitchFamily="49" charset="0"/>
              </a:rPr>
              <a:t>уп.розн</a:t>
            </a:r>
            <a:r>
              <a:rPr lang="ru-RU" b="0" dirty="0">
                <a:effectLst/>
                <a:latin typeface="Courier New" panose="02070309020205020404" pitchFamily="49" charset="0"/>
              </a:rPr>
              <a:t>.), рубли по годам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8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1698E-E1DC-0333-16F1-2BEA6F7F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База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6E61FE-A7E5-4AA0-0FD7-990C1BB37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Используется внутренняя база данных компании DSM-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на 2023 год по заболеванию рассеянный склероз.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51956E9-C4D4-D2FC-5A5C-A1E00D2C14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1CCF6-D18F-9EA9-DC75-D33FAC07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61C304-25EC-662B-6EEB-FCB4573AC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9052" y="2791057"/>
            <a:ext cx="5181600" cy="370181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6984CE0-6D76-7D04-A810-C3C3829EC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b="0" dirty="0">
                <a:effectLst/>
                <a:latin typeface="Courier New" panose="02070309020205020404" pitchFamily="49" charset="0"/>
              </a:rPr>
              <a:t>График 3: Общая зависимость упоминания МНН</a:t>
            </a:r>
          </a:p>
          <a:p>
            <a:pPr algn="just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042C33-3D69-D858-EBFA-7A111E00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54" y="1688346"/>
            <a:ext cx="435353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A8D04-A1DB-9CCB-FB73-92630A17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метрик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C6C11E-137B-E94C-7B31-DEF8500B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806175"/>
            <a:ext cx="5372881" cy="328450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</a:t>
            </a:r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calculate_quality_metrics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вычисляет различные метрики качества для заданного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df1:Словарь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содержит следующие метрики:</a:t>
            </a: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total_rows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общее количество строк в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total_columns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общее количество столбцов в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missing_values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словарь, содержащий количество пропущенных значений для каждого столбца</a:t>
            </a: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количество дублирующихся строк в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completeness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словарь, содержащий коэффициент заполненности (долю не пропущенных значений) для каждого столбца</a:t>
            </a:r>
          </a:p>
          <a:p>
            <a:pPr algn="just"/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unique_values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словарь, содержащий количество уникальных значений для каждого столбца</a:t>
            </a:r>
          </a:p>
          <a:p>
            <a:pPr algn="just"/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печатает рассчитанные метрики в виде словаря.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B0E88-AFD1-26BA-CCE5-29CC2227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9574"/>
            <a:ext cx="12192000" cy="1976369"/>
          </a:xfrm>
          <a:prstGeom prst="rect">
            <a:avLst/>
          </a:prstGeo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8790E6CC-F9D9-DD5D-FBB4-282E0A7042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9319" y="1573053"/>
            <a:ext cx="5181600" cy="2635259"/>
          </a:xfrm>
        </p:spPr>
      </p:pic>
    </p:spTree>
    <p:extLst>
      <p:ext uri="{BB962C8B-B14F-4D97-AF65-F5344CB8AC3E}">
        <p14:creationId xmlns:p14="http://schemas.microsoft.com/office/powerpoint/2010/main" val="170467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C27DC-F187-E5DC-8BFB-87C9754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В качестве метрик были выбраны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D1542-C387-87B9-22A6-F30406D7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Распределение Объема (розница), 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упак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- важно узнать сколько в год продается физически упаковок данного препарата. Может из-за высокой цены ее у препарата будет низкая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продоваемость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или же наоборот из-за низкой цены нужно будет заранее просчитать о масштабировании. На данный момент по  МНН лидируют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ипидакрин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и ИНТЕРФЕРОН АЛЬФА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2.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Распределение упоминания МНН по годам 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выяснила в какой год продалось большее количество МНН - 2019 год, снижение в последующие года может быть связано с тем, что многие  производители препаратов, применяющих для лечения заболевания рассеянный склероз являются импортными, производящимися на территории недружественных стран для Российской Федерации. Могу предположить, что в 2020 году был принят пакет санкций против РФ, из-за которых стоимость импортных препаратов увеличилась.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3.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Общая зависимость упоминания МНН 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по частоте использования МНН лидирует ИНТЕРФЕРОН АЛЬФА-2В, следовательно при закупки сырья не будет проблем, т к оно доступно.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Лекарсвенная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форма 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данный параметр поможет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скоректировать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сумму по смете при просчете создания препарата, чтобы учесть это в себестоимость препарата.</a:t>
            </a:r>
          </a:p>
          <a:p>
            <a:pPr algn="just">
              <a:lnSpc>
                <a:spcPct val="120000"/>
              </a:lnSpc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0567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11510-263A-8B40-BCBA-E38CB068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Хранение данных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16783-C29D-1582-F1EA-C055E35D8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Для хранения данных была выбрана СУБД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SQLite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Данные из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xlsx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-файла были перенесены в базу посредством скрипта, использующего встроенный модуль 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sqlite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  <p:pic>
        <p:nvPicPr>
          <p:cNvPr id="12294" name="Picture 6" descr="Picture background">
            <a:extLst>
              <a:ext uri="{FF2B5EF4-FFF2-40B4-BE49-F238E27FC236}">
                <a16:creationId xmlns:a16="http://schemas.microsoft.com/office/drawing/2014/main" id="{F4B481CB-626D-6FD7-D409-3511359A71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658"/>
            <a:ext cx="5181600" cy="35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B9361-DE85-07AC-D847-E02F654A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Хранение данных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0A5D33-1C7F-A7E0-16A1-37501D3E9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8748" y="1911473"/>
            <a:ext cx="5181600" cy="26362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F06D6B9-E369-9874-83D6-F932EE82E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2238" y="1772404"/>
            <a:ext cx="3621524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54F83-010B-7C0B-4D67-BD557F126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8" y="2248757"/>
            <a:ext cx="3108768" cy="44941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DE8B42-6205-E7EA-B4E9-BE55AC87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440" y="6123742"/>
            <a:ext cx="4277322" cy="6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8D25C-C6CF-E371-9F34-5D90E5A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949E0-FF27-5054-E405-8CEDE7F7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Выполнили цель данного проекта, а именно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провели всесторонний анализ международных непатентованных наименований (МНН) и разработке стратегии для определения оптимального МНН для нового препарата для лечения рассеянного склероза. 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Данные позволят провести просчет сметы для создания производства для нового препарата для лечения тяжелого заболевания "рассеянный склероз".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На данный момент преимущественно использовать МНН ИНТЕРФЕРОН АЛЬФА, но с обновлением данных за 2024 год, все может кардинально поменяться.</a:t>
            </a:r>
          </a:p>
          <a:p>
            <a:pPr algn="just"/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5C8A6-C664-FF88-EF65-2A88063F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429D85-0AD6-8EF2-01D1-3A2BAAACA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" y="1439906"/>
            <a:ext cx="3826377" cy="478675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0CFB99B-790A-F22F-237D-7039F3CA8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Поскольку у нас файл в формате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а этот формат не является БД, то нам нужно:</a:t>
            </a:r>
          </a:p>
          <a:p>
            <a:pPr algn="just"/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 Загрузить библиотеки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sqlite3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 Загрузить файл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endParaRPr lang="ru-RU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 Подключиться к базе 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endParaRPr lang="ru-RU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Создать таблицу для хранения данных Excel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Вставить данные из </a:t>
            </a:r>
            <a:r>
              <a:rPr lang="ru-RU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таблицу</a:t>
            </a:r>
          </a:p>
          <a:p>
            <a:pPr algn="just"/>
            <a:r>
              <a:rPr lang="ru-RU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 Зафиксировать изменения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05CCE8-E948-0C7D-B759-55E13AE2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9" y="4978710"/>
            <a:ext cx="448690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E343F-4A3C-D030-118D-3A583DD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все необходимые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C853E1-244B-9A68-CAE4-3BB80B29C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7" y="2318256"/>
            <a:ext cx="6969756" cy="3510982"/>
          </a:xfrm>
        </p:spPr>
      </p:pic>
    </p:spTree>
    <p:extLst>
      <p:ext uri="{BB962C8B-B14F-4D97-AF65-F5344CB8AC3E}">
        <p14:creationId xmlns:p14="http://schemas.microsoft.com/office/powerpoint/2010/main" val="52953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1D983-1654-6BF1-32A8-6EAA6E5A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читается ли файл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A306274-0663-B93E-C24D-2FBDE031A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3761" y="2179566"/>
            <a:ext cx="7678752" cy="246642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270A5C-BE90-0727-5AAD-C0BA763B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61" y="4930055"/>
            <a:ext cx="254353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300B0-C872-1A1B-159E-07ACF9C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E6E61E-DAA2-8CDF-E531-E3392A933B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7520" y="1825625"/>
            <a:ext cx="4282959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A395971-F89A-91D2-B4C4-FE379EDA6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типы данных в столбцах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Так мы видим, названия всех столбцов, а также что с 0 по 16 столбец у нас в столбцах находятся слова, а  17 по 21 целочисленные значения.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Так же видим, что у нас есть названия столбцов, которые в дальнейшем могут вызвать ошибки, это «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 (цена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розн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.-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уп.розн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.), рубли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», «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 (розница),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упак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», «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 (цена опт.-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уп.розн</a:t>
            </a:r>
            <a:r>
              <a:rPr lang="ru-RU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.), рубли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», поскольку имеют такие знаки, как «-», «.», «,»</a:t>
            </a:r>
          </a:p>
        </p:txBody>
      </p:sp>
    </p:spTree>
    <p:extLst>
      <p:ext uri="{BB962C8B-B14F-4D97-AF65-F5344CB8AC3E}">
        <p14:creationId xmlns:p14="http://schemas.microsoft.com/office/powerpoint/2010/main" val="324614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5737C-87B1-3737-64BE-B192EC05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Переименуем столбцы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F125741-2544-6FDA-71B3-C397D3D5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75" y="1565318"/>
            <a:ext cx="9392961" cy="87642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07879D-F1EA-8084-7FCF-B8C0C7528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" y="2441740"/>
            <a:ext cx="9612066" cy="8192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25155F-EFAC-C6BD-9C5B-BBBF83A12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3934374" cy="1638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2DDF77-BE38-412A-3EAF-8D8F0C9B52CC}"/>
              </a:ext>
            </a:extLst>
          </p:cNvPr>
          <p:cNvSpPr txBox="1"/>
          <p:nvPr/>
        </p:nvSpPr>
        <p:spPr>
          <a:xfrm>
            <a:off x="5221355" y="3641933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Переименовали столбцы объемов на Объем 1, Объем2, 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Объем3 с помощью кода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сразу проверяем точно ли изменились названия. </a:t>
            </a:r>
          </a:p>
        </p:txBody>
      </p:sp>
    </p:spTree>
    <p:extLst>
      <p:ext uri="{BB962C8B-B14F-4D97-AF65-F5344CB8AC3E}">
        <p14:creationId xmlns:p14="http://schemas.microsoft.com/office/powerpoint/2010/main" val="23930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A4CF3-DBFC-90C2-E5AD-973DADE4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Отсортировываем МНН по алфавиту и индексу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C3716B-5428-2747-45A7-508664B7DC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681" y="3348740"/>
            <a:ext cx="4572638" cy="130510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B2F112E-DED9-6118-10AC-40A43FCDD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Поскольку нам нужны МНН, то для облегчения работы стоит отсортировать МНН по алфавиту с помощью кода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поскольку в файле могут быть одно и то же МНН в разных строках </a:t>
            </a:r>
          </a:p>
        </p:txBody>
      </p:sp>
    </p:spTree>
    <p:extLst>
      <p:ext uri="{BB962C8B-B14F-4D97-AF65-F5344CB8AC3E}">
        <p14:creationId xmlns:p14="http://schemas.microsoft.com/office/powerpoint/2010/main" val="4134669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1821</Words>
  <Application>Microsoft Office PowerPoint</Application>
  <PresentationFormat>Широкоэкранный</PresentationFormat>
  <Paragraphs>123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Тема Office</vt:lpstr>
      <vt:lpstr>Анализ МНН для вывода на рынок препарата для лечения «Рассеянного склероза»</vt:lpstr>
      <vt:lpstr>Цель и задачи</vt:lpstr>
      <vt:lpstr>База данных</vt:lpstr>
      <vt:lpstr>Создание базы данных</vt:lpstr>
      <vt:lpstr>Загружаем все необходимые библиотеки</vt:lpstr>
      <vt:lpstr>Проверяем читается ли файл</vt:lpstr>
      <vt:lpstr>Проверка данных</vt:lpstr>
      <vt:lpstr>Переименуем столбцы </vt:lpstr>
      <vt:lpstr>Отсортировываем МНН по алфавиту и индексу</vt:lpstr>
      <vt:lpstr>Очистка данных</vt:lpstr>
      <vt:lpstr>Смотрим на разброс данных</vt:lpstr>
      <vt:lpstr>Презентация PowerPoint</vt:lpstr>
      <vt:lpstr>Проверяем наличие дубликатов</vt:lpstr>
      <vt:lpstr>Работа с пропусками</vt:lpstr>
      <vt:lpstr>Работа с пропусками</vt:lpstr>
      <vt:lpstr>Работа с выбросами</vt:lpstr>
      <vt:lpstr>Работа с выбросами (визуализация)</vt:lpstr>
      <vt:lpstr>Работа с выбросами</vt:lpstr>
      <vt:lpstr>теперь появились нулевые значения, с которым проведём аналогичную работу </vt:lpstr>
      <vt:lpstr>Работа с выбросами</vt:lpstr>
      <vt:lpstr>Предобработка данных</vt:lpstr>
      <vt:lpstr>Создание столбца «Цена»</vt:lpstr>
      <vt:lpstr>Создание ценового сегмента</vt:lpstr>
      <vt:lpstr>Создание ценового сегмента</vt:lpstr>
      <vt:lpstr>Анализ данных и визуализация</vt:lpstr>
      <vt:lpstr>Исследовательский анализ данных</vt:lpstr>
      <vt:lpstr>Оформление Дашборда</vt:lpstr>
      <vt:lpstr>Оформление Дашборда</vt:lpstr>
      <vt:lpstr>Оформление Дашборда</vt:lpstr>
      <vt:lpstr>Оформление Дашборда</vt:lpstr>
      <vt:lpstr>Определение метрик</vt:lpstr>
      <vt:lpstr>В качестве метрик были выбраны</vt:lpstr>
      <vt:lpstr>Хранение данных</vt:lpstr>
      <vt:lpstr>Хранение данных</vt:lpstr>
      <vt:lpstr>Подведение итогов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 Todieva</dc:creator>
  <cp:lastModifiedBy>vika Todieva</cp:lastModifiedBy>
  <cp:revision>12</cp:revision>
  <dcterms:created xsi:type="dcterms:W3CDTF">2025-01-14T12:03:03Z</dcterms:created>
  <dcterms:modified xsi:type="dcterms:W3CDTF">2025-01-14T18:28:02Z</dcterms:modified>
</cp:coreProperties>
</file>