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6F57E0-1F87-48D3-B264-9805866EBCCD}" type="doc">
      <dgm:prSet loTypeId="urn:microsoft.com/office/officeart/2005/8/layout/vList3" loCatId="list" qsTypeId="urn:microsoft.com/office/officeart/2005/8/quickstyle/simple1" qsCatId="simple" csTypeId="urn:microsoft.com/office/officeart/2005/8/colors/colorful2" csCatId="colorful" phldr="1"/>
      <dgm:spPr/>
    </dgm:pt>
    <dgm:pt modelId="{08FAE663-6468-403E-B0B3-FFFE49BC4869}">
      <dgm:prSet phldrT="[Текст]"/>
      <dgm:spPr>
        <a:solidFill>
          <a:schemeClr val="bg1"/>
        </a:solidFill>
      </dgm:spPr>
      <dgm:t>
        <a:bodyPr/>
        <a:lstStyle/>
        <a:p>
          <a:r>
            <a:rPr lang="ru-RU" dirty="0" smtClean="0"/>
            <a:t>Принцип однородности памяти </a:t>
          </a:r>
          <a:endParaRPr lang="ru-RU" dirty="0"/>
        </a:p>
      </dgm:t>
    </dgm:pt>
    <dgm:pt modelId="{D13E4A26-D458-4B8F-80C4-34DB48D92409}" type="parTrans" cxnId="{3F44A611-DC0F-4F41-A324-EAD7CE8E251A}">
      <dgm:prSet/>
      <dgm:spPr/>
      <dgm:t>
        <a:bodyPr/>
        <a:lstStyle/>
        <a:p>
          <a:endParaRPr lang="ru-RU"/>
        </a:p>
      </dgm:t>
    </dgm:pt>
    <dgm:pt modelId="{95D5B557-DFAE-416C-BDEC-F13A8F6B3C2B}" type="sibTrans" cxnId="{3F44A611-DC0F-4F41-A324-EAD7CE8E251A}">
      <dgm:prSet/>
      <dgm:spPr/>
      <dgm:t>
        <a:bodyPr/>
        <a:lstStyle/>
        <a:p>
          <a:endParaRPr lang="ru-RU"/>
        </a:p>
      </dgm:t>
    </dgm:pt>
    <dgm:pt modelId="{27166774-F3EB-48A3-83CD-8174AB69C870}">
      <dgm:prSet phldrT="[Текст]"/>
      <dgm:spPr>
        <a:solidFill>
          <a:schemeClr val="bg1"/>
        </a:solidFill>
      </dgm:spPr>
      <dgm:t>
        <a:bodyPr/>
        <a:lstStyle/>
        <a:p>
          <a:r>
            <a:rPr lang="ru-RU" b="1" i="0" dirty="0" smtClean="0"/>
            <a:t>Принцип адресности </a:t>
          </a:r>
          <a:endParaRPr lang="ru-RU" dirty="0"/>
        </a:p>
      </dgm:t>
    </dgm:pt>
    <dgm:pt modelId="{2B2045C7-6FA4-406A-9DFC-A575747E717D}" type="parTrans" cxnId="{7305CC76-CD82-4871-AFB3-8F721A962C14}">
      <dgm:prSet/>
      <dgm:spPr/>
      <dgm:t>
        <a:bodyPr/>
        <a:lstStyle/>
        <a:p>
          <a:endParaRPr lang="ru-RU"/>
        </a:p>
      </dgm:t>
    </dgm:pt>
    <dgm:pt modelId="{7C824B1D-9E6A-478F-B282-1DE02FC392C8}" type="sibTrans" cxnId="{7305CC76-CD82-4871-AFB3-8F721A962C14}">
      <dgm:prSet/>
      <dgm:spPr/>
      <dgm:t>
        <a:bodyPr/>
        <a:lstStyle/>
        <a:p>
          <a:endParaRPr lang="ru-RU"/>
        </a:p>
      </dgm:t>
    </dgm:pt>
    <dgm:pt modelId="{A6263142-7DEB-49C7-9DA3-93AADE71AA8A}">
      <dgm:prSet phldrT="[Текст]"/>
      <dgm:spPr>
        <a:solidFill>
          <a:schemeClr val="bg1"/>
        </a:solidFill>
      </dgm:spPr>
      <dgm:t>
        <a:bodyPr/>
        <a:lstStyle/>
        <a:p>
          <a:r>
            <a:rPr lang="ru-RU" b="1" i="0" dirty="0" smtClean="0"/>
            <a:t>Принцип программного управления </a:t>
          </a:r>
          <a:endParaRPr lang="ru-RU" dirty="0"/>
        </a:p>
      </dgm:t>
    </dgm:pt>
    <dgm:pt modelId="{F5F5F9AA-3E94-49A4-AC64-4E29712DA817}" type="parTrans" cxnId="{31ABB123-D06E-41D8-812E-1827E56F16C9}">
      <dgm:prSet/>
      <dgm:spPr/>
      <dgm:t>
        <a:bodyPr/>
        <a:lstStyle/>
        <a:p>
          <a:endParaRPr lang="ru-RU"/>
        </a:p>
      </dgm:t>
    </dgm:pt>
    <dgm:pt modelId="{00C210AF-F65E-4828-B020-14025DA51C88}" type="sibTrans" cxnId="{31ABB123-D06E-41D8-812E-1827E56F16C9}">
      <dgm:prSet/>
      <dgm:spPr/>
      <dgm:t>
        <a:bodyPr/>
        <a:lstStyle/>
        <a:p>
          <a:endParaRPr lang="ru-RU"/>
        </a:p>
      </dgm:t>
    </dgm:pt>
    <dgm:pt modelId="{A0F7150A-86EE-44D6-B8A7-3312D328937C}">
      <dgm:prSet phldrT="[Текст]"/>
      <dgm:spPr>
        <a:solidFill>
          <a:schemeClr val="bg1"/>
        </a:solidFill>
      </dgm:spPr>
      <dgm:t>
        <a:bodyPr/>
        <a:lstStyle/>
        <a:p>
          <a:r>
            <a:rPr lang="ru-RU" b="1" i="0" dirty="0" smtClean="0"/>
            <a:t>Принцип двоичного кодирования </a:t>
          </a:r>
          <a:endParaRPr lang="ru-RU" dirty="0"/>
        </a:p>
      </dgm:t>
    </dgm:pt>
    <dgm:pt modelId="{3E3D6C9C-BD2E-4DE6-9E2C-07B28435A922}" type="parTrans" cxnId="{EAE0498E-75D3-4D15-B732-7A1E77A979B0}">
      <dgm:prSet/>
      <dgm:spPr/>
      <dgm:t>
        <a:bodyPr/>
        <a:lstStyle/>
        <a:p>
          <a:endParaRPr lang="ru-RU"/>
        </a:p>
      </dgm:t>
    </dgm:pt>
    <dgm:pt modelId="{2D16D8EB-3FBB-4066-900F-48DC1207D40C}" type="sibTrans" cxnId="{EAE0498E-75D3-4D15-B732-7A1E77A979B0}">
      <dgm:prSet/>
      <dgm:spPr/>
      <dgm:t>
        <a:bodyPr/>
        <a:lstStyle/>
        <a:p>
          <a:endParaRPr lang="ru-RU"/>
        </a:p>
      </dgm:t>
    </dgm:pt>
    <dgm:pt modelId="{759C0AE0-78D8-4539-B39B-1C18394450DA}" type="pres">
      <dgm:prSet presAssocID="{5A6F57E0-1F87-48D3-B264-9805866EBCCD}" presName="linearFlow" presStyleCnt="0">
        <dgm:presLayoutVars>
          <dgm:dir/>
          <dgm:resizeHandles val="exact"/>
        </dgm:presLayoutVars>
      </dgm:prSet>
      <dgm:spPr/>
    </dgm:pt>
    <dgm:pt modelId="{F00410C7-DBE9-4F4C-9CA2-AA2B7EA542E6}" type="pres">
      <dgm:prSet presAssocID="{08FAE663-6468-403E-B0B3-FFFE49BC4869}" presName="composite" presStyleCnt="0"/>
      <dgm:spPr/>
    </dgm:pt>
    <dgm:pt modelId="{0223EFCF-4A7F-42A6-A5D5-CF9BE93DE467}" type="pres">
      <dgm:prSet presAssocID="{08FAE663-6468-403E-B0B3-FFFE49BC4869}" presName="imgShp" presStyleLbl="fgImgPlace1" presStyleIdx="0" presStyleCnt="4"/>
      <dgm:spPr>
        <a:blipFill rotWithShape="1">
          <a:blip xmlns:r="http://schemas.openxmlformats.org/officeDocument/2006/relationships" r:embed="rId1"/>
          <a:stretch>
            <a:fillRect/>
          </a:stretch>
        </a:blipFill>
      </dgm:spPr>
    </dgm:pt>
    <dgm:pt modelId="{DB975BC4-DE10-4A36-B054-42DB2B4BED40}" type="pres">
      <dgm:prSet presAssocID="{08FAE663-6468-403E-B0B3-FFFE49BC4869}" presName="txShp" presStyleLbl="node1" presStyleIdx="0" presStyleCnt="4">
        <dgm:presLayoutVars>
          <dgm:bulletEnabled val="1"/>
        </dgm:presLayoutVars>
      </dgm:prSet>
      <dgm:spPr/>
      <dgm:t>
        <a:bodyPr/>
        <a:lstStyle/>
        <a:p>
          <a:endParaRPr lang="ru-RU"/>
        </a:p>
      </dgm:t>
    </dgm:pt>
    <dgm:pt modelId="{BC5EBB91-4A55-404F-92F1-6B6AE960A1E1}" type="pres">
      <dgm:prSet presAssocID="{95D5B557-DFAE-416C-BDEC-F13A8F6B3C2B}" presName="spacing" presStyleCnt="0"/>
      <dgm:spPr/>
    </dgm:pt>
    <dgm:pt modelId="{0AE32045-5E63-42EB-AFFD-1B3CA016ECB0}" type="pres">
      <dgm:prSet presAssocID="{27166774-F3EB-48A3-83CD-8174AB69C870}" presName="composite" presStyleCnt="0"/>
      <dgm:spPr/>
    </dgm:pt>
    <dgm:pt modelId="{E00D0FB8-B3C2-42B8-87C2-453E55B3EB4C}" type="pres">
      <dgm:prSet presAssocID="{27166774-F3EB-48A3-83CD-8174AB69C870}" presName="imgShp" presStyleLbl="fgImgPlace1" presStyleIdx="1" presStyleCnt="4"/>
      <dgm:spPr>
        <a:blipFill rotWithShape="1">
          <a:blip xmlns:r="http://schemas.openxmlformats.org/officeDocument/2006/relationships" r:embed="rId2"/>
          <a:stretch>
            <a:fillRect/>
          </a:stretch>
        </a:blipFill>
      </dgm:spPr>
    </dgm:pt>
    <dgm:pt modelId="{70DDFD7A-E183-465E-8988-523E01538BD2}" type="pres">
      <dgm:prSet presAssocID="{27166774-F3EB-48A3-83CD-8174AB69C870}" presName="txShp" presStyleLbl="node1" presStyleIdx="1" presStyleCnt="4">
        <dgm:presLayoutVars>
          <dgm:bulletEnabled val="1"/>
        </dgm:presLayoutVars>
      </dgm:prSet>
      <dgm:spPr/>
      <dgm:t>
        <a:bodyPr/>
        <a:lstStyle/>
        <a:p>
          <a:endParaRPr lang="ru-RU"/>
        </a:p>
      </dgm:t>
    </dgm:pt>
    <dgm:pt modelId="{77547E17-EECA-4883-9BE1-F46353BD78C3}" type="pres">
      <dgm:prSet presAssocID="{7C824B1D-9E6A-478F-B282-1DE02FC392C8}" presName="spacing" presStyleCnt="0"/>
      <dgm:spPr/>
    </dgm:pt>
    <dgm:pt modelId="{08403A3C-1646-4F4B-ABA6-1672768D31C0}" type="pres">
      <dgm:prSet presAssocID="{A6263142-7DEB-49C7-9DA3-93AADE71AA8A}" presName="composite" presStyleCnt="0"/>
      <dgm:spPr/>
    </dgm:pt>
    <dgm:pt modelId="{ED932FA2-B0FE-4297-86CA-561AD80D1EAA}" type="pres">
      <dgm:prSet presAssocID="{A6263142-7DEB-49C7-9DA3-93AADE71AA8A}" presName="imgShp" presStyleLbl="fgImgPlace1" presStyleIdx="2" presStyleCnt="4"/>
      <dgm:spPr>
        <a:blipFill rotWithShape="1">
          <a:blip xmlns:r="http://schemas.openxmlformats.org/officeDocument/2006/relationships" r:embed="rId3"/>
          <a:stretch>
            <a:fillRect/>
          </a:stretch>
        </a:blipFill>
      </dgm:spPr>
    </dgm:pt>
    <dgm:pt modelId="{2A6A62DA-21EF-4DD4-8926-6F43743D0484}" type="pres">
      <dgm:prSet presAssocID="{A6263142-7DEB-49C7-9DA3-93AADE71AA8A}" presName="txShp" presStyleLbl="node1" presStyleIdx="2" presStyleCnt="4">
        <dgm:presLayoutVars>
          <dgm:bulletEnabled val="1"/>
        </dgm:presLayoutVars>
      </dgm:prSet>
      <dgm:spPr/>
      <dgm:t>
        <a:bodyPr/>
        <a:lstStyle/>
        <a:p>
          <a:endParaRPr lang="ru-RU"/>
        </a:p>
      </dgm:t>
    </dgm:pt>
    <dgm:pt modelId="{65DE8AFC-040F-4CF9-B530-50AEA56641CA}" type="pres">
      <dgm:prSet presAssocID="{00C210AF-F65E-4828-B020-14025DA51C88}" presName="spacing" presStyleCnt="0"/>
      <dgm:spPr/>
    </dgm:pt>
    <dgm:pt modelId="{2F143996-FA8C-4F90-AE31-55CA0CA32CC2}" type="pres">
      <dgm:prSet presAssocID="{A0F7150A-86EE-44D6-B8A7-3312D328937C}" presName="composite" presStyleCnt="0"/>
      <dgm:spPr/>
    </dgm:pt>
    <dgm:pt modelId="{C4E70557-32EA-49A4-9A08-AE0E2915443D}" type="pres">
      <dgm:prSet presAssocID="{A0F7150A-86EE-44D6-B8A7-3312D328937C}" presName="imgShp" presStyleLbl="fgImgPlace1" presStyleIdx="3" presStyleCnt="4"/>
      <dgm:spPr>
        <a:blipFill rotWithShape="1">
          <a:blip xmlns:r="http://schemas.openxmlformats.org/officeDocument/2006/relationships" r:embed="rId4"/>
          <a:stretch>
            <a:fillRect/>
          </a:stretch>
        </a:blipFill>
      </dgm:spPr>
    </dgm:pt>
    <dgm:pt modelId="{EB8825E5-38B5-4623-8645-38CD9E21A9A4}" type="pres">
      <dgm:prSet presAssocID="{A0F7150A-86EE-44D6-B8A7-3312D328937C}" presName="txShp" presStyleLbl="node1" presStyleIdx="3" presStyleCnt="4">
        <dgm:presLayoutVars>
          <dgm:bulletEnabled val="1"/>
        </dgm:presLayoutVars>
      </dgm:prSet>
      <dgm:spPr/>
      <dgm:t>
        <a:bodyPr/>
        <a:lstStyle/>
        <a:p>
          <a:endParaRPr lang="ru-RU"/>
        </a:p>
      </dgm:t>
    </dgm:pt>
  </dgm:ptLst>
  <dgm:cxnLst>
    <dgm:cxn modelId="{9C7F563C-92B7-451C-A74C-AF15746A44CE}" type="presOf" srcId="{A0F7150A-86EE-44D6-B8A7-3312D328937C}" destId="{EB8825E5-38B5-4623-8645-38CD9E21A9A4}" srcOrd="0" destOrd="0" presId="urn:microsoft.com/office/officeart/2005/8/layout/vList3"/>
    <dgm:cxn modelId="{EAE0498E-75D3-4D15-B732-7A1E77A979B0}" srcId="{5A6F57E0-1F87-48D3-B264-9805866EBCCD}" destId="{A0F7150A-86EE-44D6-B8A7-3312D328937C}" srcOrd="3" destOrd="0" parTransId="{3E3D6C9C-BD2E-4DE6-9E2C-07B28435A922}" sibTransId="{2D16D8EB-3FBB-4066-900F-48DC1207D40C}"/>
    <dgm:cxn modelId="{3F44A611-DC0F-4F41-A324-EAD7CE8E251A}" srcId="{5A6F57E0-1F87-48D3-B264-9805866EBCCD}" destId="{08FAE663-6468-403E-B0B3-FFFE49BC4869}" srcOrd="0" destOrd="0" parTransId="{D13E4A26-D458-4B8F-80C4-34DB48D92409}" sibTransId="{95D5B557-DFAE-416C-BDEC-F13A8F6B3C2B}"/>
    <dgm:cxn modelId="{7B06A231-3CA5-4040-AA7E-503D58EB482D}" type="presOf" srcId="{27166774-F3EB-48A3-83CD-8174AB69C870}" destId="{70DDFD7A-E183-465E-8988-523E01538BD2}" srcOrd="0" destOrd="0" presId="urn:microsoft.com/office/officeart/2005/8/layout/vList3"/>
    <dgm:cxn modelId="{E641E03F-AA86-468D-8F94-5A0F331834F9}" type="presOf" srcId="{A6263142-7DEB-49C7-9DA3-93AADE71AA8A}" destId="{2A6A62DA-21EF-4DD4-8926-6F43743D0484}" srcOrd="0" destOrd="0" presId="urn:microsoft.com/office/officeart/2005/8/layout/vList3"/>
    <dgm:cxn modelId="{7305CC76-CD82-4871-AFB3-8F721A962C14}" srcId="{5A6F57E0-1F87-48D3-B264-9805866EBCCD}" destId="{27166774-F3EB-48A3-83CD-8174AB69C870}" srcOrd="1" destOrd="0" parTransId="{2B2045C7-6FA4-406A-9DFC-A575747E717D}" sibTransId="{7C824B1D-9E6A-478F-B282-1DE02FC392C8}"/>
    <dgm:cxn modelId="{31ABB123-D06E-41D8-812E-1827E56F16C9}" srcId="{5A6F57E0-1F87-48D3-B264-9805866EBCCD}" destId="{A6263142-7DEB-49C7-9DA3-93AADE71AA8A}" srcOrd="2" destOrd="0" parTransId="{F5F5F9AA-3E94-49A4-AC64-4E29712DA817}" sibTransId="{00C210AF-F65E-4828-B020-14025DA51C88}"/>
    <dgm:cxn modelId="{0EBC0993-CC13-4910-AA90-339CCB9CB319}" type="presOf" srcId="{5A6F57E0-1F87-48D3-B264-9805866EBCCD}" destId="{759C0AE0-78D8-4539-B39B-1C18394450DA}" srcOrd="0" destOrd="0" presId="urn:microsoft.com/office/officeart/2005/8/layout/vList3"/>
    <dgm:cxn modelId="{29020F83-AA90-4550-989D-85FCBA67E371}" type="presOf" srcId="{08FAE663-6468-403E-B0B3-FFFE49BC4869}" destId="{DB975BC4-DE10-4A36-B054-42DB2B4BED40}" srcOrd="0" destOrd="0" presId="urn:microsoft.com/office/officeart/2005/8/layout/vList3"/>
    <dgm:cxn modelId="{DD32A81C-D245-4210-AFCF-888DA66AB717}" type="presParOf" srcId="{759C0AE0-78D8-4539-B39B-1C18394450DA}" destId="{F00410C7-DBE9-4F4C-9CA2-AA2B7EA542E6}" srcOrd="0" destOrd="0" presId="urn:microsoft.com/office/officeart/2005/8/layout/vList3"/>
    <dgm:cxn modelId="{35AC08A1-6D90-44E2-856E-A4B43CA0552D}" type="presParOf" srcId="{F00410C7-DBE9-4F4C-9CA2-AA2B7EA542E6}" destId="{0223EFCF-4A7F-42A6-A5D5-CF9BE93DE467}" srcOrd="0" destOrd="0" presId="urn:microsoft.com/office/officeart/2005/8/layout/vList3"/>
    <dgm:cxn modelId="{F0E0E9CB-C6B0-4F1E-A11F-26C6A7CEC1CB}" type="presParOf" srcId="{F00410C7-DBE9-4F4C-9CA2-AA2B7EA542E6}" destId="{DB975BC4-DE10-4A36-B054-42DB2B4BED40}" srcOrd="1" destOrd="0" presId="urn:microsoft.com/office/officeart/2005/8/layout/vList3"/>
    <dgm:cxn modelId="{6AE92392-47D0-4E7F-ADB2-8E7CAF55BB5A}" type="presParOf" srcId="{759C0AE0-78D8-4539-B39B-1C18394450DA}" destId="{BC5EBB91-4A55-404F-92F1-6B6AE960A1E1}" srcOrd="1" destOrd="0" presId="urn:microsoft.com/office/officeart/2005/8/layout/vList3"/>
    <dgm:cxn modelId="{7EE5A3AE-FC4D-4912-8E50-446CCB39EE9A}" type="presParOf" srcId="{759C0AE0-78D8-4539-B39B-1C18394450DA}" destId="{0AE32045-5E63-42EB-AFFD-1B3CA016ECB0}" srcOrd="2" destOrd="0" presId="urn:microsoft.com/office/officeart/2005/8/layout/vList3"/>
    <dgm:cxn modelId="{14A6AD58-2728-43BC-99DF-229AC1A49D08}" type="presParOf" srcId="{0AE32045-5E63-42EB-AFFD-1B3CA016ECB0}" destId="{E00D0FB8-B3C2-42B8-87C2-453E55B3EB4C}" srcOrd="0" destOrd="0" presId="urn:microsoft.com/office/officeart/2005/8/layout/vList3"/>
    <dgm:cxn modelId="{8E2FED48-7526-452F-BA4A-F37A3BCE153C}" type="presParOf" srcId="{0AE32045-5E63-42EB-AFFD-1B3CA016ECB0}" destId="{70DDFD7A-E183-465E-8988-523E01538BD2}" srcOrd="1" destOrd="0" presId="urn:microsoft.com/office/officeart/2005/8/layout/vList3"/>
    <dgm:cxn modelId="{15689C2D-0B68-4930-89AF-1035EB077296}" type="presParOf" srcId="{759C0AE0-78D8-4539-B39B-1C18394450DA}" destId="{77547E17-EECA-4883-9BE1-F46353BD78C3}" srcOrd="3" destOrd="0" presId="urn:microsoft.com/office/officeart/2005/8/layout/vList3"/>
    <dgm:cxn modelId="{EB73198D-A720-41A5-8CE8-C4E90EB70AEA}" type="presParOf" srcId="{759C0AE0-78D8-4539-B39B-1C18394450DA}" destId="{08403A3C-1646-4F4B-ABA6-1672768D31C0}" srcOrd="4" destOrd="0" presId="urn:microsoft.com/office/officeart/2005/8/layout/vList3"/>
    <dgm:cxn modelId="{05705833-0A18-4F22-A90D-2702D14DA750}" type="presParOf" srcId="{08403A3C-1646-4F4B-ABA6-1672768D31C0}" destId="{ED932FA2-B0FE-4297-86CA-561AD80D1EAA}" srcOrd="0" destOrd="0" presId="urn:microsoft.com/office/officeart/2005/8/layout/vList3"/>
    <dgm:cxn modelId="{146C09B0-BF60-480F-BD93-040D3FDF7C36}" type="presParOf" srcId="{08403A3C-1646-4F4B-ABA6-1672768D31C0}" destId="{2A6A62DA-21EF-4DD4-8926-6F43743D0484}" srcOrd="1" destOrd="0" presId="urn:microsoft.com/office/officeart/2005/8/layout/vList3"/>
    <dgm:cxn modelId="{0E528EEA-9F4C-410C-9CD9-F6E1D8726969}" type="presParOf" srcId="{759C0AE0-78D8-4539-B39B-1C18394450DA}" destId="{65DE8AFC-040F-4CF9-B530-50AEA56641CA}" srcOrd="5" destOrd="0" presId="urn:microsoft.com/office/officeart/2005/8/layout/vList3"/>
    <dgm:cxn modelId="{11A1CFA1-53D7-4214-9FE2-8FCE883D5526}" type="presParOf" srcId="{759C0AE0-78D8-4539-B39B-1C18394450DA}" destId="{2F143996-FA8C-4F90-AE31-55CA0CA32CC2}" srcOrd="6" destOrd="0" presId="urn:microsoft.com/office/officeart/2005/8/layout/vList3"/>
    <dgm:cxn modelId="{3EAB09D5-FF79-4285-9D2A-BB3D590AE263}" type="presParOf" srcId="{2F143996-FA8C-4F90-AE31-55CA0CA32CC2}" destId="{C4E70557-32EA-49A4-9A08-AE0E2915443D}" srcOrd="0" destOrd="0" presId="urn:microsoft.com/office/officeart/2005/8/layout/vList3"/>
    <dgm:cxn modelId="{810C4435-9DA2-4DE2-96A1-F6E0F8618D24}" type="presParOf" srcId="{2F143996-FA8C-4F90-AE31-55CA0CA32CC2}" destId="{EB8825E5-38B5-4623-8645-38CD9E21A9A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4726A-D53F-4142-AA0F-676450E7EF5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57E01B05-7E22-41DC-9539-2DB5F33C67DC}">
      <dgm:prSet phldrT="[Текст]"/>
      <dgm:spPr>
        <a:solidFill>
          <a:schemeClr val="bg1"/>
        </a:solidFill>
      </dgm:spPr>
      <dgm:t>
        <a:bodyPr/>
        <a:lstStyle/>
        <a:p>
          <a:r>
            <a:rPr lang="ru-RU" b="1" i="0" dirty="0" smtClean="0"/>
            <a:t>Блок управления</a:t>
          </a:r>
          <a:endParaRPr lang="ru-RU" dirty="0"/>
        </a:p>
      </dgm:t>
    </dgm:pt>
    <dgm:pt modelId="{58813C5F-6F44-4230-AD57-F09C49445885}" type="parTrans" cxnId="{D73D680A-6D03-41EC-921C-0A707877FBFF}">
      <dgm:prSet/>
      <dgm:spPr/>
      <dgm:t>
        <a:bodyPr/>
        <a:lstStyle/>
        <a:p>
          <a:endParaRPr lang="ru-RU"/>
        </a:p>
      </dgm:t>
    </dgm:pt>
    <dgm:pt modelId="{4FF33122-A0B7-43CA-8715-7FD99618F82D}" type="sibTrans" cxnId="{D73D680A-6D03-41EC-921C-0A707877FBFF}">
      <dgm:prSet/>
      <dgm:spPr/>
      <dgm:t>
        <a:bodyPr/>
        <a:lstStyle/>
        <a:p>
          <a:endParaRPr lang="ru-RU"/>
        </a:p>
      </dgm:t>
    </dgm:pt>
    <dgm:pt modelId="{7538A2EE-B2CC-40C7-92E5-F51B318E77DA}">
      <dgm:prSet phldrT="[Текст]"/>
      <dgm:spPr>
        <a:solidFill>
          <a:schemeClr val="bg1"/>
        </a:solidFill>
      </dgm:spPr>
      <dgm:t>
        <a:bodyPr/>
        <a:lstStyle/>
        <a:p>
          <a:r>
            <a:rPr lang="ru-RU" b="1" i="0" dirty="0" smtClean="0"/>
            <a:t>Арифметико-логическое устройство</a:t>
          </a:r>
          <a:endParaRPr lang="ru-RU" dirty="0"/>
        </a:p>
      </dgm:t>
    </dgm:pt>
    <dgm:pt modelId="{53F08A72-47B4-41D7-94F1-9A91A95F0C8D}" type="parTrans" cxnId="{56946911-13D7-40A0-8A4A-0B264C789E98}">
      <dgm:prSet/>
      <dgm:spPr/>
      <dgm:t>
        <a:bodyPr/>
        <a:lstStyle/>
        <a:p>
          <a:endParaRPr lang="ru-RU"/>
        </a:p>
      </dgm:t>
    </dgm:pt>
    <dgm:pt modelId="{88E65E82-8930-4095-8E1F-3688DA6D3315}" type="sibTrans" cxnId="{56946911-13D7-40A0-8A4A-0B264C789E98}">
      <dgm:prSet/>
      <dgm:spPr/>
      <dgm:t>
        <a:bodyPr/>
        <a:lstStyle/>
        <a:p>
          <a:endParaRPr lang="ru-RU"/>
        </a:p>
      </dgm:t>
    </dgm:pt>
    <dgm:pt modelId="{7B3C26A9-F7BB-42EF-8380-55879D5D35A2}">
      <dgm:prSet phldrT="[Текст]"/>
      <dgm:spPr>
        <a:solidFill>
          <a:schemeClr val="bg1"/>
        </a:solidFill>
      </dgm:spPr>
      <dgm:t>
        <a:bodyPr/>
        <a:lstStyle/>
        <a:p>
          <a:r>
            <a:rPr lang="ru-RU" b="1" i="0" dirty="0" smtClean="0"/>
            <a:t>быстрая память небольшого объема</a:t>
          </a:r>
          <a:endParaRPr lang="ru-RU" dirty="0"/>
        </a:p>
      </dgm:t>
    </dgm:pt>
    <dgm:pt modelId="{0D8DDDB8-650F-4493-975B-25D4B488D813}" type="parTrans" cxnId="{F822C0BE-4FF2-4AFD-955C-0DB67326C785}">
      <dgm:prSet/>
      <dgm:spPr/>
      <dgm:t>
        <a:bodyPr/>
        <a:lstStyle/>
        <a:p>
          <a:endParaRPr lang="ru-RU"/>
        </a:p>
      </dgm:t>
    </dgm:pt>
    <dgm:pt modelId="{A0979703-5B68-40BD-B417-EE2F30A02726}" type="sibTrans" cxnId="{F822C0BE-4FF2-4AFD-955C-0DB67326C785}">
      <dgm:prSet/>
      <dgm:spPr/>
      <dgm:t>
        <a:bodyPr/>
        <a:lstStyle/>
        <a:p>
          <a:endParaRPr lang="ru-RU"/>
        </a:p>
      </dgm:t>
    </dgm:pt>
    <dgm:pt modelId="{BDB2EB34-5330-4BDD-9351-B6AF7B4396F4}">
      <dgm:prSet phldrT="[Текст]"/>
      <dgm:spPr>
        <a:solidFill>
          <a:schemeClr val="bg1"/>
        </a:solidFill>
      </dgm:spPr>
      <dgm:t>
        <a:bodyPr/>
        <a:lstStyle/>
        <a:p>
          <a:r>
            <a:rPr lang="ru-RU" b="1" i="0" smtClean="0"/>
            <a:t>Регистровая память</a:t>
          </a:r>
          <a:endParaRPr lang="ru-RU" dirty="0"/>
        </a:p>
      </dgm:t>
    </dgm:pt>
    <dgm:pt modelId="{D4386AB4-E0E5-4333-A12D-A40FF58D9D7A}" type="parTrans" cxnId="{87DA73D4-A745-47E9-B50E-BBCB96A39BC4}">
      <dgm:prSet/>
      <dgm:spPr/>
      <dgm:t>
        <a:bodyPr/>
        <a:lstStyle/>
        <a:p>
          <a:endParaRPr lang="ru-RU"/>
        </a:p>
      </dgm:t>
    </dgm:pt>
    <dgm:pt modelId="{DEE7518C-4FCD-44D4-A976-91EECF58978F}" type="sibTrans" cxnId="{87DA73D4-A745-47E9-B50E-BBCB96A39BC4}">
      <dgm:prSet/>
      <dgm:spPr/>
      <dgm:t>
        <a:bodyPr/>
        <a:lstStyle/>
        <a:p>
          <a:endParaRPr lang="ru-RU"/>
        </a:p>
      </dgm:t>
    </dgm:pt>
    <dgm:pt modelId="{4DC9F2BD-62E3-4608-8788-5D15F8577460}" type="pres">
      <dgm:prSet presAssocID="{2BD4726A-D53F-4142-AA0F-676450E7EF53}" presName="Name0" presStyleCnt="0">
        <dgm:presLayoutVars>
          <dgm:chMax val="7"/>
          <dgm:chPref val="7"/>
          <dgm:dir/>
        </dgm:presLayoutVars>
      </dgm:prSet>
      <dgm:spPr/>
      <dgm:t>
        <a:bodyPr/>
        <a:lstStyle/>
        <a:p>
          <a:endParaRPr lang="ru-RU"/>
        </a:p>
      </dgm:t>
    </dgm:pt>
    <dgm:pt modelId="{E6618305-C966-41A3-9B6C-991FF18D3AFC}" type="pres">
      <dgm:prSet presAssocID="{2BD4726A-D53F-4142-AA0F-676450E7EF53}" presName="Name1" presStyleCnt="0"/>
      <dgm:spPr/>
    </dgm:pt>
    <dgm:pt modelId="{A39C2D06-AB7F-47A1-8D88-6949F132469E}" type="pres">
      <dgm:prSet presAssocID="{2BD4726A-D53F-4142-AA0F-676450E7EF53}" presName="cycle" presStyleCnt="0"/>
      <dgm:spPr/>
    </dgm:pt>
    <dgm:pt modelId="{54F35041-607E-4CC3-82CF-06AA3C7CCBAA}" type="pres">
      <dgm:prSet presAssocID="{2BD4726A-D53F-4142-AA0F-676450E7EF53}" presName="srcNode" presStyleLbl="node1" presStyleIdx="0" presStyleCnt="4"/>
      <dgm:spPr/>
    </dgm:pt>
    <dgm:pt modelId="{8991DBE2-3C4A-4B5A-9F74-B75F6023C2EB}" type="pres">
      <dgm:prSet presAssocID="{2BD4726A-D53F-4142-AA0F-676450E7EF53}" presName="conn" presStyleLbl="parChTrans1D2" presStyleIdx="0" presStyleCnt="1"/>
      <dgm:spPr/>
      <dgm:t>
        <a:bodyPr/>
        <a:lstStyle/>
        <a:p>
          <a:endParaRPr lang="ru-RU"/>
        </a:p>
      </dgm:t>
    </dgm:pt>
    <dgm:pt modelId="{FA7BB119-CBD7-4ECC-BB85-9016A9EC05B5}" type="pres">
      <dgm:prSet presAssocID="{2BD4726A-D53F-4142-AA0F-676450E7EF53}" presName="extraNode" presStyleLbl="node1" presStyleIdx="0" presStyleCnt="4"/>
      <dgm:spPr/>
    </dgm:pt>
    <dgm:pt modelId="{1371046F-2B0B-4D85-A8CA-5AD0AA0A9206}" type="pres">
      <dgm:prSet presAssocID="{2BD4726A-D53F-4142-AA0F-676450E7EF53}" presName="dstNode" presStyleLbl="node1" presStyleIdx="0" presStyleCnt="4"/>
      <dgm:spPr/>
    </dgm:pt>
    <dgm:pt modelId="{83C8493D-63C2-40AA-B16E-6624D003353F}" type="pres">
      <dgm:prSet presAssocID="{57E01B05-7E22-41DC-9539-2DB5F33C67DC}" presName="text_1" presStyleLbl="node1" presStyleIdx="0" presStyleCnt="4">
        <dgm:presLayoutVars>
          <dgm:bulletEnabled val="1"/>
        </dgm:presLayoutVars>
      </dgm:prSet>
      <dgm:spPr/>
      <dgm:t>
        <a:bodyPr/>
        <a:lstStyle/>
        <a:p>
          <a:endParaRPr lang="ru-RU"/>
        </a:p>
      </dgm:t>
    </dgm:pt>
    <dgm:pt modelId="{59AF49D8-1FFB-4C0B-B4AC-96457111E569}" type="pres">
      <dgm:prSet presAssocID="{57E01B05-7E22-41DC-9539-2DB5F33C67DC}" presName="accent_1" presStyleCnt="0"/>
      <dgm:spPr/>
    </dgm:pt>
    <dgm:pt modelId="{64272297-FC6A-42F5-8225-5AEE68D3A880}" type="pres">
      <dgm:prSet presAssocID="{57E01B05-7E22-41DC-9539-2DB5F33C67DC}" presName="accentRepeatNode" presStyleLbl="solidFgAcc1" presStyleIdx="0" presStyleCnt="4"/>
      <dgm:spPr/>
      <dgm:t>
        <a:bodyPr/>
        <a:lstStyle/>
        <a:p>
          <a:endParaRPr lang="ru-RU"/>
        </a:p>
      </dgm:t>
    </dgm:pt>
    <dgm:pt modelId="{35A8EB75-F9F4-4519-BB27-C5F9F9100A31}" type="pres">
      <dgm:prSet presAssocID="{7538A2EE-B2CC-40C7-92E5-F51B318E77DA}" presName="text_2" presStyleLbl="node1" presStyleIdx="1" presStyleCnt="4">
        <dgm:presLayoutVars>
          <dgm:bulletEnabled val="1"/>
        </dgm:presLayoutVars>
      </dgm:prSet>
      <dgm:spPr/>
      <dgm:t>
        <a:bodyPr/>
        <a:lstStyle/>
        <a:p>
          <a:endParaRPr lang="ru-RU"/>
        </a:p>
      </dgm:t>
    </dgm:pt>
    <dgm:pt modelId="{36D8C60E-2A38-4A3B-8711-1324B1B5E00A}" type="pres">
      <dgm:prSet presAssocID="{7538A2EE-B2CC-40C7-92E5-F51B318E77DA}" presName="accent_2" presStyleCnt="0"/>
      <dgm:spPr/>
    </dgm:pt>
    <dgm:pt modelId="{996BE42F-2FCD-41DA-82AA-33058E91C5AC}" type="pres">
      <dgm:prSet presAssocID="{7538A2EE-B2CC-40C7-92E5-F51B318E77DA}" presName="accentRepeatNode" presStyleLbl="solidFgAcc1" presStyleIdx="1" presStyleCnt="4"/>
      <dgm:spPr/>
    </dgm:pt>
    <dgm:pt modelId="{3C1A5DF9-636E-46FE-A5EC-A0A8C628D89D}" type="pres">
      <dgm:prSet presAssocID="{7B3C26A9-F7BB-42EF-8380-55879D5D35A2}" presName="text_3" presStyleLbl="node1" presStyleIdx="2" presStyleCnt="4">
        <dgm:presLayoutVars>
          <dgm:bulletEnabled val="1"/>
        </dgm:presLayoutVars>
      </dgm:prSet>
      <dgm:spPr/>
      <dgm:t>
        <a:bodyPr/>
        <a:lstStyle/>
        <a:p>
          <a:endParaRPr lang="ru-RU"/>
        </a:p>
      </dgm:t>
    </dgm:pt>
    <dgm:pt modelId="{4934D7A7-7FE7-451B-A6DA-87C9713BAEC1}" type="pres">
      <dgm:prSet presAssocID="{7B3C26A9-F7BB-42EF-8380-55879D5D35A2}" presName="accent_3" presStyleCnt="0"/>
      <dgm:spPr/>
    </dgm:pt>
    <dgm:pt modelId="{607648E4-61BD-4B00-BFE4-1F7CF1B65046}" type="pres">
      <dgm:prSet presAssocID="{7B3C26A9-F7BB-42EF-8380-55879D5D35A2}" presName="accentRepeatNode" presStyleLbl="solidFgAcc1" presStyleIdx="2" presStyleCnt="4"/>
      <dgm:spPr/>
    </dgm:pt>
    <dgm:pt modelId="{51FE2DAD-0CFB-4ED2-A244-B98CBA035A3F}" type="pres">
      <dgm:prSet presAssocID="{BDB2EB34-5330-4BDD-9351-B6AF7B4396F4}" presName="text_4" presStyleLbl="node1" presStyleIdx="3" presStyleCnt="4">
        <dgm:presLayoutVars>
          <dgm:bulletEnabled val="1"/>
        </dgm:presLayoutVars>
      </dgm:prSet>
      <dgm:spPr/>
      <dgm:t>
        <a:bodyPr/>
        <a:lstStyle/>
        <a:p>
          <a:endParaRPr lang="ru-RU"/>
        </a:p>
      </dgm:t>
    </dgm:pt>
    <dgm:pt modelId="{F07C140B-5FD7-4051-A3C1-B910ECE2BD27}" type="pres">
      <dgm:prSet presAssocID="{BDB2EB34-5330-4BDD-9351-B6AF7B4396F4}" presName="accent_4" presStyleCnt="0"/>
      <dgm:spPr/>
    </dgm:pt>
    <dgm:pt modelId="{791E7C3F-F5CF-4F4D-9765-0F181CDAC775}" type="pres">
      <dgm:prSet presAssocID="{BDB2EB34-5330-4BDD-9351-B6AF7B4396F4}" presName="accentRepeatNode" presStyleLbl="solidFgAcc1" presStyleIdx="3" presStyleCnt="4"/>
      <dgm:spPr/>
    </dgm:pt>
  </dgm:ptLst>
  <dgm:cxnLst>
    <dgm:cxn modelId="{D73D680A-6D03-41EC-921C-0A707877FBFF}" srcId="{2BD4726A-D53F-4142-AA0F-676450E7EF53}" destId="{57E01B05-7E22-41DC-9539-2DB5F33C67DC}" srcOrd="0" destOrd="0" parTransId="{58813C5F-6F44-4230-AD57-F09C49445885}" sibTransId="{4FF33122-A0B7-43CA-8715-7FD99618F82D}"/>
    <dgm:cxn modelId="{C3D1B768-0CC2-49A2-906A-508B18BB0377}" type="presOf" srcId="{57E01B05-7E22-41DC-9539-2DB5F33C67DC}" destId="{83C8493D-63C2-40AA-B16E-6624D003353F}" srcOrd="0" destOrd="0" presId="urn:microsoft.com/office/officeart/2008/layout/VerticalCurvedList"/>
    <dgm:cxn modelId="{56946911-13D7-40A0-8A4A-0B264C789E98}" srcId="{2BD4726A-D53F-4142-AA0F-676450E7EF53}" destId="{7538A2EE-B2CC-40C7-92E5-F51B318E77DA}" srcOrd="1" destOrd="0" parTransId="{53F08A72-47B4-41D7-94F1-9A91A95F0C8D}" sibTransId="{88E65E82-8930-4095-8E1F-3688DA6D3315}"/>
    <dgm:cxn modelId="{A3AE3B65-D3B7-4632-8FAE-21E11437B747}" type="presOf" srcId="{7538A2EE-B2CC-40C7-92E5-F51B318E77DA}" destId="{35A8EB75-F9F4-4519-BB27-C5F9F9100A31}" srcOrd="0" destOrd="0" presId="urn:microsoft.com/office/officeart/2008/layout/VerticalCurvedList"/>
    <dgm:cxn modelId="{B6657A9C-8A88-43B4-9381-8672C14C2037}" type="presOf" srcId="{4FF33122-A0B7-43CA-8715-7FD99618F82D}" destId="{8991DBE2-3C4A-4B5A-9F74-B75F6023C2EB}" srcOrd="0" destOrd="0" presId="urn:microsoft.com/office/officeart/2008/layout/VerticalCurvedList"/>
    <dgm:cxn modelId="{F822C0BE-4FF2-4AFD-955C-0DB67326C785}" srcId="{2BD4726A-D53F-4142-AA0F-676450E7EF53}" destId="{7B3C26A9-F7BB-42EF-8380-55879D5D35A2}" srcOrd="2" destOrd="0" parTransId="{0D8DDDB8-650F-4493-975B-25D4B488D813}" sibTransId="{A0979703-5B68-40BD-B417-EE2F30A02726}"/>
    <dgm:cxn modelId="{87DA73D4-A745-47E9-B50E-BBCB96A39BC4}" srcId="{2BD4726A-D53F-4142-AA0F-676450E7EF53}" destId="{BDB2EB34-5330-4BDD-9351-B6AF7B4396F4}" srcOrd="3" destOrd="0" parTransId="{D4386AB4-E0E5-4333-A12D-A40FF58D9D7A}" sibTransId="{DEE7518C-4FCD-44D4-A976-91EECF58978F}"/>
    <dgm:cxn modelId="{F7E1D016-61B8-4ED9-B607-AC5FADEC09F8}" type="presOf" srcId="{BDB2EB34-5330-4BDD-9351-B6AF7B4396F4}" destId="{51FE2DAD-0CFB-4ED2-A244-B98CBA035A3F}" srcOrd="0" destOrd="0" presId="urn:microsoft.com/office/officeart/2008/layout/VerticalCurvedList"/>
    <dgm:cxn modelId="{9DBBE084-5290-401A-9232-6DAA99DF6BF0}" type="presOf" srcId="{7B3C26A9-F7BB-42EF-8380-55879D5D35A2}" destId="{3C1A5DF9-636E-46FE-A5EC-A0A8C628D89D}" srcOrd="0" destOrd="0" presId="urn:microsoft.com/office/officeart/2008/layout/VerticalCurvedList"/>
    <dgm:cxn modelId="{E196A33B-1F27-4AD2-A575-98C56AB5E10C}" type="presOf" srcId="{2BD4726A-D53F-4142-AA0F-676450E7EF53}" destId="{4DC9F2BD-62E3-4608-8788-5D15F8577460}" srcOrd="0" destOrd="0" presId="urn:microsoft.com/office/officeart/2008/layout/VerticalCurvedList"/>
    <dgm:cxn modelId="{B007DD15-AEDC-4BA9-8D58-DE78A479C583}" type="presParOf" srcId="{4DC9F2BD-62E3-4608-8788-5D15F8577460}" destId="{E6618305-C966-41A3-9B6C-991FF18D3AFC}" srcOrd="0" destOrd="0" presId="urn:microsoft.com/office/officeart/2008/layout/VerticalCurvedList"/>
    <dgm:cxn modelId="{39F859F6-A09E-456B-88D9-89FD0250D8DB}" type="presParOf" srcId="{E6618305-C966-41A3-9B6C-991FF18D3AFC}" destId="{A39C2D06-AB7F-47A1-8D88-6949F132469E}" srcOrd="0" destOrd="0" presId="urn:microsoft.com/office/officeart/2008/layout/VerticalCurvedList"/>
    <dgm:cxn modelId="{409409AC-E380-4552-B193-FAD6A18DA689}" type="presParOf" srcId="{A39C2D06-AB7F-47A1-8D88-6949F132469E}" destId="{54F35041-607E-4CC3-82CF-06AA3C7CCBAA}" srcOrd="0" destOrd="0" presId="urn:microsoft.com/office/officeart/2008/layout/VerticalCurvedList"/>
    <dgm:cxn modelId="{903B9B1F-3FB5-4F39-A1B1-5B5180E101B3}" type="presParOf" srcId="{A39C2D06-AB7F-47A1-8D88-6949F132469E}" destId="{8991DBE2-3C4A-4B5A-9F74-B75F6023C2EB}" srcOrd="1" destOrd="0" presId="urn:microsoft.com/office/officeart/2008/layout/VerticalCurvedList"/>
    <dgm:cxn modelId="{2662760E-5EA5-4EC0-9A23-B197324806BA}" type="presParOf" srcId="{A39C2D06-AB7F-47A1-8D88-6949F132469E}" destId="{FA7BB119-CBD7-4ECC-BB85-9016A9EC05B5}" srcOrd="2" destOrd="0" presId="urn:microsoft.com/office/officeart/2008/layout/VerticalCurvedList"/>
    <dgm:cxn modelId="{34ED711C-C681-43E9-96E9-2781B32CEEF9}" type="presParOf" srcId="{A39C2D06-AB7F-47A1-8D88-6949F132469E}" destId="{1371046F-2B0B-4D85-A8CA-5AD0AA0A9206}" srcOrd="3" destOrd="0" presId="urn:microsoft.com/office/officeart/2008/layout/VerticalCurvedList"/>
    <dgm:cxn modelId="{869127C6-BD32-475F-883E-B460FC28ABDF}" type="presParOf" srcId="{E6618305-C966-41A3-9B6C-991FF18D3AFC}" destId="{83C8493D-63C2-40AA-B16E-6624D003353F}" srcOrd="1" destOrd="0" presId="urn:microsoft.com/office/officeart/2008/layout/VerticalCurvedList"/>
    <dgm:cxn modelId="{813B079B-90CD-4E95-A243-1067CB73A50F}" type="presParOf" srcId="{E6618305-C966-41A3-9B6C-991FF18D3AFC}" destId="{59AF49D8-1FFB-4C0B-B4AC-96457111E569}" srcOrd="2" destOrd="0" presId="urn:microsoft.com/office/officeart/2008/layout/VerticalCurvedList"/>
    <dgm:cxn modelId="{815F6FE2-73BD-4FEA-A10F-2FF95F10CAC6}" type="presParOf" srcId="{59AF49D8-1FFB-4C0B-B4AC-96457111E569}" destId="{64272297-FC6A-42F5-8225-5AEE68D3A880}" srcOrd="0" destOrd="0" presId="urn:microsoft.com/office/officeart/2008/layout/VerticalCurvedList"/>
    <dgm:cxn modelId="{56452CCE-1DD6-43FF-8E8A-89FEA8B19B53}" type="presParOf" srcId="{E6618305-C966-41A3-9B6C-991FF18D3AFC}" destId="{35A8EB75-F9F4-4519-BB27-C5F9F9100A31}" srcOrd="3" destOrd="0" presId="urn:microsoft.com/office/officeart/2008/layout/VerticalCurvedList"/>
    <dgm:cxn modelId="{A685B3D1-2275-4BAE-A763-6BD4F82867C6}" type="presParOf" srcId="{E6618305-C966-41A3-9B6C-991FF18D3AFC}" destId="{36D8C60E-2A38-4A3B-8711-1324B1B5E00A}" srcOrd="4" destOrd="0" presId="urn:microsoft.com/office/officeart/2008/layout/VerticalCurvedList"/>
    <dgm:cxn modelId="{DDD3B351-EC77-4368-B781-A1F6EFA6F43F}" type="presParOf" srcId="{36D8C60E-2A38-4A3B-8711-1324B1B5E00A}" destId="{996BE42F-2FCD-41DA-82AA-33058E91C5AC}" srcOrd="0" destOrd="0" presId="urn:microsoft.com/office/officeart/2008/layout/VerticalCurvedList"/>
    <dgm:cxn modelId="{7AAC152E-1533-46C0-9849-86B32CAEB679}" type="presParOf" srcId="{E6618305-C966-41A3-9B6C-991FF18D3AFC}" destId="{3C1A5DF9-636E-46FE-A5EC-A0A8C628D89D}" srcOrd="5" destOrd="0" presId="urn:microsoft.com/office/officeart/2008/layout/VerticalCurvedList"/>
    <dgm:cxn modelId="{0E167F06-1A85-4B23-8A8B-810A18E0BC25}" type="presParOf" srcId="{E6618305-C966-41A3-9B6C-991FF18D3AFC}" destId="{4934D7A7-7FE7-451B-A6DA-87C9713BAEC1}" srcOrd="6" destOrd="0" presId="urn:microsoft.com/office/officeart/2008/layout/VerticalCurvedList"/>
    <dgm:cxn modelId="{627E69C6-89A5-4ED3-9CBB-67AC1BCBD4ED}" type="presParOf" srcId="{4934D7A7-7FE7-451B-A6DA-87C9713BAEC1}" destId="{607648E4-61BD-4B00-BFE4-1F7CF1B65046}" srcOrd="0" destOrd="0" presId="urn:microsoft.com/office/officeart/2008/layout/VerticalCurvedList"/>
    <dgm:cxn modelId="{233B21C7-2535-4DCF-9825-4D979B41AB56}" type="presParOf" srcId="{E6618305-C966-41A3-9B6C-991FF18D3AFC}" destId="{51FE2DAD-0CFB-4ED2-A244-B98CBA035A3F}" srcOrd="7" destOrd="0" presId="urn:microsoft.com/office/officeart/2008/layout/VerticalCurvedList"/>
    <dgm:cxn modelId="{49B032AF-A0DF-4BD7-A290-1A9164C70D1D}" type="presParOf" srcId="{E6618305-C966-41A3-9B6C-991FF18D3AFC}" destId="{F07C140B-5FD7-4051-A3C1-B910ECE2BD27}" srcOrd="8" destOrd="0" presId="urn:microsoft.com/office/officeart/2008/layout/VerticalCurvedList"/>
    <dgm:cxn modelId="{C88EB16B-944E-450F-B108-DE8F7290F438}" type="presParOf" srcId="{F07C140B-5FD7-4051-A3C1-B910ECE2BD27}" destId="{791E7C3F-F5CF-4F4D-9765-0F181CDAC77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64CFE-C413-4178-A453-5C4DC1D79BCC}"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FA0BAE6E-CBFC-4579-828D-D6E980400EA6}">
      <dgm:prSet phldrT="[Текст]" custT="1"/>
      <dgm:spPr>
        <a:solidFill>
          <a:schemeClr val="bg1"/>
        </a:solidFill>
      </dgm:spPr>
      <dgm:t>
        <a:bodyPr/>
        <a:lstStyle/>
        <a:p>
          <a:r>
            <a:rPr lang="ru-RU" sz="2400" dirty="0" smtClean="0"/>
            <a:t>ВИДЫ РЕГИСТРОВ</a:t>
          </a:r>
          <a:endParaRPr lang="ru-RU" sz="2400" dirty="0"/>
        </a:p>
      </dgm:t>
    </dgm:pt>
    <dgm:pt modelId="{F29DCACB-83C5-4870-BE47-6DB04B5292AE}" type="parTrans" cxnId="{12C3E1B5-4557-4B8B-81E4-A85D3B60AE6D}">
      <dgm:prSet/>
      <dgm:spPr/>
      <dgm:t>
        <a:bodyPr/>
        <a:lstStyle/>
        <a:p>
          <a:endParaRPr lang="ru-RU" sz="2000"/>
        </a:p>
      </dgm:t>
    </dgm:pt>
    <dgm:pt modelId="{D0344DD4-323B-47DF-A36D-CF435EEED3B0}" type="sibTrans" cxnId="{12C3E1B5-4557-4B8B-81E4-A85D3B60AE6D}">
      <dgm:prSet/>
      <dgm:spPr/>
      <dgm:t>
        <a:bodyPr/>
        <a:lstStyle/>
        <a:p>
          <a:endParaRPr lang="ru-RU" sz="2000"/>
        </a:p>
      </dgm:t>
    </dgm:pt>
    <dgm:pt modelId="{5D6B71A8-9958-4CEB-B312-2C560B0F01D7}">
      <dgm:prSet phldrT="[Текст]" custT="1"/>
      <dgm:spPr>
        <a:solidFill>
          <a:schemeClr val="bg1"/>
        </a:solidFill>
      </dgm:spPr>
      <dgm:t>
        <a:bodyPr/>
        <a:lstStyle/>
        <a:p>
          <a:r>
            <a:rPr lang="ru-RU" sz="2000" dirty="0" smtClean="0"/>
            <a:t>Регистры </a:t>
          </a:r>
          <a:r>
            <a:rPr lang="ru-RU" sz="2000" dirty="0" smtClean="0"/>
            <a:t>памяти </a:t>
          </a:r>
          <a:endParaRPr lang="ru-RU" sz="2000" dirty="0"/>
        </a:p>
      </dgm:t>
    </dgm:pt>
    <dgm:pt modelId="{CCE3B187-4E6D-489C-BE01-608747C563F0}" type="parTrans" cxnId="{69E0AA81-4CB7-4E8C-8E79-127829348E08}">
      <dgm:prSet custT="1"/>
      <dgm:spPr>
        <a:ln>
          <a:solidFill>
            <a:schemeClr val="tx1"/>
          </a:solidFill>
        </a:ln>
      </dgm:spPr>
      <dgm:t>
        <a:bodyPr/>
        <a:lstStyle/>
        <a:p>
          <a:endParaRPr lang="ru-RU" sz="600"/>
        </a:p>
      </dgm:t>
    </dgm:pt>
    <dgm:pt modelId="{1E68D93D-1692-427A-970D-0A2E9793F957}" type="sibTrans" cxnId="{69E0AA81-4CB7-4E8C-8E79-127829348E08}">
      <dgm:prSet/>
      <dgm:spPr/>
      <dgm:t>
        <a:bodyPr/>
        <a:lstStyle/>
        <a:p>
          <a:endParaRPr lang="ru-RU" sz="2000"/>
        </a:p>
      </dgm:t>
    </dgm:pt>
    <dgm:pt modelId="{82BC5D58-38B0-4662-90AA-1D930C89FBE9}">
      <dgm:prSet custT="1"/>
      <dgm:spPr>
        <a:solidFill>
          <a:schemeClr val="bg1"/>
        </a:solidFill>
      </dgm:spPr>
      <dgm:t>
        <a:bodyPr/>
        <a:lstStyle/>
        <a:p>
          <a:r>
            <a:rPr lang="ru-RU" sz="2000" dirty="0" smtClean="0"/>
            <a:t>Счетчик команд </a:t>
          </a:r>
          <a:endParaRPr lang="ru-RU" sz="2000" dirty="0"/>
        </a:p>
      </dgm:t>
    </dgm:pt>
    <dgm:pt modelId="{333FDC44-0522-46DF-B9CE-DA7E286F2C03}" type="parTrans" cxnId="{05D4BC36-AB51-4A8F-8136-211B23D30F41}">
      <dgm:prSet custT="1"/>
      <dgm:spPr>
        <a:ln>
          <a:solidFill>
            <a:schemeClr val="tx1"/>
          </a:solidFill>
        </a:ln>
      </dgm:spPr>
      <dgm:t>
        <a:bodyPr/>
        <a:lstStyle/>
        <a:p>
          <a:endParaRPr lang="ru-RU" sz="600"/>
        </a:p>
      </dgm:t>
    </dgm:pt>
    <dgm:pt modelId="{5508F618-B639-458E-978F-C2402F12D40C}" type="sibTrans" cxnId="{05D4BC36-AB51-4A8F-8136-211B23D30F41}">
      <dgm:prSet/>
      <dgm:spPr/>
      <dgm:t>
        <a:bodyPr/>
        <a:lstStyle/>
        <a:p>
          <a:endParaRPr lang="ru-RU" sz="2000"/>
        </a:p>
      </dgm:t>
    </dgm:pt>
    <dgm:pt modelId="{8148925A-7C3E-4861-A7DA-54BB0021E04D}">
      <dgm:prSet custT="1"/>
      <dgm:spPr>
        <a:solidFill>
          <a:schemeClr val="bg1"/>
        </a:solidFill>
      </dgm:spPr>
      <dgm:t>
        <a:bodyPr/>
        <a:lstStyle/>
        <a:p>
          <a:r>
            <a:rPr lang="ru-RU" sz="2000" dirty="0" smtClean="0"/>
            <a:t>Регистр команд </a:t>
          </a:r>
          <a:endParaRPr lang="ru-RU" sz="2000" dirty="0"/>
        </a:p>
      </dgm:t>
    </dgm:pt>
    <dgm:pt modelId="{E3F6B57C-64D1-4FFC-9171-A8102A77396E}" type="parTrans" cxnId="{27609E58-F0D3-4027-8D2A-6410F313355C}">
      <dgm:prSet custT="1"/>
      <dgm:spPr>
        <a:ln>
          <a:solidFill>
            <a:schemeClr val="tx1"/>
          </a:solidFill>
        </a:ln>
      </dgm:spPr>
      <dgm:t>
        <a:bodyPr/>
        <a:lstStyle/>
        <a:p>
          <a:endParaRPr lang="ru-RU" sz="600"/>
        </a:p>
      </dgm:t>
    </dgm:pt>
    <dgm:pt modelId="{33658282-2F73-459F-81C4-02B350A9C7B6}" type="sibTrans" cxnId="{27609E58-F0D3-4027-8D2A-6410F313355C}">
      <dgm:prSet/>
      <dgm:spPr/>
      <dgm:t>
        <a:bodyPr/>
        <a:lstStyle/>
        <a:p>
          <a:endParaRPr lang="ru-RU" sz="2000"/>
        </a:p>
      </dgm:t>
    </dgm:pt>
    <dgm:pt modelId="{DE73F609-A1E6-4CED-9522-523CB6F00EBA}">
      <dgm:prSet custT="1"/>
      <dgm:spPr>
        <a:solidFill>
          <a:schemeClr val="bg1"/>
        </a:solidFill>
      </dgm:spPr>
      <dgm:t>
        <a:bodyPr/>
        <a:lstStyle/>
        <a:p>
          <a:r>
            <a:rPr lang="ru-RU" sz="2000" dirty="0" smtClean="0"/>
            <a:t>Регистр флагов </a:t>
          </a:r>
          <a:endParaRPr lang="ru-RU" sz="2000" dirty="0"/>
        </a:p>
      </dgm:t>
    </dgm:pt>
    <dgm:pt modelId="{F76FBEB5-073B-4CE3-BAC4-9FC9B1025878}" type="parTrans" cxnId="{5004589C-1EC5-4E03-8722-E6423A546DD9}">
      <dgm:prSet custT="1"/>
      <dgm:spPr>
        <a:ln>
          <a:solidFill>
            <a:schemeClr val="tx2"/>
          </a:solidFill>
        </a:ln>
      </dgm:spPr>
      <dgm:t>
        <a:bodyPr/>
        <a:lstStyle/>
        <a:p>
          <a:endParaRPr lang="ru-RU" sz="600"/>
        </a:p>
      </dgm:t>
    </dgm:pt>
    <dgm:pt modelId="{AD2AB369-0A37-417E-9413-E10417F4B498}" type="sibTrans" cxnId="{5004589C-1EC5-4E03-8722-E6423A546DD9}">
      <dgm:prSet/>
      <dgm:spPr/>
      <dgm:t>
        <a:bodyPr/>
        <a:lstStyle/>
        <a:p>
          <a:endParaRPr lang="ru-RU" sz="2000"/>
        </a:p>
      </dgm:t>
    </dgm:pt>
    <dgm:pt modelId="{41210B7F-B0E8-4E3F-99E1-3EC3BAED4572}" type="pres">
      <dgm:prSet presAssocID="{8CB64CFE-C413-4178-A453-5C4DC1D79BCC}" presName="cycle" presStyleCnt="0">
        <dgm:presLayoutVars>
          <dgm:chMax val="1"/>
          <dgm:dir/>
          <dgm:animLvl val="ctr"/>
          <dgm:resizeHandles val="exact"/>
        </dgm:presLayoutVars>
      </dgm:prSet>
      <dgm:spPr/>
      <dgm:t>
        <a:bodyPr/>
        <a:lstStyle/>
        <a:p>
          <a:endParaRPr lang="ru-RU"/>
        </a:p>
      </dgm:t>
    </dgm:pt>
    <dgm:pt modelId="{FB2D1964-024F-4FCC-AF4D-C8C9FADDCB5F}" type="pres">
      <dgm:prSet presAssocID="{FA0BAE6E-CBFC-4579-828D-D6E980400EA6}" presName="centerShape" presStyleLbl="node0" presStyleIdx="0" presStyleCnt="1" custScaleX="158016" custScaleY="158015" custLinFactNeighborX="532" custLinFactNeighborY="-397"/>
      <dgm:spPr/>
      <dgm:t>
        <a:bodyPr/>
        <a:lstStyle/>
        <a:p>
          <a:endParaRPr lang="ru-RU"/>
        </a:p>
      </dgm:t>
    </dgm:pt>
    <dgm:pt modelId="{6177E67E-4CAD-4FAA-A178-14ADCED08A6D}" type="pres">
      <dgm:prSet presAssocID="{CCE3B187-4E6D-489C-BE01-608747C563F0}" presName="Name9" presStyleLbl="parChTrans1D2" presStyleIdx="0" presStyleCnt="4"/>
      <dgm:spPr/>
      <dgm:t>
        <a:bodyPr/>
        <a:lstStyle/>
        <a:p>
          <a:endParaRPr lang="ru-RU"/>
        </a:p>
      </dgm:t>
    </dgm:pt>
    <dgm:pt modelId="{AF8C04E4-F2F4-43A3-B924-9D9AD3832506}" type="pres">
      <dgm:prSet presAssocID="{CCE3B187-4E6D-489C-BE01-608747C563F0}" presName="connTx" presStyleLbl="parChTrans1D2" presStyleIdx="0" presStyleCnt="4"/>
      <dgm:spPr/>
      <dgm:t>
        <a:bodyPr/>
        <a:lstStyle/>
        <a:p>
          <a:endParaRPr lang="ru-RU"/>
        </a:p>
      </dgm:t>
    </dgm:pt>
    <dgm:pt modelId="{CE7FB696-2F26-405E-BB8C-C3093990BBF6}" type="pres">
      <dgm:prSet presAssocID="{5D6B71A8-9958-4CEB-B312-2C560B0F01D7}" presName="node" presStyleLbl="node1" presStyleIdx="0" presStyleCnt="4" custScaleX="108046" custScaleY="84942" custRadScaleRad="111740" custRadScaleInc="1210">
        <dgm:presLayoutVars>
          <dgm:bulletEnabled val="1"/>
        </dgm:presLayoutVars>
      </dgm:prSet>
      <dgm:spPr/>
      <dgm:t>
        <a:bodyPr/>
        <a:lstStyle/>
        <a:p>
          <a:endParaRPr lang="ru-RU"/>
        </a:p>
      </dgm:t>
    </dgm:pt>
    <dgm:pt modelId="{3A167CA9-4794-499A-9160-6B108008B693}" type="pres">
      <dgm:prSet presAssocID="{333FDC44-0522-46DF-B9CE-DA7E286F2C03}" presName="Name9" presStyleLbl="parChTrans1D2" presStyleIdx="1" presStyleCnt="4"/>
      <dgm:spPr/>
      <dgm:t>
        <a:bodyPr/>
        <a:lstStyle/>
        <a:p>
          <a:endParaRPr lang="ru-RU"/>
        </a:p>
      </dgm:t>
    </dgm:pt>
    <dgm:pt modelId="{58AAAF43-FED3-4541-95EE-CCE211D00B03}" type="pres">
      <dgm:prSet presAssocID="{333FDC44-0522-46DF-B9CE-DA7E286F2C03}" presName="connTx" presStyleLbl="parChTrans1D2" presStyleIdx="1" presStyleCnt="4"/>
      <dgm:spPr/>
      <dgm:t>
        <a:bodyPr/>
        <a:lstStyle/>
        <a:p>
          <a:endParaRPr lang="ru-RU"/>
        </a:p>
      </dgm:t>
    </dgm:pt>
    <dgm:pt modelId="{DAC820B6-522B-49CA-9A80-56B642B674D2}" type="pres">
      <dgm:prSet presAssocID="{82BC5D58-38B0-4662-90AA-1D930C89FBE9}" presName="node" presStyleLbl="node1" presStyleIdx="1" presStyleCnt="4" custScaleX="114153" custScaleY="99366" custRadScaleRad="146739" custRadScaleInc="-1575">
        <dgm:presLayoutVars>
          <dgm:bulletEnabled val="1"/>
        </dgm:presLayoutVars>
      </dgm:prSet>
      <dgm:spPr/>
      <dgm:t>
        <a:bodyPr/>
        <a:lstStyle/>
        <a:p>
          <a:endParaRPr lang="ru-RU"/>
        </a:p>
      </dgm:t>
    </dgm:pt>
    <dgm:pt modelId="{9DDD3092-56C0-4B60-A295-833CF7BD4FAE}" type="pres">
      <dgm:prSet presAssocID="{E3F6B57C-64D1-4FFC-9171-A8102A77396E}" presName="Name9" presStyleLbl="parChTrans1D2" presStyleIdx="2" presStyleCnt="4"/>
      <dgm:spPr/>
      <dgm:t>
        <a:bodyPr/>
        <a:lstStyle/>
        <a:p>
          <a:endParaRPr lang="ru-RU"/>
        </a:p>
      </dgm:t>
    </dgm:pt>
    <dgm:pt modelId="{F5143B7D-F1A7-41D5-B5B5-920467CCE1B5}" type="pres">
      <dgm:prSet presAssocID="{E3F6B57C-64D1-4FFC-9171-A8102A77396E}" presName="connTx" presStyleLbl="parChTrans1D2" presStyleIdx="2" presStyleCnt="4"/>
      <dgm:spPr/>
      <dgm:t>
        <a:bodyPr/>
        <a:lstStyle/>
        <a:p>
          <a:endParaRPr lang="ru-RU"/>
        </a:p>
      </dgm:t>
    </dgm:pt>
    <dgm:pt modelId="{A8D20F6B-950C-4DBF-B1DA-5F267EF431AF}" type="pres">
      <dgm:prSet presAssocID="{8148925A-7C3E-4861-A7DA-54BB0021E04D}" presName="node" presStyleLbl="node1" presStyleIdx="2" presStyleCnt="4" custScaleX="107014" custScaleY="93862" custRadScaleRad="106029" custRadScaleInc="-1278">
        <dgm:presLayoutVars>
          <dgm:bulletEnabled val="1"/>
        </dgm:presLayoutVars>
      </dgm:prSet>
      <dgm:spPr/>
      <dgm:t>
        <a:bodyPr/>
        <a:lstStyle/>
        <a:p>
          <a:endParaRPr lang="ru-RU"/>
        </a:p>
      </dgm:t>
    </dgm:pt>
    <dgm:pt modelId="{DC97F185-ACDC-4A95-ADD7-4D2D1164F2EB}" type="pres">
      <dgm:prSet presAssocID="{F76FBEB5-073B-4CE3-BAC4-9FC9B1025878}" presName="Name9" presStyleLbl="parChTrans1D2" presStyleIdx="3" presStyleCnt="4"/>
      <dgm:spPr/>
      <dgm:t>
        <a:bodyPr/>
        <a:lstStyle/>
        <a:p>
          <a:endParaRPr lang="ru-RU"/>
        </a:p>
      </dgm:t>
    </dgm:pt>
    <dgm:pt modelId="{7BD158DE-0F01-4DE1-A5EC-DD0F242E1041}" type="pres">
      <dgm:prSet presAssocID="{F76FBEB5-073B-4CE3-BAC4-9FC9B1025878}" presName="connTx" presStyleLbl="parChTrans1D2" presStyleIdx="3" presStyleCnt="4"/>
      <dgm:spPr/>
      <dgm:t>
        <a:bodyPr/>
        <a:lstStyle/>
        <a:p>
          <a:endParaRPr lang="ru-RU"/>
        </a:p>
      </dgm:t>
    </dgm:pt>
    <dgm:pt modelId="{2DDD05B3-E079-4D86-BFBB-6F9D74A30A12}" type="pres">
      <dgm:prSet presAssocID="{DE73F609-A1E6-4CED-9522-523CB6F00EBA}" presName="node" presStyleLbl="node1" presStyleIdx="3" presStyleCnt="4" custScaleX="108619" custScaleY="100549" custRadScaleRad="141873" custRadScaleInc="814">
        <dgm:presLayoutVars>
          <dgm:bulletEnabled val="1"/>
        </dgm:presLayoutVars>
      </dgm:prSet>
      <dgm:spPr/>
      <dgm:t>
        <a:bodyPr/>
        <a:lstStyle/>
        <a:p>
          <a:endParaRPr lang="ru-RU"/>
        </a:p>
      </dgm:t>
    </dgm:pt>
  </dgm:ptLst>
  <dgm:cxnLst>
    <dgm:cxn modelId="{D4D6248B-4474-4CD5-A456-0F1A63F931AF}" type="presOf" srcId="{F76FBEB5-073B-4CE3-BAC4-9FC9B1025878}" destId="{7BD158DE-0F01-4DE1-A5EC-DD0F242E1041}" srcOrd="1" destOrd="0" presId="urn:microsoft.com/office/officeart/2005/8/layout/radial1"/>
    <dgm:cxn modelId="{5004589C-1EC5-4E03-8722-E6423A546DD9}" srcId="{FA0BAE6E-CBFC-4579-828D-D6E980400EA6}" destId="{DE73F609-A1E6-4CED-9522-523CB6F00EBA}" srcOrd="3" destOrd="0" parTransId="{F76FBEB5-073B-4CE3-BAC4-9FC9B1025878}" sibTransId="{AD2AB369-0A37-417E-9413-E10417F4B498}"/>
    <dgm:cxn modelId="{22B8D5B3-F216-4DA7-97F5-77BBD6EDDA30}" type="presOf" srcId="{8148925A-7C3E-4861-A7DA-54BB0021E04D}" destId="{A8D20F6B-950C-4DBF-B1DA-5F267EF431AF}" srcOrd="0" destOrd="0" presId="urn:microsoft.com/office/officeart/2005/8/layout/radial1"/>
    <dgm:cxn modelId="{23D92A91-0A6F-43FB-A915-27A82379D3A8}" type="presOf" srcId="{8CB64CFE-C413-4178-A453-5C4DC1D79BCC}" destId="{41210B7F-B0E8-4E3F-99E1-3EC3BAED4572}" srcOrd="0" destOrd="0" presId="urn:microsoft.com/office/officeart/2005/8/layout/radial1"/>
    <dgm:cxn modelId="{B3376E95-186C-4C4B-BA35-B93436C289FE}" type="presOf" srcId="{F76FBEB5-073B-4CE3-BAC4-9FC9B1025878}" destId="{DC97F185-ACDC-4A95-ADD7-4D2D1164F2EB}" srcOrd="0" destOrd="0" presId="urn:microsoft.com/office/officeart/2005/8/layout/radial1"/>
    <dgm:cxn modelId="{FA8A2341-7BB0-4F2B-8769-D9B277CFEFA4}" type="presOf" srcId="{FA0BAE6E-CBFC-4579-828D-D6E980400EA6}" destId="{FB2D1964-024F-4FCC-AF4D-C8C9FADDCB5F}" srcOrd="0" destOrd="0" presId="urn:microsoft.com/office/officeart/2005/8/layout/radial1"/>
    <dgm:cxn modelId="{0C9AFB24-92B0-4F85-A4AC-D50FF507E559}" type="presOf" srcId="{5D6B71A8-9958-4CEB-B312-2C560B0F01D7}" destId="{CE7FB696-2F26-405E-BB8C-C3093990BBF6}" srcOrd="0" destOrd="0" presId="urn:microsoft.com/office/officeart/2005/8/layout/radial1"/>
    <dgm:cxn modelId="{05D4BC36-AB51-4A8F-8136-211B23D30F41}" srcId="{FA0BAE6E-CBFC-4579-828D-D6E980400EA6}" destId="{82BC5D58-38B0-4662-90AA-1D930C89FBE9}" srcOrd="1" destOrd="0" parTransId="{333FDC44-0522-46DF-B9CE-DA7E286F2C03}" sibTransId="{5508F618-B639-458E-978F-C2402F12D40C}"/>
    <dgm:cxn modelId="{27609E58-F0D3-4027-8D2A-6410F313355C}" srcId="{FA0BAE6E-CBFC-4579-828D-D6E980400EA6}" destId="{8148925A-7C3E-4861-A7DA-54BB0021E04D}" srcOrd="2" destOrd="0" parTransId="{E3F6B57C-64D1-4FFC-9171-A8102A77396E}" sibTransId="{33658282-2F73-459F-81C4-02B350A9C7B6}"/>
    <dgm:cxn modelId="{69E0AA81-4CB7-4E8C-8E79-127829348E08}" srcId="{FA0BAE6E-CBFC-4579-828D-D6E980400EA6}" destId="{5D6B71A8-9958-4CEB-B312-2C560B0F01D7}" srcOrd="0" destOrd="0" parTransId="{CCE3B187-4E6D-489C-BE01-608747C563F0}" sibTransId="{1E68D93D-1692-427A-970D-0A2E9793F957}"/>
    <dgm:cxn modelId="{8DF1F3C3-9CC9-4F94-91AA-AF60F441857D}" type="presOf" srcId="{DE73F609-A1E6-4CED-9522-523CB6F00EBA}" destId="{2DDD05B3-E079-4D86-BFBB-6F9D74A30A12}" srcOrd="0" destOrd="0" presId="urn:microsoft.com/office/officeart/2005/8/layout/radial1"/>
    <dgm:cxn modelId="{6E788703-9DAF-4C49-BC8F-07AD3F5770BC}" type="presOf" srcId="{333FDC44-0522-46DF-B9CE-DA7E286F2C03}" destId="{3A167CA9-4794-499A-9160-6B108008B693}" srcOrd="0" destOrd="0" presId="urn:microsoft.com/office/officeart/2005/8/layout/radial1"/>
    <dgm:cxn modelId="{1CAA84D8-74A7-4C81-A24F-24CB076D8E78}" type="presOf" srcId="{CCE3B187-4E6D-489C-BE01-608747C563F0}" destId="{AF8C04E4-F2F4-43A3-B924-9D9AD3832506}" srcOrd="1" destOrd="0" presId="urn:microsoft.com/office/officeart/2005/8/layout/radial1"/>
    <dgm:cxn modelId="{BF7956F9-652C-47ED-9F14-EA92A97EDD2B}" type="presOf" srcId="{82BC5D58-38B0-4662-90AA-1D930C89FBE9}" destId="{DAC820B6-522B-49CA-9A80-56B642B674D2}" srcOrd="0" destOrd="0" presId="urn:microsoft.com/office/officeart/2005/8/layout/radial1"/>
    <dgm:cxn modelId="{12C3E1B5-4557-4B8B-81E4-A85D3B60AE6D}" srcId="{8CB64CFE-C413-4178-A453-5C4DC1D79BCC}" destId="{FA0BAE6E-CBFC-4579-828D-D6E980400EA6}" srcOrd="0" destOrd="0" parTransId="{F29DCACB-83C5-4870-BE47-6DB04B5292AE}" sibTransId="{D0344DD4-323B-47DF-A36D-CF435EEED3B0}"/>
    <dgm:cxn modelId="{D95F2ADA-5E7E-4028-89C0-3527657FAC6A}" type="presOf" srcId="{E3F6B57C-64D1-4FFC-9171-A8102A77396E}" destId="{9DDD3092-56C0-4B60-A295-833CF7BD4FAE}" srcOrd="0" destOrd="0" presId="urn:microsoft.com/office/officeart/2005/8/layout/radial1"/>
    <dgm:cxn modelId="{179E4066-4394-4740-8021-9668C3FA3416}" type="presOf" srcId="{333FDC44-0522-46DF-B9CE-DA7E286F2C03}" destId="{58AAAF43-FED3-4541-95EE-CCE211D00B03}" srcOrd="1" destOrd="0" presId="urn:microsoft.com/office/officeart/2005/8/layout/radial1"/>
    <dgm:cxn modelId="{1DCA6484-35C2-46C7-8572-3337791342A6}" type="presOf" srcId="{E3F6B57C-64D1-4FFC-9171-A8102A77396E}" destId="{F5143B7D-F1A7-41D5-B5B5-920467CCE1B5}" srcOrd="1" destOrd="0" presId="urn:microsoft.com/office/officeart/2005/8/layout/radial1"/>
    <dgm:cxn modelId="{F97A43FF-D292-4BC6-993A-968B7C4BAC8F}" type="presOf" srcId="{CCE3B187-4E6D-489C-BE01-608747C563F0}" destId="{6177E67E-4CAD-4FAA-A178-14ADCED08A6D}" srcOrd="0" destOrd="0" presId="urn:microsoft.com/office/officeart/2005/8/layout/radial1"/>
    <dgm:cxn modelId="{245E26B5-7E01-4B57-A5EE-E74CC20B3F1E}" type="presParOf" srcId="{41210B7F-B0E8-4E3F-99E1-3EC3BAED4572}" destId="{FB2D1964-024F-4FCC-AF4D-C8C9FADDCB5F}" srcOrd="0" destOrd="0" presId="urn:microsoft.com/office/officeart/2005/8/layout/radial1"/>
    <dgm:cxn modelId="{E63EFFD1-C301-4C3C-AE86-DDFD4D92313A}" type="presParOf" srcId="{41210B7F-B0E8-4E3F-99E1-3EC3BAED4572}" destId="{6177E67E-4CAD-4FAA-A178-14ADCED08A6D}" srcOrd="1" destOrd="0" presId="urn:microsoft.com/office/officeart/2005/8/layout/radial1"/>
    <dgm:cxn modelId="{6224D53D-7572-4F67-BCB5-251E35CA2C85}" type="presParOf" srcId="{6177E67E-4CAD-4FAA-A178-14ADCED08A6D}" destId="{AF8C04E4-F2F4-43A3-B924-9D9AD3832506}" srcOrd="0" destOrd="0" presId="urn:microsoft.com/office/officeart/2005/8/layout/radial1"/>
    <dgm:cxn modelId="{A616C0EC-58EA-4E6D-8BEB-25AAE0AC2F8C}" type="presParOf" srcId="{41210B7F-B0E8-4E3F-99E1-3EC3BAED4572}" destId="{CE7FB696-2F26-405E-BB8C-C3093990BBF6}" srcOrd="2" destOrd="0" presId="urn:microsoft.com/office/officeart/2005/8/layout/radial1"/>
    <dgm:cxn modelId="{2FAAE06D-D6BC-4F5C-ACB9-5B245191105D}" type="presParOf" srcId="{41210B7F-B0E8-4E3F-99E1-3EC3BAED4572}" destId="{3A167CA9-4794-499A-9160-6B108008B693}" srcOrd="3" destOrd="0" presId="urn:microsoft.com/office/officeart/2005/8/layout/radial1"/>
    <dgm:cxn modelId="{12CC9834-0779-4294-B858-362EBA79B74C}" type="presParOf" srcId="{3A167CA9-4794-499A-9160-6B108008B693}" destId="{58AAAF43-FED3-4541-95EE-CCE211D00B03}" srcOrd="0" destOrd="0" presId="urn:microsoft.com/office/officeart/2005/8/layout/radial1"/>
    <dgm:cxn modelId="{B9ED04C5-847D-4079-9288-F29C358EC333}" type="presParOf" srcId="{41210B7F-B0E8-4E3F-99E1-3EC3BAED4572}" destId="{DAC820B6-522B-49CA-9A80-56B642B674D2}" srcOrd="4" destOrd="0" presId="urn:microsoft.com/office/officeart/2005/8/layout/radial1"/>
    <dgm:cxn modelId="{34674A91-1F9E-40E5-AF65-BE152A909296}" type="presParOf" srcId="{41210B7F-B0E8-4E3F-99E1-3EC3BAED4572}" destId="{9DDD3092-56C0-4B60-A295-833CF7BD4FAE}" srcOrd="5" destOrd="0" presId="urn:microsoft.com/office/officeart/2005/8/layout/radial1"/>
    <dgm:cxn modelId="{96423429-C2C2-4E8B-A99E-97B71BE19D16}" type="presParOf" srcId="{9DDD3092-56C0-4B60-A295-833CF7BD4FAE}" destId="{F5143B7D-F1A7-41D5-B5B5-920467CCE1B5}" srcOrd="0" destOrd="0" presId="urn:microsoft.com/office/officeart/2005/8/layout/radial1"/>
    <dgm:cxn modelId="{F674AF77-EFDD-4473-A6DD-440BEB30CEF6}" type="presParOf" srcId="{41210B7F-B0E8-4E3F-99E1-3EC3BAED4572}" destId="{A8D20F6B-950C-4DBF-B1DA-5F267EF431AF}" srcOrd="6" destOrd="0" presId="urn:microsoft.com/office/officeart/2005/8/layout/radial1"/>
    <dgm:cxn modelId="{98D6DA2F-4695-462F-9256-624D23414A39}" type="presParOf" srcId="{41210B7F-B0E8-4E3F-99E1-3EC3BAED4572}" destId="{DC97F185-ACDC-4A95-ADD7-4D2D1164F2EB}" srcOrd="7" destOrd="0" presId="urn:microsoft.com/office/officeart/2005/8/layout/radial1"/>
    <dgm:cxn modelId="{B211F858-D741-4AA7-9273-DE5C5D058FA3}" type="presParOf" srcId="{DC97F185-ACDC-4A95-ADD7-4D2D1164F2EB}" destId="{7BD158DE-0F01-4DE1-A5EC-DD0F242E1041}" srcOrd="0" destOrd="0" presId="urn:microsoft.com/office/officeart/2005/8/layout/radial1"/>
    <dgm:cxn modelId="{9F03E75F-7073-41F0-9C14-0222E6FF0F6A}" type="presParOf" srcId="{41210B7F-B0E8-4E3F-99E1-3EC3BAED4572}" destId="{2DDD05B3-E079-4D86-BFBB-6F9D74A30A12}"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75BC4-DE10-4A36-B054-42DB2B4BED40}">
      <dsp:nvSpPr>
        <dsp:cNvPr id="0" name=""/>
        <dsp:cNvSpPr/>
      </dsp:nvSpPr>
      <dsp:spPr>
        <a:xfrm rot="10800000">
          <a:off x="1546104" y="2426"/>
          <a:ext cx="5219499" cy="925672"/>
        </a:xfrm>
        <a:prstGeom prst="homePlat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8196" tIns="99060" rIns="184912" bIns="99060" numCol="1" spcCol="1270" anchor="ctr" anchorCtr="0">
          <a:noAutofit/>
        </a:bodyPr>
        <a:lstStyle/>
        <a:p>
          <a:pPr lvl="0" algn="ctr" defTabSz="1155700">
            <a:lnSpc>
              <a:spcPct val="90000"/>
            </a:lnSpc>
            <a:spcBef>
              <a:spcPct val="0"/>
            </a:spcBef>
            <a:spcAft>
              <a:spcPct val="35000"/>
            </a:spcAft>
          </a:pPr>
          <a:r>
            <a:rPr lang="ru-RU" sz="2600" kern="1200" dirty="0" smtClean="0"/>
            <a:t>Принцип однородности памяти </a:t>
          </a:r>
          <a:endParaRPr lang="ru-RU" sz="2600" kern="1200" dirty="0"/>
        </a:p>
      </dsp:txBody>
      <dsp:txXfrm rot="10800000">
        <a:off x="1777522" y="2426"/>
        <a:ext cx="4988081" cy="925672"/>
      </dsp:txXfrm>
    </dsp:sp>
    <dsp:sp modelId="{0223EFCF-4A7F-42A6-A5D5-CF9BE93DE467}">
      <dsp:nvSpPr>
        <dsp:cNvPr id="0" name=""/>
        <dsp:cNvSpPr/>
      </dsp:nvSpPr>
      <dsp:spPr>
        <a:xfrm>
          <a:off x="1083267" y="2426"/>
          <a:ext cx="925672" cy="925672"/>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DFD7A-E183-465E-8988-523E01538BD2}">
      <dsp:nvSpPr>
        <dsp:cNvPr id="0" name=""/>
        <dsp:cNvSpPr/>
      </dsp:nvSpPr>
      <dsp:spPr>
        <a:xfrm rot="10800000">
          <a:off x="1546104" y="1204419"/>
          <a:ext cx="5219499" cy="925672"/>
        </a:xfrm>
        <a:prstGeom prst="homePlat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8196" tIns="99060" rIns="184912" bIns="99060" numCol="1" spcCol="1270" anchor="ctr" anchorCtr="0">
          <a:noAutofit/>
        </a:bodyPr>
        <a:lstStyle/>
        <a:p>
          <a:pPr lvl="0" algn="ctr" defTabSz="1155700">
            <a:lnSpc>
              <a:spcPct val="90000"/>
            </a:lnSpc>
            <a:spcBef>
              <a:spcPct val="0"/>
            </a:spcBef>
            <a:spcAft>
              <a:spcPct val="35000"/>
            </a:spcAft>
          </a:pPr>
          <a:r>
            <a:rPr lang="ru-RU" sz="2600" b="1" i="0" kern="1200" dirty="0" smtClean="0"/>
            <a:t>Принцип адресности </a:t>
          </a:r>
          <a:endParaRPr lang="ru-RU" sz="2600" kern="1200" dirty="0"/>
        </a:p>
      </dsp:txBody>
      <dsp:txXfrm rot="10800000">
        <a:off x="1777522" y="1204419"/>
        <a:ext cx="4988081" cy="925672"/>
      </dsp:txXfrm>
    </dsp:sp>
    <dsp:sp modelId="{E00D0FB8-B3C2-42B8-87C2-453E55B3EB4C}">
      <dsp:nvSpPr>
        <dsp:cNvPr id="0" name=""/>
        <dsp:cNvSpPr/>
      </dsp:nvSpPr>
      <dsp:spPr>
        <a:xfrm>
          <a:off x="1083267" y="1204419"/>
          <a:ext cx="925672" cy="925672"/>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6A62DA-21EF-4DD4-8926-6F43743D0484}">
      <dsp:nvSpPr>
        <dsp:cNvPr id="0" name=""/>
        <dsp:cNvSpPr/>
      </dsp:nvSpPr>
      <dsp:spPr>
        <a:xfrm rot="10800000">
          <a:off x="1546104" y="2406412"/>
          <a:ext cx="5219499" cy="925672"/>
        </a:xfrm>
        <a:prstGeom prst="homePlat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8196" tIns="99060" rIns="184912" bIns="99060" numCol="1" spcCol="1270" anchor="ctr" anchorCtr="0">
          <a:noAutofit/>
        </a:bodyPr>
        <a:lstStyle/>
        <a:p>
          <a:pPr lvl="0" algn="ctr" defTabSz="1155700">
            <a:lnSpc>
              <a:spcPct val="90000"/>
            </a:lnSpc>
            <a:spcBef>
              <a:spcPct val="0"/>
            </a:spcBef>
            <a:spcAft>
              <a:spcPct val="35000"/>
            </a:spcAft>
          </a:pPr>
          <a:r>
            <a:rPr lang="ru-RU" sz="2600" b="1" i="0" kern="1200" dirty="0" smtClean="0"/>
            <a:t>Принцип программного управления </a:t>
          </a:r>
          <a:endParaRPr lang="ru-RU" sz="2600" kern="1200" dirty="0"/>
        </a:p>
      </dsp:txBody>
      <dsp:txXfrm rot="10800000">
        <a:off x="1777522" y="2406412"/>
        <a:ext cx="4988081" cy="925672"/>
      </dsp:txXfrm>
    </dsp:sp>
    <dsp:sp modelId="{ED932FA2-B0FE-4297-86CA-561AD80D1EAA}">
      <dsp:nvSpPr>
        <dsp:cNvPr id="0" name=""/>
        <dsp:cNvSpPr/>
      </dsp:nvSpPr>
      <dsp:spPr>
        <a:xfrm>
          <a:off x="1083267" y="2406412"/>
          <a:ext cx="925672" cy="925672"/>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8825E5-38B5-4623-8645-38CD9E21A9A4}">
      <dsp:nvSpPr>
        <dsp:cNvPr id="0" name=""/>
        <dsp:cNvSpPr/>
      </dsp:nvSpPr>
      <dsp:spPr>
        <a:xfrm rot="10800000">
          <a:off x="1546104" y="3608404"/>
          <a:ext cx="5219499" cy="925672"/>
        </a:xfrm>
        <a:prstGeom prst="homePlat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8196" tIns="99060" rIns="184912" bIns="99060" numCol="1" spcCol="1270" anchor="ctr" anchorCtr="0">
          <a:noAutofit/>
        </a:bodyPr>
        <a:lstStyle/>
        <a:p>
          <a:pPr lvl="0" algn="ctr" defTabSz="1155700">
            <a:lnSpc>
              <a:spcPct val="90000"/>
            </a:lnSpc>
            <a:spcBef>
              <a:spcPct val="0"/>
            </a:spcBef>
            <a:spcAft>
              <a:spcPct val="35000"/>
            </a:spcAft>
          </a:pPr>
          <a:r>
            <a:rPr lang="ru-RU" sz="2600" b="1" i="0" kern="1200" dirty="0" smtClean="0"/>
            <a:t>Принцип двоичного кодирования </a:t>
          </a:r>
          <a:endParaRPr lang="ru-RU" sz="2600" kern="1200" dirty="0"/>
        </a:p>
      </dsp:txBody>
      <dsp:txXfrm rot="10800000">
        <a:off x="1777522" y="3608404"/>
        <a:ext cx="4988081" cy="925672"/>
      </dsp:txXfrm>
    </dsp:sp>
    <dsp:sp modelId="{C4E70557-32EA-49A4-9A08-AE0E2915443D}">
      <dsp:nvSpPr>
        <dsp:cNvPr id="0" name=""/>
        <dsp:cNvSpPr/>
      </dsp:nvSpPr>
      <dsp:spPr>
        <a:xfrm>
          <a:off x="1083267" y="3608404"/>
          <a:ext cx="925672" cy="925672"/>
        </a:xfrm>
        <a:prstGeom prst="ellipse">
          <a:avLst/>
        </a:prstGeom>
        <a:blipFill rotWithShape="1">
          <a:blip xmlns:r="http://schemas.openxmlformats.org/officeDocument/2006/relationships" r:embed="rId4"/>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1DBE2-3C4A-4B5A-9F74-B75F6023C2EB}">
      <dsp:nvSpPr>
        <dsp:cNvPr id="0" name=""/>
        <dsp:cNvSpPr/>
      </dsp:nvSpPr>
      <dsp:spPr>
        <a:xfrm>
          <a:off x="-3875908" y="-595188"/>
          <a:ext cx="4619376" cy="4619376"/>
        </a:xfrm>
        <a:prstGeom prst="blockArc">
          <a:avLst>
            <a:gd name="adj1" fmla="val 18900000"/>
            <a:gd name="adj2" fmla="val 2700000"/>
            <a:gd name="adj3" fmla="val 46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8493D-63C2-40AA-B16E-6624D003353F}">
      <dsp:nvSpPr>
        <dsp:cNvPr id="0" name=""/>
        <dsp:cNvSpPr/>
      </dsp:nvSpPr>
      <dsp:spPr>
        <a:xfrm>
          <a:off x="389639" y="263621"/>
          <a:ext cx="6597306" cy="527517"/>
        </a:xfrm>
        <a:prstGeom prst="rect">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717" tIns="68580" rIns="68580" bIns="68580" numCol="1" spcCol="1270" anchor="ctr" anchorCtr="0">
          <a:noAutofit/>
        </a:bodyPr>
        <a:lstStyle/>
        <a:p>
          <a:pPr lvl="0" algn="l" defTabSz="1200150">
            <a:lnSpc>
              <a:spcPct val="90000"/>
            </a:lnSpc>
            <a:spcBef>
              <a:spcPct val="0"/>
            </a:spcBef>
            <a:spcAft>
              <a:spcPct val="35000"/>
            </a:spcAft>
          </a:pPr>
          <a:r>
            <a:rPr lang="ru-RU" sz="2700" b="1" i="0" kern="1200" dirty="0" smtClean="0"/>
            <a:t>Блок управления</a:t>
          </a:r>
          <a:endParaRPr lang="ru-RU" sz="2700" kern="1200" dirty="0"/>
        </a:p>
      </dsp:txBody>
      <dsp:txXfrm>
        <a:off x="389639" y="263621"/>
        <a:ext cx="6597306" cy="527517"/>
      </dsp:txXfrm>
    </dsp:sp>
    <dsp:sp modelId="{64272297-FC6A-42F5-8225-5AEE68D3A880}">
      <dsp:nvSpPr>
        <dsp:cNvPr id="0" name=""/>
        <dsp:cNvSpPr/>
      </dsp:nvSpPr>
      <dsp:spPr>
        <a:xfrm>
          <a:off x="59941" y="197681"/>
          <a:ext cx="659396" cy="6593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A8EB75-F9F4-4519-BB27-C5F9F9100A31}">
      <dsp:nvSpPr>
        <dsp:cNvPr id="0" name=""/>
        <dsp:cNvSpPr/>
      </dsp:nvSpPr>
      <dsp:spPr>
        <a:xfrm>
          <a:off x="692077" y="1055034"/>
          <a:ext cx="6294869" cy="527517"/>
        </a:xfrm>
        <a:prstGeom prst="rect">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717" tIns="68580" rIns="68580" bIns="68580" numCol="1" spcCol="1270" anchor="ctr" anchorCtr="0">
          <a:noAutofit/>
        </a:bodyPr>
        <a:lstStyle/>
        <a:p>
          <a:pPr lvl="0" algn="l" defTabSz="1200150">
            <a:lnSpc>
              <a:spcPct val="90000"/>
            </a:lnSpc>
            <a:spcBef>
              <a:spcPct val="0"/>
            </a:spcBef>
            <a:spcAft>
              <a:spcPct val="35000"/>
            </a:spcAft>
          </a:pPr>
          <a:r>
            <a:rPr lang="ru-RU" sz="2700" b="1" i="0" kern="1200" dirty="0" smtClean="0"/>
            <a:t>Арифметико-логическое устройство</a:t>
          </a:r>
          <a:endParaRPr lang="ru-RU" sz="2700" kern="1200" dirty="0"/>
        </a:p>
      </dsp:txBody>
      <dsp:txXfrm>
        <a:off x="692077" y="1055034"/>
        <a:ext cx="6294869" cy="527517"/>
      </dsp:txXfrm>
    </dsp:sp>
    <dsp:sp modelId="{996BE42F-2FCD-41DA-82AA-33058E91C5AC}">
      <dsp:nvSpPr>
        <dsp:cNvPr id="0" name=""/>
        <dsp:cNvSpPr/>
      </dsp:nvSpPr>
      <dsp:spPr>
        <a:xfrm>
          <a:off x="362379" y="989095"/>
          <a:ext cx="659396" cy="6593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1A5DF9-636E-46FE-A5EC-A0A8C628D89D}">
      <dsp:nvSpPr>
        <dsp:cNvPr id="0" name=""/>
        <dsp:cNvSpPr/>
      </dsp:nvSpPr>
      <dsp:spPr>
        <a:xfrm>
          <a:off x="692077" y="1846447"/>
          <a:ext cx="6294869" cy="527517"/>
        </a:xfrm>
        <a:prstGeom prst="rect">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717" tIns="68580" rIns="68580" bIns="68580" numCol="1" spcCol="1270" anchor="ctr" anchorCtr="0">
          <a:noAutofit/>
        </a:bodyPr>
        <a:lstStyle/>
        <a:p>
          <a:pPr lvl="0" algn="l" defTabSz="1200150">
            <a:lnSpc>
              <a:spcPct val="90000"/>
            </a:lnSpc>
            <a:spcBef>
              <a:spcPct val="0"/>
            </a:spcBef>
            <a:spcAft>
              <a:spcPct val="35000"/>
            </a:spcAft>
          </a:pPr>
          <a:r>
            <a:rPr lang="ru-RU" sz="2700" b="1" i="0" kern="1200" dirty="0" smtClean="0"/>
            <a:t>быстрая память небольшого объема</a:t>
          </a:r>
          <a:endParaRPr lang="ru-RU" sz="2700" kern="1200" dirty="0"/>
        </a:p>
      </dsp:txBody>
      <dsp:txXfrm>
        <a:off x="692077" y="1846447"/>
        <a:ext cx="6294869" cy="527517"/>
      </dsp:txXfrm>
    </dsp:sp>
    <dsp:sp modelId="{607648E4-61BD-4B00-BFE4-1F7CF1B65046}">
      <dsp:nvSpPr>
        <dsp:cNvPr id="0" name=""/>
        <dsp:cNvSpPr/>
      </dsp:nvSpPr>
      <dsp:spPr>
        <a:xfrm>
          <a:off x="362379" y="1780508"/>
          <a:ext cx="659396" cy="6593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FE2DAD-0CFB-4ED2-A244-B98CBA035A3F}">
      <dsp:nvSpPr>
        <dsp:cNvPr id="0" name=""/>
        <dsp:cNvSpPr/>
      </dsp:nvSpPr>
      <dsp:spPr>
        <a:xfrm>
          <a:off x="389639" y="2637861"/>
          <a:ext cx="6597306" cy="527517"/>
        </a:xfrm>
        <a:prstGeom prst="rect">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8717" tIns="68580" rIns="68580" bIns="68580" numCol="1" spcCol="1270" anchor="ctr" anchorCtr="0">
          <a:noAutofit/>
        </a:bodyPr>
        <a:lstStyle/>
        <a:p>
          <a:pPr lvl="0" algn="l" defTabSz="1200150">
            <a:lnSpc>
              <a:spcPct val="90000"/>
            </a:lnSpc>
            <a:spcBef>
              <a:spcPct val="0"/>
            </a:spcBef>
            <a:spcAft>
              <a:spcPct val="35000"/>
            </a:spcAft>
          </a:pPr>
          <a:r>
            <a:rPr lang="ru-RU" sz="2700" b="1" i="0" kern="1200" smtClean="0"/>
            <a:t>Регистровая память</a:t>
          </a:r>
          <a:endParaRPr lang="ru-RU" sz="2700" kern="1200" dirty="0"/>
        </a:p>
      </dsp:txBody>
      <dsp:txXfrm>
        <a:off x="389639" y="2637861"/>
        <a:ext cx="6597306" cy="527517"/>
      </dsp:txXfrm>
    </dsp:sp>
    <dsp:sp modelId="{791E7C3F-F5CF-4F4D-9765-0F181CDAC775}">
      <dsp:nvSpPr>
        <dsp:cNvPr id="0" name=""/>
        <dsp:cNvSpPr/>
      </dsp:nvSpPr>
      <dsp:spPr>
        <a:xfrm>
          <a:off x="59941" y="2571921"/>
          <a:ext cx="659396" cy="6593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D1964-024F-4FCC-AF4D-C8C9FADDCB5F}">
      <dsp:nvSpPr>
        <dsp:cNvPr id="0" name=""/>
        <dsp:cNvSpPr/>
      </dsp:nvSpPr>
      <dsp:spPr>
        <a:xfrm>
          <a:off x="2152105" y="1526483"/>
          <a:ext cx="2430823" cy="2430808"/>
        </a:xfrm>
        <a:prstGeom prst="ellips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ru-RU" sz="2400" kern="1200" dirty="0" smtClean="0"/>
            <a:t>ВИДЫ РЕГИСТРОВ</a:t>
          </a:r>
          <a:endParaRPr lang="ru-RU" sz="2400" kern="1200" dirty="0"/>
        </a:p>
      </dsp:txBody>
      <dsp:txXfrm>
        <a:off x="2508091" y="1882467"/>
        <a:ext cx="1718851" cy="1718840"/>
      </dsp:txXfrm>
    </dsp:sp>
    <dsp:sp modelId="{6177E67E-4CAD-4FAA-A178-14ADCED08A6D}">
      <dsp:nvSpPr>
        <dsp:cNvPr id="0" name=""/>
        <dsp:cNvSpPr/>
      </dsp:nvSpPr>
      <dsp:spPr>
        <a:xfrm rot="16199930">
          <a:off x="3257597" y="1396033"/>
          <a:ext cx="219786" cy="41113"/>
        </a:xfrm>
        <a:custGeom>
          <a:avLst/>
          <a:gdLst/>
          <a:ahLst/>
          <a:cxnLst/>
          <a:rect l="0" t="0" r="0" b="0"/>
          <a:pathLst>
            <a:path>
              <a:moveTo>
                <a:pt x="0" y="20556"/>
              </a:moveTo>
              <a:lnTo>
                <a:pt x="219786" y="20556"/>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rot="10800000">
        <a:off x="3361995" y="1411095"/>
        <a:ext cx="10989" cy="10989"/>
      </dsp:txXfrm>
    </dsp:sp>
    <dsp:sp modelId="{CE7FB696-2F26-405E-BB8C-C3093990BBF6}">
      <dsp:nvSpPr>
        <dsp:cNvPr id="0" name=""/>
        <dsp:cNvSpPr/>
      </dsp:nvSpPr>
      <dsp:spPr>
        <a:xfrm>
          <a:off x="2536417" y="0"/>
          <a:ext cx="1662115" cy="1306696"/>
        </a:xfrm>
        <a:prstGeom prst="ellips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t>Регистры </a:t>
          </a:r>
          <a:r>
            <a:rPr lang="ru-RU" sz="2000" kern="1200" dirty="0" smtClean="0"/>
            <a:t>памяти </a:t>
          </a:r>
          <a:endParaRPr lang="ru-RU" sz="2000" kern="1200" dirty="0"/>
        </a:p>
      </dsp:txBody>
      <dsp:txXfrm>
        <a:off x="2779828" y="191361"/>
        <a:ext cx="1175293" cy="923974"/>
      </dsp:txXfrm>
    </dsp:sp>
    <dsp:sp modelId="{3A167CA9-4794-499A-9160-6B108008B693}">
      <dsp:nvSpPr>
        <dsp:cNvPr id="0" name=""/>
        <dsp:cNvSpPr/>
      </dsp:nvSpPr>
      <dsp:spPr>
        <a:xfrm rot="21571802">
          <a:off x="4582881" y="2709736"/>
          <a:ext cx="396146" cy="41113"/>
        </a:xfrm>
        <a:custGeom>
          <a:avLst/>
          <a:gdLst/>
          <a:ahLst/>
          <a:cxnLst/>
          <a:rect l="0" t="0" r="0" b="0"/>
          <a:pathLst>
            <a:path>
              <a:moveTo>
                <a:pt x="0" y="20556"/>
              </a:moveTo>
              <a:lnTo>
                <a:pt x="396146" y="20556"/>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4771051" y="2720389"/>
        <a:ext cx="19807" cy="19807"/>
      </dsp:txXfrm>
    </dsp:sp>
    <dsp:sp modelId="{DAC820B6-522B-49CA-9A80-56B642B674D2}">
      <dsp:nvSpPr>
        <dsp:cNvPr id="0" name=""/>
        <dsp:cNvSpPr/>
      </dsp:nvSpPr>
      <dsp:spPr>
        <a:xfrm>
          <a:off x="4978982" y="1957172"/>
          <a:ext cx="1756061" cy="1528587"/>
        </a:xfrm>
        <a:prstGeom prst="ellips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t>Счетчик команд </a:t>
          </a:r>
          <a:endParaRPr lang="ru-RU" sz="2000" kern="1200" dirty="0"/>
        </a:p>
      </dsp:txBody>
      <dsp:txXfrm>
        <a:off x="5236151" y="2181028"/>
        <a:ext cx="1241723" cy="1080875"/>
      </dsp:txXfrm>
    </dsp:sp>
    <dsp:sp modelId="{9DDD3092-56C0-4B60-A295-833CF7BD4FAE}">
      <dsp:nvSpPr>
        <dsp:cNvPr id="0" name=""/>
        <dsp:cNvSpPr/>
      </dsp:nvSpPr>
      <dsp:spPr>
        <a:xfrm rot="5399992">
          <a:off x="3276053" y="4028201"/>
          <a:ext cx="182933" cy="41113"/>
        </a:xfrm>
        <a:custGeom>
          <a:avLst/>
          <a:gdLst/>
          <a:ahLst/>
          <a:cxnLst/>
          <a:rect l="0" t="0" r="0" b="0"/>
          <a:pathLst>
            <a:path>
              <a:moveTo>
                <a:pt x="0" y="20556"/>
              </a:moveTo>
              <a:lnTo>
                <a:pt x="182933" y="20556"/>
              </a:lnTo>
            </a:path>
          </a:pathLst>
        </a:custGeom>
        <a:noFill/>
        <a:ln w="158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3362946" y="4044184"/>
        <a:ext cx="9146" cy="9146"/>
      </dsp:txXfrm>
    </dsp:sp>
    <dsp:sp modelId="{A8D20F6B-950C-4DBF-B1DA-5F267EF431AF}">
      <dsp:nvSpPr>
        <dsp:cNvPr id="0" name=""/>
        <dsp:cNvSpPr/>
      </dsp:nvSpPr>
      <dsp:spPr>
        <a:xfrm>
          <a:off x="2544402" y="4140225"/>
          <a:ext cx="1646239" cy="1443916"/>
        </a:xfrm>
        <a:prstGeom prst="ellips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t>Регистр команд </a:t>
          </a:r>
          <a:endParaRPr lang="ru-RU" sz="2000" kern="1200" dirty="0"/>
        </a:p>
      </dsp:txBody>
      <dsp:txXfrm>
        <a:off x="2785488" y="4351682"/>
        <a:ext cx="1164067" cy="1021002"/>
      </dsp:txXfrm>
    </dsp:sp>
    <dsp:sp modelId="{DC97F185-ACDC-4A95-ADD7-4D2D1164F2EB}">
      <dsp:nvSpPr>
        <dsp:cNvPr id="0" name=""/>
        <dsp:cNvSpPr/>
      </dsp:nvSpPr>
      <dsp:spPr>
        <a:xfrm rot="10803068">
          <a:off x="1670929" y="2720030"/>
          <a:ext cx="481176" cy="41113"/>
        </a:xfrm>
        <a:custGeom>
          <a:avLst/>
          <a:gdLst/>
          <a:ahLst/>
          <a:cxnLst/>
          <a:rect l="0" t="0" r="0" b="0"/>
          <a:pathLst>
            <a:path>
              <a:moveTo>
                <a:pt x="0" y="20556"/>
              </a:moveTo>
              <a:lnTo>
                <a:pt x="481176" y="20556"/>
              </a:lnTo>
            </a:path>
          </a:pathLst>
        </a:custGeom>
        <a:noFill/>
        <a:ln w="15875"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rot="10800000">
        <a:off x="1899488" y="2728558"/>
        <a:ext cx="24058" cy="24058"/>
      </dsp:txXfrm>
    </dsp:sp>
    <dsp:sp modelId="{2DDD05B3-E079-4D86-BFBB-6F9D74A30A12}">
      <dsp:nvSpPr>
        <dsp:cNvPr id="0" name=""/>
        <dsp:cNvSpPr/>
      </dsp:nvSpPr>
      <dsp:spPr>
        <a:xfrm>
          <a:off x="0" y="1966234"/>
          <a:ext cx="1670929" cy="1546785"/>
        </a:xfrm>
        <a:prstGeom prst="ellipse">
          <a:avLst/>
        </a:prstGeom>
        <a:solidFill>
          <a:schemeClr val="bg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t>Регистр флагов </a:t>
          </a:r>
          <a:endParaRPr lang="ru-RU" sz="2000" kern="1200" dirty="0"/>
        </a:p>
      </dsp:txBody>
      <dsp:txXfrm>
        <a:off x="244702" y="2192755"/>
        <a:ext cx="1181525" cy="109374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6F8D214-DAA2-433C-9026-EECB441FF829}" type="datetimeFigureOut">
              <a:rPr lang="ru-RU" smtClean="0"/>
              <a:t>22.05.2018</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20452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94315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402784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799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38009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E6F8D214-DAA2-433C-9026-EECB441FF829}" type="datetimeFigureOut">
              <a:rPr lang="ru-RU" smtClean="0"/>
              <a:t>22.05.2018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475345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E6F8D214-DAA2-433C-9026-EECB441FF829}" type="datetimeFigureOut">
              <a:rPr lang="ru-RU" smtClean="0"/>
              <a:t>22.05.2018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52853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6F8D214-DAA2-433C-9026-EECB441FF829}" type="datetimeFigureOut">
              <a:rPr lang="ru-RU" smtClean="0"/>
              <a:t>22.05.2018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273127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6F8D214-DAA2-433C-9026-EECB441FF829}" type="datetimeFigureOut">
              <a:rPr lang="ru-RU" smtClean="0"/>
              <a:t>22.05.2018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354803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6F8D214-DAA2-433C-9026-EECB441FF829}" type="datetimeFigureOut">
              <a:rPr lang="ru-RU" smtClean="0"/>
              <a:t>22.05.2018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222620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6F8D214-DAA2-433C-9026-EECB441FF829}" type="datetimeFigureOut">
              <a:rPr lang="ru-RU" smtClean="0"/>
              <a:t>22.05.2018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0706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83213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6F8D214-DAA2-433C-9026-EECB441FF829}" type="datetimeFigureOut">
              <a:rPr lang="ru-RU" smtClean="0"/>
              <a:t>22.05.2018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387497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6F8D214-DAA2-433C-9026-EECB441FF829}" type="datetimeFigureOut">
              <a:rPr lang="ru-RU" smtClean="0"/>
              <a:t>22.05.2018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175580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8D214-DAA2-433C-9026-EECB441FF829}" type="datetimeFigureOut">
              <a:rPr lang="ru-RU" smtClean="0"/>
              <a:t>22.05.2018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309787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7606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6F8D214-DAA2-433C-9026-EECB441FF829}" type="datetimeFigureOut">
              <a:rPr lang="ru-RU" smtClean="0"/>
              <a:t>22.05.2018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51EB6-8A2F-4E18-A319-9023885523E1}" type="slidenum">
              <a:rPr lang="ru-RU" smtClean="0"/>
              <a:t>‹#›</a:t>
            </a:fld>
            <a:endParaRPr lang="ru-RU"/>
          </a:p>
        </p:txBody>
      </p:sp>
    </p:spTree>
    <p:extLst>
      <p:ext uri="{BB962C8B-B14F-4D97-AF65-F5344CB8AC3E}">
        <p14:creationId xmlns:p14="http://schemas.microsoft.com/office/powerpoint/2010/main" val="372196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F8D214-DAA2-433C-9026-EECB441FF829}" type="datetimeFigureOut">
              <a:rPr lang="ru-RU" smtClean="0"/>
              <a:t>22.05.2018</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E51EB6-8A2F-4E18-A319-9023885523E1}" type="slidenum">
              <a:rPr lang="ru-RU" smtClean="0"/>
              <a:t>‹#›</a:t>
            </a:fld>
            <a:endParaRPr lang="ru-RU"/>
          </a:p>
        </p:txBody>
      </p:sp>
    </p:spTree>
    <p:extLst>
      <p:ext uri="{BB962C8B-B14F-4D97-AF65-F5344CB8AC3E}">
        <p14:creationId xmlns:p14="http://schemas.microsoft.com/office/powerpoint/2010/main" val="1508451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51584" y="188640"/>
            <a:ext cx="7543800" cy="1945903"/>
          </a:xfrm>
        </p:spPr>
        <p:txBody>
          <a:bodyPr>
            <a:normAutofit fontScale="90000"/>
          </a:bodyPr>
          <a:lstStyle/>
          <a:p>
            <a:pPr algn="ctr"/>
            <a:r>
              <a:rPr lang="ru-RU" sz="4800" dirty="0"/>
              <a:t>Архитектура вычислительных систем и операционные системы</a:t>
            </a:r>
          </a:p>
        </p:txBody>
      </p:sp>
      <p:pic>
        <p:nvPicPr>
          <p:cNvPr id="1026" name="Picture 2" descr="Картинки по запросу Архитектура вычислительных сист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234" y="2636912"/>
            <a:ext cx="4762500" cy="26765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84369" y="5445224"/>
            <a:ext cx="2063065" cy="1446550"/>
          </a:xfrm>
          <a:prstGeom prst="rect">
            <a:avLst/>
          </a:prstGeom>
          <a:noFill/>
        </p:spPr>
        <p:txBody>
          <a:bodyPr wrap="none" rtlCol="0">
            <a:spAutoFit/>
          </a:bodyPr>
          <a:lstStyle/>
          <a:p>
            <a:pPr algn="r"/>
            <a:r>
              <a:rPr lang="ru-RU" sz="1600" dirty="0" smtClean="0"/>
              <a:t>Выполнил студент</a:t>
            </a:r>
            <a:r>
              <a:rPr lang="en-US" sz="1600" dirty="0" smtClean="0"/>
              <a:t>:</a:t>
            </a:r>
            <a:r>
              <a:rPr lang="ru-RU" sz="1600" dirty="0" smtClean="0"/>
              <a:t/>
            </a:r>
            <a:br>
              <a:rPr lang="ru-RU" sz="1600" dirty="0" smtClean="0"/>
            </a:br>
            <a:r>
              <a:rPr lang="ru-RU" b="1" dirty="0"/>
              <a:t>Факультет ИТ</a:t>
            </a:r>
          </a:p>
          <a:p>
            <a:pPr algn="r"/>
            <a:r>
              <a:rPr lang="ru-RU" b="1" dirty="0" smtClean="0"/>
              <a:t>БПЗ1501</a:t>
            </a:r>
            <a:br>
              <a:rPr lang="ru-RU" b="1" dirty="0" smtClean="0"/>
            </a:br>
            <a:r>
              <a:rPr lang="ru-RU" b="1" dirty="0" smtClean="0"/>
              <a:t>Тодика Арсений А.</a:t>
            </a:r>
            <a:br>
              <a:rPr lang="ru-RU" b="1" dirty="0" smtClean="0"/>
            </a:br>
            <a:endParaRPr lang="ru-RU" b="1" dirty="0"/>
          </a:p>
        </p:txBody>
      </p:sp>
    </p:spTree>
    <p:extLst>
      <p:ext uri="{BB962C8B-B14F-4D97-AF65-F5344CB8AC3E}">
        <p14:creationId xmlns:p14="http://schemas.microsoft.com/office/powerpoint/2010/main" val="4268389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420516" y="114125"/>
            <a:ext cx="7620000" cy="1143000"/>
          </a:xfrm>
        </p:spPr>
        <p:txBody>
          <a:bodyPr>
            <a:normAutofit fontScale="90000"/>
          </a:bodyPr>
          <a:lstStyle/>
          <a:p>
            <a:pPr algn="ctr"/>
            <a:r>
              <a:rPr lang="ru-RU" sz="4400" b="1" dirty="0"/>
              <a:t>Устройство центрального </a:t>
            </a:r>
            <a:r>
              <a:rPr lang="ru-RU" sz="4400" b="1" dirty="0" smtClean="0"/>
              <a:t>процессора</a:t>
            </a:r>
            <a:endParaRPr lang="ru-RU" sz="4400" dirty="0"/>
          </a:p>
        </p:txBody>
      </p:sp>
      <p:sp>
        <p:nvSpPr>
          <p:cNvPr id="3" name="Объект 2"/>
          <p:cNvSpPr>
            <a:spLocks noGrp="1"/>
          </p:cNvSpPr>
          <p:nvPr>
            <p:ph idx="1"/>
          </p:nvPr>
        </p:nvSpPr>
        <p:spPr>
          <a:xfrm>
            <a:off x="911424" y="1556792"/>
            <a:ext cx="7488832" cy="4464496"/>
          </a:xfrm>
        </p:spPr>
        <p:txBody>
          <a:bodyPr>
            <a:normAutofit fontScale="77500" lnSpcReduction="20000"/>
          </a:bodyPr>
          <a:lstStyle/>
          <a:p>
            <a:pPr marL="0" indent="0">
              <a:buNone/>
            </a:pPr>
            <a:r>
              <a:rPr lang="ru-RU" dirty="0" smtClean="0"/>
              <a:t>   Процессор </a:t>
            </a:r>
            <a:r>
              <a:rPr lang="ru-RU" dirty="0"/>
              <a:t>состоит из нескольких частей:</a:t>
            </a:r>
          </a:p>
          <a:p>
            <a:r>
              <a:rPr lang="ru-RU" dirty="0"/>
              <a:t>Блок управления отвечает за вызов команд из памяти и определение их типа.</a:t>
            </a:r>
          </a:p>
          <a:p>
            <a:r>
              <a:rPr lang="ru-RU" dirty="0"/>
              <a:t>Арифметико-логическое устройство выполняет арифметические операции (например, сложение) и логические операции (например, логическое И).</a:t>
            </a:r>
          </a:p>
          <a:p>
            <a:r>
              <a:rPr lang="ru-RU" dirty="0"/>
              <a:t>Внутри центрального процессора находится быстрая память небольшого объема для хранения промежуточных результатов и некоторых команд управления. Эта память состоит из нескольких регистров, каждый из которых выполняет определенную функцию.</a:t>
            </a:r>
          </a:p>
          <a:p>
            <a:r>
              <a:rPr lang="ru-RU" dirty="0"/>
              <a:t>Регистровая память - вид компьютерной оперативной памяти, модули которой содержат регистр между микросхемами памяти и системным контроллером памяти.</a:t>
            </a:r>
          </a:p>
          <a:p>
            <a:endParaRPr lang="ru-RU" dirty="0"/>
          </a:p>
        </p:txBody>
      </p:sp>
      <p:pic>
        <p:nvPicPr>
          <p:cNvPr id="1026" name="Picture 2" descr="ÐÐ°ÑÑÐ¸Ð½ÐºÐ¸ Ð¿Ð¾ Ð·Ð°Ð¿ÑÐ¾ÑÑ intel core i9 png"/>
          <p:cNvPicPr>
            <a:picLocks noChangeAspect="1" noChangeArrowheads="1"/>
          </p:cNvPicPr>
          <p:nvPr/>
        </p:nvPicPr>
        <p:blipFill rotWithShape="1">
          <a:blip r:embed="rId2">
            <a:extLst>
              <a:ext uri="{28A0092B-C50C-407E-A947-70E740481C1C}">
                <a14:useLocalDpi xmlns:a14="http://schemas.microsoft.com/office/drawing/2010/main" val="0"/>
              </a:ext>
            </a:extLst>
          </a:blip>
          <a:srcRect l="12307" t="3279" r="17369" b="5227"/>
          <a:stretch/>
        </p:blipFill>
        <p:spPr bwMode="auto">
          <a:xfrm>
            <a:off x="8544272" y="2204864"/>
            <a:ext cx="2880320" cy="25202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929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3610850430"/>
              </p:ext>
            </p:extLst>
          </p:nvPr>
        </p:nvGraphicFramePr>
        <p:xfrm>
          <a:off x="2923134" y="924357"/>
          <a:ext cx="6735044" cy="5584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Заголовок 1"/>
          <p:cNvSpPr>
            <a:spLocks noGrp="1"/>
          </p:cNvSpPr>
          <p:nvPr>
            <p:ph type="title"/>
          </p:nvPr>
        </p:nvSpPr>
        <p:spPr>
          <a:xfrm>
            <a:off x="4020866" y="129762"/>
            <a:ext cx="4539580" cy="794595"/>
          </a:xfrm>
        </p:spPr>
        <p:txBody>
          <a:bodyPr>
            <a:normAutofit/>
          </a:bodyPr>
          <a:lstStyle/>
          <a:p>
            <a:pPr algn="ctr"/>
            <a:r>
              <a:rPr lang="ru-RU" b="1" dirty="0" smtClean="0"/>
              <a:t>Виды регистров</a:t>
            </a:r>
            <a:endParaRPr lang="ru-RU" dirty="0"/>
          </a:p>
        </p:txBody>
      </p:sp>
    </p:spTree>
    <p:extLst>
      <p:ext uri="{BB962C8B-B14F-4D97-AF65-F5344CB8AC3E}">
        <p14:creationId xmlns:p14="http://schemas.microsoft.com/office/powerpoint/2010/main" val="2803170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790206" y="30907"/>
            <a:ext cx="4539580" cy="794595"/>
          </a:xfrm>
        </p:spPr>
        <p:txBody>
          <a:bodyPr>
            <a:normAutofit/>
          </a:bodyPr>
          <a:lstStyle/>
          <a:p>
            <a:pPr algn="ctr"/>
            <a:r>
              <a:rPr lang="ru-RU" b="1" dirty="0" smtClean="0"/>
              <a:t>Виды регистров</a:t>
            </a:r>
            <a:endParaRPr lang="ru-RU" dirty="0"/>
          </a:p>
        </p:txBody>
      </p:sp>
      <p:sp>
        <p:nvSpPr>
          <p:cNvPr id="3" name="Объект 2"/>
          <p:cNvSpPr>
            <a:spLocks noGrp="1"/>
          </p:cNvSpPr>
          <p:nvPr>
            <p:ph idx="1"/>
          </p:nvPr>
        </p:nvSpPr>
        <p:spPr>
          <a:xfrm>
            <a:off x="911424" y="1484784"/>
            <a:ext cx="10585176" cy="4032448"/>
          </a:xfrm>
        </p:spPr>
        <p:txBody>
          <a:bodyPr>
            <a:normAutofit fontScale="85000" lnSpcReduction="20000"/>
          </a:bodyPr>
          <a:lstStyle/>
          <a:p>
            <a:pPr lvl="0"/>
            <a:r>
              <a:rPr lang="ru-RU" dirty="0"/>
              <a:t>Регистры памяти. Оперативная память компьютера конструируется в виде набора регистров памяти, которые служат только для хранения информации. Один регистр образует одну ячейку памяти, которая имеет свой адрес. Если в регистр входит n триггеров, то можно запомнить n бит информации.</a:t>
            </a:r>
          </a:p>
          <a:p>
            <a:pPr lvl="0"/>
            <a:r>
              <a:rPr lang="ru-RU" dirty="0"/>
              <a:t>Счетчик команд – регистр устройства управления (УУ) процессора, хранит адрес выполняемой в данный момент команды, по которому она находится в оперативной памяти.</a:t>
            </a:r>
          </a:p>
          <a:p>
            <a:pPr lvl="0"/>
            <a:r>
              <a:rPr lang="ru-RU" dirty="0"/>
              <a:t>Регистр команд – регистр УУ, служит для вычисления адреса ячейки, где хранятся данные, требуемые выполняемой в данный момент программе.</a:t>
            </a:r>
          </a:p>
          <a:p>
            <a:pPr lvl="0"/>
            <a:r>
              <a:rPr lang="ru-RU" dirty="0"/>
              <a:t>Регистр флагов – регистр УУ, хранит информацию о последней команде, выполненной процессором.</a:t>
            </a:r>
          </a:p>
          <a:p>
            <a:endParaRPr lang="ru-RU" dirty="0"/>
          </a:p>
        </p:txBody>
      </p:sp>
    </p:spTree>
    <p:extLst>
      <p:ext uri="{BB962C8B-B14F-4D97-AF65-F5344CB8AC3E}">
        <p14:creationId xmlns:p14="http://schemas.microsoft.com/office/powerpoint/2010/main" val="1547244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2284411" y="116632"/>
            <a:ext cx="7620000" cy="1143000"/>
          </a:xfrm>
        </p:spPr>
        <p:txBody>
          <a:bodyPr>
            <a:normAutofit/>
          </a:bodyPr>
          <a:lstStyle/>
          <a:p>
            <a:pPr algn="ctr"/>
            <a:r>
              <a:rPr lang="ru-RU" dirty="0" smtClean="0"/>
              <a:t>Тракт данных обычной Фон-Неймановской машины</a:t>
            </a:r>
            <a:endParaRPr lang="ru-RU" dirty="0"/>
          </a:p>
        </p:txBody>
      </p:sp>
      <p:sp>
        <p:nvSpPr>
          <p:cNvPr id="3" name="Объект 2"/>
          <p:cNvSpPr>
            <a:spLocks noGrp="1"/>
          </p:cNvSpPr>
          <p:nvPr>
            <p:ph idx="1"/>
          </p:nvPr>
        </p:nvSpPr>
        <p:spPr>
          <a:xfrm>
            <a:off x="767408" y="1406327"/>
            <a:ext cx="6696743" cy="5445224"/>
          </a:xfrm>
        </p:spPr>
        <p:txBody>
          <a:bodyPr>
            <a:normAutofit fontScale="62500" lnSpcReduction="20000"/>
          </a:bodyPr>
          <a:lstStyle/>
          <a:p>
            <a:r>
              <a:rPr lang="ru-RU" dirty="0"/>
              <a:t>Внутреннее устройство тракта данных типичного фон-неймановского процессора иллюстрирует </a:t>
            </a:r>
            <a:r>
              <a:rPr lang="ru-RU" dirty="0" smtClean="0"/>
              <a:t>данный рисунок.</a:t>
            </a:r>
          </a:p>
          <a:p>
            <a:r>
              <a:rPr lang="ru-RU" dirty="0" smtClean="0"/>
              <a:t>Тракт </a:t>
            </a:r>
            <a:r>
              <a:rPr lang="ru-RU" dirty="0"/>
              <a:t>данных состоит из регистров (обычно от 1 до 32), арифметико-логического устройства (АЛУ) и нескольких соединительных шин. Содержимое регистров поступает во входные регистры АЛУ, которые на </a:t>
            </a:r>
            <a:r>
              <a:rPr lang="ru-RU" dirty="0" smtClean="0"/>
              <a:t>рисунке </a:t>
            </a:r>
            <a:r>
              <a:rPr lang="ru-RU" dirty="0"/>
              <a:t>обозначены буквами A и B. В них находятся входные данные АЛУ, пока АЛУ производит вычисления. АЛУ выполняет сложение, вычитание и другие простые операции над входными данными и помещает результат в выходной регистр. Содержимое этого выходного регистра может записываться обратно в один из регистров или сохраняться в памяти, если это </a:t>
            </a:r>
            <a:r>
              <a:rPr lang="ru-RU" dirty="0" smtClean="0"/>
              <a:t>необходимо.</a:t>
            </a:r>
          </a:p>
          <a:p>
            <a:r>
              <a:rPr lang="ru-RU" dirty="0" smtClean="0"/>
              <a:t>Большинство </a:t>
            </a:r>
            <a:r>
              <a:rPr lang="ru-RU" dirty="0"/>
              <a:t>команд можно разделить на две группы: команды типа регистр-память и типа регистр-регистр. Команды первого типа вызывают слова из памяти, помещают их в регистры, где они используются в качестве входных данных АЛУ. Другие команды этого типа помещают регистры обратно в память. Команды второго типа вызывают два операнда из регистров, помещают их во входные регистры АЛУ, выполняют над ними какую-нибудь арифметическую или логическую операцию и переносят результат обратно в один из регистров. Этот процесс называется циклом тракта данных.</a:t>
            </a:r>
          </a:p>
          <a:p>
            <a:endParaRPr lang="ru-RU"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4151" y="1988840"/>
            <a:ext cx="3938501" cy="35417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158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2284411" y="116632"/>
            <a:ext cx="7620000" cy="1143000"/>
          </a:xfrm>
        </p:spPr>
        <p:txBody>
          <a:bodyPr>
            <a:normAutofit/>
          </a:bodyPr>
          <a:lstStyle/>
          <a:p>
            <a:pPr algn="ctr"/>
            <a:r>
              <a:rPr lang="ru-RU" dirty="0" smtClean="0"/>
              <a:t>Тракт данных обычной Фон-Неймановской машины</a:t>
            </a:r>
            <a:endParaRPr lang="ru-RU" dirty="0"/>
          </a:p>
        </p:txBody>
      </p:sp>
      <p:sp>
        <p:nvSpPr>
          <p:cNvPr id="3" name="Объект 2"/>
          <p:cNvSpPr>
            <a:spLocks noGrp="1"/>
          </p:cNvSpPr>
          <p:nvPr>
            <p:ph idx="1"/>
          </p:nvPr>
        </p:nvSpPr>
        <p:spPr>
          <a:xfrm>
            <a:off x="1343472" y="1340768"/>
            <a:ext cx="5832648" cy="5191025"/>
          </a:xfrm>
        </p:spPr>
        <p:txBody>
          <a:bodyPr>
            <a:normAutofit fontScale="62500" lnSpcReduction="20000"/>
          </a:bodyPr>
          <a:lstStyle/>
          <a:p>
            <a:pPr marL="0" indent="0">
              <a:buNone/>
            </a:pPr>
            <a:r>
              <a:rPr lang="ru-RU" dirty="0" smtClean="0"/>
              <a:t>    Центральный </a:t>
            </a:r>
            <a:r>
              <a:rPr lang="ru-RU" dirty="0"/>
              <a:t>процессор выполняет каждую команду за несколько шагов:</a:t>
            </a:r>
          </a:p>
          <a:p>
            <a:pPr lvl="0"/>
            <a:r>
              <a:rPr lang="ru-RU" dirty="0"/>
              <a:t>Вызывает следующую команду из памяти и переносит ее в регистр команд.</a:t>
            </a:r>
          </a:p>
          <a:p>
            <a:pPr lvl="0"/>
            <a:r>
              <a:rPr lang="ru-RU" dirty="0"/>
              <a:t>Меняет положение счетчика команд, который после этого указывает на следующую команду.</a:t>
            </a:r>
          </a:p>
          <a:p>
            <a:pPr lvl="0"/>
            <a:r>
              <a:rPr lang="ru-RU" dirty="0"/>
              <a:t>Определяет тип вызванной команды.</a:t>
            </a:r>
          </a:p>
          <a:p>
            <a:pPr lvl="0"/>
            <a:r>
              <a:rPr lang="ru-RU" dirty="0"/>
              <a:t>Если команда использует слово из памяти, определяет, где находится это слово.</a:t>
            </a:r>
          </a:p>
          <a:p>
            <a:pPr lvl="0"/>
            <a:r>
              <a:rPr lang="ru-RU" dirty="0"/>
              <a:t>Переносит слово, если это необходимо, в регистр центрального процессора.</a:t>
            </a:r>
          </a:p>
          <a:p>
            <a:pPr lvl="0"/>
            <a:r>
              <a:rPr lang="ru-RU" dirty="0"/>
              <a:t>Выполняет команду.</a:t>
            </a:r>
          </a:p>
          <a:p>
            <a:pPr lvl="0"/>
            <a:r>
              <a:rPr lang="ru-RU" dirty="0"/>
              <a:t>Переходит к шагу 1, чтобы начать выполнение следующей команды.</a:t>
            </a:r>
          </a:p>
          <a:p>
            <a:r>
              <a:rPr lang="ru-RU" dirty="0"/>
              <a:t>Последовательность шагов (выборка — декодирование — исполнение)</a:t>
            </a:r>
            <a:br>
              <a:rPr lang="ru-RU" dirty="0"/>
            </a:br>
            <a:r>
              <a:rPr lang="ru-RU" dirty="0"/>
              <a:t>является основой работы всех компьютеров.</a:t>
            </a:r>
          </a:p>
          <a:p>
            <a:pPr marL="0" indent="0">
              <a:buNone/>
            </a:pPr>
            <a:endParaRPr lang="ru-RU"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4151" y="1988840"/>
            <a:ext cx="3938501" cy="35417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700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75919" y="11857"/>
            <a:ext cx="2434307" cy="866266"/>
          </a:xfrm>
        </p:spPr>
        <p:txBody>
          <a:bodyPr/>
          <a:lstStyle/>
          <a:p>
            <a:r>
              <a:rPr lang="en-US" dirty="0" smtClean="0"/>
              <a:t>RISC, CISC</a:t>
            </a:r>
            <a:endParaRPr lang="ru-RU" dirty="0"/>
          </a:p>
        </p:txBody>
      </p:sp>
      <p:sp>
        <p:nvSpPr>
          <p:cNvPr id="3" name="Объект 2"/>
          <p:cNvSpPr>
            <a:spLocks noGrp="1"/>
          </p:cNvSpPr>
          <p:nvPr>
            <p:ph idx="1"/>
          </p:nvPr>
        </p:nvSpPr>
        <p:spPr>
          <a:xfrm>
            <a:off x="911424" y="960450"/>
            <a:ext cx="10873208" cy="3404654"/>
          </a:xfrm>
        </p:spPr>
        <p:txBody>
          <a:bodyPr>
            <a:normAutofit fontScale="70000" lnSpcReduction="20000"/>
          </a:bodyPr>
          <a:lstStyle/>
          <a:p>
            <a:r>
              <a:rPr lang="ru-RU" dirty="0"/>
              <a:t>Компьютер RISC (</a:t>
            </a:r>
            <a:r>
              <a:rPr lang="ru-RU" dirty="0" err="1"/>
              <a:t>Reduced</a:t>
            </a:r>
            <a:r>
              <a:rPr lang="ru-RU" dirty="0"/>
              <a:t> </a:t>
            </a:r>
            <a:r>
              <a:rPr lang="ru-RU" dirty="0" err="1"/>
              <a:t>Instruction</a:t>
            </a:r>
            <a:r>
              <a:rPr lang="ru-RU" dirty="0"/>
              <a:t> </a:t>
            </a:r>
            <a:r>
              <a:rPr lang="ru-RU" dirty="0" err="1"/>
              <a:t>Set</a:t>
            </a:r>
            <a:r>
              <a:rPr lang="ru-RU" dirty="0"/>
              <a:t> </a:t>
            </a:r>
            <a:r>
              <a:rPr lang="ru-RU" dirty="0" err="1"/>
              <a:t>Computer</a:t>
            </a:r>
            <a:r>
              <a:rPr lang="ru-RU" dirty="0"/>
              <a:t> — компьютер с сокращенным набором команд) противопоставлялся системе CISC (</a:t>
            </a:r>
            <a:r>
              <a:rPr lang="ru-RU" dirty="0" err="1"/>
              <a:t>Complex</a:t>
            </a:r>
            <a:r>
              <a:rPr lang="ru-RU" dirty="0"/>
              <a:t> </a:t>
            </a:r>
            <a:r>
              <a:rPr lang="ru-RU" dirty="0" err="1"/>
              <a:t>Instruction</a:t>
            </a:r>
            <a:r>
              <a:rPr lang="ru-RU" dirty="0"/>
              <a:t> </a:t>
            </a:r>
            <a:r>
              <a:rPr lang="ru-RU" dirty="0" err="1"/>
              <a:t>Set</a:t>
            </a:r>
            <a:r>
              <a:rPr lang="ru-RU" dirty="0"/>
              <a:t> </a:t>
            </a:r>
            <a:r>
              <a:rPr lang="ru-RU" dirty="0" err="1"/>
              <a:t>Computer</a:t>
            </a:r>
            <a:r>
              <a:rPr lang="ru-RU" dirty="0"/>
              <a:t> — компьютер с полным набором команд</a:t>
            </a:r>
            <a:r>
              <a:rPr lang="ru-RU" dirty="0" smtClean="0"/>
              <a:t>).</a:t>
            </a:r>
            <a:r>
              <a:rPr lang="en-US" dirty="0" smtClean="0"/>
              <a:t/>
            </a:r>
            <a:br>
              <a:rPr lang="en-US" dirty="0" smtClean="0"/>
            </a:br>
            <a:r>
              <a:rPr lang="ru-RU" dirty="0" smtClean="0"/>
              <a:t>В </a:t>
            </a:r>
            <a:r>
              <a:rPr lang="ru-RU" dirty="0"/>
              <a:t>качестве примера машины типа CISC можно привести компьютер VAX, который доминировал в то время в университетской среде.</a:t>
            </a:r>
            <a:endParaRPr lang="en-US" dirty="0"/>
          </a:p>
          <a:p>
            <a:r>
              <a:rPr lang="ru-RU" dirty="0" smtClean="0"/>
              <a:t>В </a:t>
            </a:r>
            <a:r>
              <a:rPr lang="ru-RU" dirty="0"/>
              <a:t>1980 году группа разработчиков в университете Беркли начала разработку не ориентированных на интерпретацию процессоров VLSI. Для обозначения этого понятия они придумали термин RISC, а новый процессор назвали RISC I, вслед за которым вскоре был выпущен RISC II.</a:t>
            </a:r>
          </a:p>
          <a:p>
            <a:r>
              <a:rPr lang="ru-RU" dirty="0"/>
              <a:t>В то время, когда разрабатывались эти простые процессоры, всеобщее внимание привлекало относительно небольшое количество команд (обычно около 50). Для сравнения: число команд в компьютерах VAX производства DEC и больших компьютерах производства IBM в то время составляло от 200 до 300.</a:t>
            </a:r>
          </a:p>
          <a:p>
            <a:pPr marL="0" indent="0">
              <a:buNone/>
            </a:pPr>
            <a:endParaRPr lang="ru-RU" dirty="0"/>
          </a:p>
        </p:txBody>
      </p:sp>
      <p:pic>
        <p:nvPicPr>
          <p:cNvPr id="4" name="Picture 2" descr="Картинки по запросу RISC, CIS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65" y="4221088"/>
            <a:ext cx="5419414" cy="19442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169103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87688" y="116632"/>
            <a:ext cx="5890691" cy="1154298"/>
          </a:xfrm>
        </p:spPr>
        <p:txBody>
          <a:bodyPr>
            <a:normAutofit/>
          </a:bodyPr>
          <a:lstStyle/>
          <a:p>
            <a:r>
              <a:rPr lang="ru-RU" dirty="0" smtClean="0"/>
              <a:t>Операционные системы</a:t>
            </a:r>
            <a:r>
              <a:rPr lang="en-US" dirty="0" smtClean="0"/>
              <a:t>:</a:t>
            </a:r>
            <a:r>
              <a:rPr lang="ru-RU" dirty="0" smtClean="0"/>
              <a:t/>
            </a:r>
            <a:br>
              <a:rPr lang="ru-RU" dirty="0" smtClean="0"/>
            </a:br>
            <a:r>
              <a:rPr lang="ru-RU" dirty="0" smtClean="0"/>
              <a:t>Управление процессами</a:t>
            </a:r>
            <a:endParaRPr lang="ru-RU" dirty="0"/>
          </a:p>
        </p:txBody>
      </p:sp>
      <p:sp>
        <p:nvSpPr>
          <p:cNvPr id="3" name="Объект 2"/>
          <p:cNvSpPr>
            <a:spLocks noGrp="1"/>
          </p:cNvSpPr>
          <p:nvPr>
            <p:ph idx="1"/>
          </p:nvPr>
        </p:nvSpPr>
        <p:spPr>
          <a:xfrm>
            <a:off x="983433" y="1412776"/>
            <a:ext cx="7848871" cy="5445224"/>
          </a:xfrm>
        </p:spPr>
        <p:txBody>
          <a:bodyPr>
            <a:normAutofit fontScale="62500" lnSpcReduction="20000"/>
          </a:bodyPr>
          <a:lstStyle/>
          <a:p>
            <a:r>
              <a:rPr lang="ru-RU" dirty="0" smtClean="0"/>
              <a:t>Процесс </a:t>
            </a:r>
            <a:r>
              <a:rPr lang="ru-RU" dirty="0"/>
              <a:t>— программа, которая выполняется в текущий момент. Стандарт ISO 9000:2000 определяет процесс как совокупность взаимосвязанных и взаимодействующих действий, преобразующих входящие данные в исходящие</a:t>
            </a:r>
            <a:r>
              <a:rPr lang="ru-RU" dirty="0" smtClean="0"/>
              <a:t>.</a:t>
            </a:r>
          </a:p>
          <a:p>
            <a:r>
              <a:rPr lang="ru-RU" dirty="0"/>
              <a:t>В вычислительной технике, процесс является экземпляром компьютерной программы, которая выполняется. Он содержит программный код и его текущей деятельности. В зависимости от используемой операционной системы (ОС), процесс может быть составлен из нескольких потоков выполнения, которые выполняют инструкции одновременно.</a:t>
            </a:r>
          </a:p>
          <a:p>
            <a:r>
              <a:rPr lang="ru-RU" dirty="0"/>
              <a:t>Компьютерная программа сама по себе — это только пассивная совокупность инструкций, в то время как процесс — это непосредственное выполнение этих инструкций.</a:t>
            </a:r>
          </a:p>
          <a:p>
            <a:r>
              <a:rPr lang="ru-RU" dirty="0"/>
              <a:t>Также, процессом называют выполняющуюся программу и все её элементы: адресное пространство, глобальные переменные, регистры, стек, открытые файлы и т. д.</a:t>
            </a:r>
          </a:p>
          <a:p>
            <a:r>
              <a:rPr lang="ru-RU" dirty="0"/>
              <a:t>Компьютерная программа представляет собой пассивный сбор инструкций, в то время как процесс является фактическим выполнением этих инструкций. Несколько процессов могут быть связаны с той же самой программой; например, открывая несколько экземпляров одной и той же программы часто означает нечто большее, чем выполнение одного </a:t>
            </a:r>
            <a:r>
              <a:rPr lang="ru-RU" dirty="0" smtClean="0"/>
              <a:t>процесса.</a:t>
            </a:r>
            <a:endParaRPr lang="ru-RU" dirty="0"/>
          </a:p>
          <a:p>
            <a:endParaRPr lang="ru-RU" dirty="0"/>
          </a:p>
        </p:txBody>
      </p:sp>
      <p:pic>
        <p:nvPicPr>
          <p:cNvPr id="4" name="Picture 2" descr="Картинки по запросу Операционные Систем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4272" y="2492896"/>
            <a:ext cx="3069340" cy="177549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68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85069" y="116632"/>
            <a:ext cx="5818683" cy="866266"/>
          </a:xfrm>
        </p:spPr>
        <p:txBody>
          <a:bodyPr>
            <a:normAutofit/>
          </a:bodyPr>
          <a:lstStyle/>
          <a:p>
            <a:r>
              <a:rPr lang="ru-RU" dirty="0"/>
              <a:t>Управление процессами</a:t>
            </a:r>
          </a:p>
        </p:txBody>
      </p:sp>
      <p:sp>
        <p:nvSpPr>
          <p:cNvPr id="3" name="Объект 2"/>
          <p:cNvSpPr>
            <a:spLocks noGrp="1"/>
          </p:cNvSpPr>
          <p:nvPr>
            <p:ph idx="1"/>
          </p:nvPr>
        </p:nvSpPr>
        <p:spPr>
          <a:xfrm>
            <a:off x="1055440" y="974167"/>
            <a:ext cx="7632848" cy="5733256"/>
          </a:xfrm>
        </p:spPr>
        <p:txBody>
          <a:bodyPr>
            <a:normAutofit fontScale="70000" lnSpcReduction="20000"/>
          </a:bodyPr>
          <a:lstStyle/>
          <a:p>
            <a:r>
              <a:rPr lang="ru-RU" dirty="0"/>
              <a:t>Метод многозадачности позволяет нескольким процессам совместно использовать процессоры (CPU) и другие системные ресурсы. Каждый процессор выполняет одну задачу за один раз. Тем не менее, многозадачность позволяет каждому процессору переключаться между задачами, которые выполняются без необходимости ждать каждой задачи, чтобы закончить. В зависимости от реализации операционной системы, коммутаторы могут быть выполнены, когда задачи выполнения операций </a:t>
            </a:r>
            <a:r>
              <a:rPr lang="ru-RU" dirty="0" smtClean="0"/>
              <a:t>ввода/вывода</a:t>
            </a:r>
            <a:r>
              <a:rPr lang="ru-RU" dirty="0"/>
              <a:t>, когда задача указывает на то, что он может быть включен, или на аппаратных прерываний. Распространенной формой многозадачности с разделением времени. Время обмена является способ для обеспечения быстрого отклика для интерактивных пользовательских приложений. В разделения времени систем, переключение контекста выполняются быстро, что создает впечатление, что несколько процессов выполняется одновременно на одном процессоре. Эта кажущаяся выполнение нескольких процессов одновременно называется параллелизмом.</a:t>
            </a:r>
          </a:p>
          <a:p>
            <a:r>
              <a:rPr lang="ru-RU" dirty="0"/>
              <a:t>В целях обеспечения безопасности и надежности, большинство современных операционных систем предотвращения прямой связи между независимыми процессами, обеспечивают строго опосредованные и контролируемые функциональные возможности </a:t>
            </a:r>
            <a:r>
              <a:rPr lang="ru-RU" dirty="0" err="1"/>
              <a:t>межпроцессного</a:t>
            </a:r>
            <a:r>
              <a:rPr lang="ru-RU" dirty="0"/>
              <a:t> взаимодействия.</a:t>
            </a:r>
          </a:p>
          <a:p>
            <a:endParaRPr lang="ru-RU" dirty="0"/>
          </a:p>
        </p:txBody>
      </p:sp>
      <p:pic>
        <p:nvPicPr>
          <p:cNvPr id="4" name="Picture 2" descr="Картинки по запросу Операционные Систем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4272" y="2492896"/>
            <a:ext cx="3069340" cy="177549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869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17117" y="44624"/>
            <a:ext cx="4954587" cy="794258"/>
          </a:xfrm>
        </p:spPr>
        <p:txBody>
          <a:bodyPr/>
          <a:lstStyle/>
          <a:p>
            <a:r>
              <a:rPr lang="ru-RU" dirty="0" smtClean="0"/>
              <a:t>Виртуальная память</a:t>
            </a:r>
            <a:endParaRPr lang="ru-RU" dirty="0"/>
          </a:p>
        </p:txBody>
      </p:sp>
      <p:sp>
        <p:nvSpPr>
          <p:cNvPr id="3" name="Объект 2"/>
          <p:cNvSpPr>
            <a:spLocks noGrp="1"/>
          </p:cNvSpPr>
          <p:nvPr>
            <p:ph idx="1"/>
          </p:nvPr>
        </p:nvSpPr>
        <p:spPr>
          <a:xfrm>
            <a:off x="1055440" y="980728"/>
            <a:ext cx="5904655" cy="5877272"/>
          </a:xfrm>
        </p:spPr>
        <p:txBody>
          <a:bodyPr>
            <a:normAutofit fontScale="62500" lnSpcReduction="20000"/>
          </a:bodyPr>
          <a:lstStyle/>
          <a:p>
            <a:r>
              <a:rPr lang="ru-RU" dirty="0"/>
              <a:t>Виртуальная память (англ. </a:t>
            </a:r>
            <a:r>
              <a:rPr lang="en-US" dirty="0"/>
              <a:t>V</a:t>
            </a:r>
            <a:r>
              <a:rPr lang="ru-RU" dirty="0" err="1" smtClean="0"/>
              <a:t>irtual</a:t>
            </a:r>
            <a:r>
              <a:rPr lang="ru-RU" dirty="0" smtClean="0"/>
              <a:t> </a:t>
            </a:r>
            <a:r>
              <a:rPr lang="en-US" dirty="0" err="1"/>
              <a:t>M</a:t>
            </a:r>
            <a:r>
              <a:rPr lang="ru-RU" dirty="0" err="1" smtClean="0"/>
              <a:t>emory</a:t>
            </a:r>
            <a:r>
              <a:rPr lang="ru-RU" dirty="0"/>
              <a:t>) — метод управления памятью компьютера, позволяющий выполнять программы, требующие больше оперативной памяти, чем имеется в компьютере, путём автоматического перемещения частей программы между основной памятью и вторичным хранилищем (например, жёстким диском). Для выполняющейся программы данный метод полностью прозрачен и не требует дополнительных усилий со стороны программиста, однако реализация этого метода требует как аппаратной поддержки, так и поддержки со стороны операционной системы.</a:t>
            </a:r>
          </a:p>
          <a:p>
            <a:r>
              <a:rPr lang="ru-RU" dirty="0"/>
              <a:t>В системе с виртуальной памятью используемые программами адреса, называемые виртуальными адресами, транслируются в физические адреса в памяти компьютера. Трансляцию виртуальных адресов в физические выполняет аппаратное обеспечение, называемое блоком управления памятью. Для программы основная память выглядит как доступное и непрерывное адресное пространство либо как набор непрерывных сегментов, вне зависимости от наличия у компьютера соответствующего объёма оперативной памяти. Управление виртуальными адресными пространствами, соотнесение физической и виртуальной памяти, а также перемещение фрагментов памяти между основным и вторичным хранилищами выполняет операционная </a:t>
            </a:r>
            <a:r>
              <a:rPr lang="ru-RU" dirty="0" smtClean="0"/>
              <a:t>система</a:t>
            </a:r>
            <a:r>
              <a:rPr lang="en-US" dirty="0"/>
              <a:t>.</a:t>
            </a:r>
            <a:endParaRPr lang="ru-RU" dirty="0"/>
          </a:p>
        </p:txBody>
      </p:sp>
      <p:pic>
        <p:nvPicPr>
          <p:cNvPr id="1026" name="Picture 2" descr="https://gigabaza.ru/images/3/4424/m73a49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827" y="1470433"/>
            <a:ext cx="4150038" cy="2875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88270" y="1151869"/>
            <a:ext cx="3313151" cy="276999"/>
          </a:xfrm>
          <a:prstGeom prst="rect">
            <a:avLst/>
          </a:prstGeom>
          <a:noFill/>
        </p:spPr>
        <p:txBody>
          <a:bodyPr wrap="none" rtlCol="0">
            <a:spAutoFit/>
          </a:bodyPr>
          <a:lstStyle/>
          <a:p>
            <a:r>
              <a:rPr lang="ru-RU" sz="1200" b="1" dirty="0" smtClean="0"/>
              <a:t>Виртуальное адресное пространство процесса</a:t>
            </a:r>
            <a:endParaRPr lang="ru-RU" sz="1200" b="1" dirty="0"/>
          </a:p>
        </p:txBody>
      </p:sp>
      <p:pic>
        <p:nvPicPr>
          <p:cNvPr id="1028" name="Picture 4" descr="https://studfiles.net/html/4018/180/html_CR6auui93p.XZQt/img-vvbu5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827" y="4525562"/>
            <a:ext cx="4136218" cy="1422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982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617117" y="44624"/>
            <a:ext cx="4954587" cy="794258"/>
          </a:xfrm>
        </p:spPr>
        <p:txBody>
          <a:bodyPr/>
          <a:lstStyle/>
          <a:p>
            <a:r>
              <a:rPr lang="ru-RU" dirty="0" smtClean="0"/>
              <a:t>Виртуальная память</a:t>
            </a:r>
            <a:endParaRPr lang="ru-RU" dirty="0"/>
          </a:p>
        </p:txBody>
      </p:sp>
      <p:sp>
        <p:nvSpPr>
          <p:cNvPr id="3" name="Объект 2"/>
          <p:cNvSpPr>
            <a:spLocks noGrp="1"/>
          </p:cNvSpPr>
          <p:nvPr>
            <p:ph idx="1"/>
          </p:nvPr>
        </p:nvSpPr>
        <p:spPr>
          <a:xfrm>
            <a:off x="983432" y="980728"/>
            <a:ext cx="6048671" cy="6190730"/>
          </a:xfrm>
        </p:spPr>
        <p:txBody>
          <a:bodyPr>
            <a:normAutofit fontScale="70000" lnSpcReduction="20000"/>
          </a:bodyPr>
          <a:lstStyle/>
          <a:p>
            <a:pPr marL="0" indent="0">
              <a:buNone/>
            </a:pPr>
            <a:r>
              <a:rPr lang="ru-RU" dirty="0" smtClean="0"/>
              <a:t>    Применение </a:t>
            </a:r>
            <a:r>
              <a:rPr lang="ru-RU" dirty="0"/>
              <a:t>виртуальной памяти позволяет:</a:t>
            </a:r>
          </a:p>
          <a:p>
            <a:pPr lvl="0"/>
            <a:r>
              <a:rPr lang="ru-RU" dirty="0"/>
              <a:t>освободить программиста от необходимости вручную управлять загрузкой частей программы в память и согласовывать использование памяти с другими программами</a:t>
            </a:r>
          </a:p>
          <a:p>
            <a:pPr lvl="0"/>
            <a:r>
              <a:rPr lang="ru-RU" dirty="0"/>
              <a:t>предоставлять программам больше памяти, чем физически установлено в системе</a:t>
            </a:r>
          </a:p>
          <a:p>
            <a:pPr lvl="0"/>
            <a:r>
              <a:rPr lang="ru-RU" dirty="0"/>
              <a:t>в многозадачных системах изолировать выполняющиеся программы друг от друга путём назначения им непересекающихся адресных </a:t>
            </a:r>
            <a:r>
              <a:rPr lang="ru-RU" dirty="0" smtClean="0"/>
              <a:t>пространств.</a:t>
            </a:r>
          </a:p>
          <a:p>
            <a:pPr lvl="0"/>
            <a:r>
              <a:rPr lang="ru-RU" dirty="0" smtClean="0"/>
              <a:t>В </a:t>
            </a:r>
            <a:r>
              <a:rPr lang="ru-RU" dirty="0"/>
              <a:t>настоящее время виртуальная память </a:t>
            </a:r>
            <a:r>
              <a:rPr lang="ru-RU" dirty="0" err="1" smtClean="0"/>
              <a:t>аппаратно</a:t>
            </a:r>
            <a:r>
              <a:rPr lang="ru-RU" dirty="0" smtClean="0"/>
              <a:t> </a:t>
            </a:r>
            <a:r>
              <a:rPr lang="ru-RU" dirty="0"/>
              <a:t>поддерживается в большинстве современных процессоров. В то же время в микроконтроллерах и в системах специального назначения, где требуется либо очень быстрая работа, либо есть ограничения на длительность отклика (системы реального времени), виртуальная память используется относительно редко. Также в таких системах реже встречается многозадачность и сложные иерархии памяти</a:t>
            </a:r>
            <a:r>
              <a:rPr lang="ru-RU" dirty="0" smtClean="0"/>
              <a:t>.</a:t>
            </a:r>
            <a:endParaRPr lang="ru-RU" dirty="0"/>
          </a:p>
        </p:txBody>
      </p:sp>
      <p:pic>
        <p:nvPicPr>
          <p:cNvPr id="6" name="Picture 2" descr="https://gigabaza.ru/images/3/4424/m73a49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827" y="1470433"/>
            <a:ext cx="4150038" cy="2875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88270" y="1151869"/>
            <a:ext cx="3313151" cy="276999"/>
          </a:xfrm>
          <a:prstGeom prst="rect">
            <a:avLst/>
          </a:prstGeom>
          <a:noFill/>
        </p:spPr>
        <p:txBody>
          <a:bodyPr wrap="none" rtlCol="0">
            <a:spAutoFit/>
          </a:bodyPr>
          <a:lstStyle/>
          <a:p>
            <a:r>
              <a:rPr lang="ru-RU" sz="1200" b="1" dirty="0" smtClean="0"/>
              <a:t>Виртуальное адресное пространство процесса</a:t>
            </a:r>
            <a:endParaRPr lang="ru-RU" sz="1200" b="1" dirty="0"/>
          </a:p>
        </p:txBody>
      </p:sp>
      <p:pic>
        <p:nvPicPr>
          <p:cNvPr id="8" name="Picture 4" descr="https://studfiles.net/html/4018/180/html_CR6auui93p.XZQt/img-vvbu5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827" y="4525562"/>
            <a:ext cx="4136218" cy="1422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485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99656" y="116632"/>
            <a:ext cx="6394747" cy="866266"/>
          </a:xfrm>
        </p:spPr>
        <p:txBody>
          <a:bodyPr>
            <a:normAutofit/>
          </a:bodyPr>
          <a:lstStyle/>
          <a:p>
            <a:pPr algn="ctr"/>
            <a:r>
              <a:rPr lang="ru-RU" dirty="0"/>
              <a:t>Архитектура </a:t>
            </a:r>
            <a:r>
              <a:rPr lang="ru-RU" dirty="0" smtClean="0"/>
              <a:t>фон-Неймана</a:t>
            </a:r>
            <a:r>
              <a:rPr lang="ru-RU" dirty="0"/>
              <a:t> </a:t>
            </a:r>
          </a:p>
        </p:txBody>
      </p:sp>
      <p:pic>
        <p:nvPicPr>
          <p:cNvPr id="2050" name="Picture 2" descr="https://upload.wikimedia.org/wikipedia/commons/3/3c/%D0%90%D1%80%D1%85%D0%B8%D1%82%D0%B5%D0%BA%D1%82%D1%83%D1%80%D0%B0_%D1%84%D0%BE%D0%BD_%D0%9D%D0%B5%D0%B9%D0%BC%D0%B0%D0%BD%D0%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1412776"/>
            <a:ext cx="5543550" cy="39719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5" name="TextBox 4"/>
          <p:cNvSpPr txBox="1">
            <a:spLocks/>
          </p:cNvSpPr>
          <p:nvPr/>
        </p:nvSpPr>
        <p:spPr>
          <a:xfrm>
            <a:off x="983432" y="1628800"/>
            <a:ext cx="4536504" cy="5112568"/>
          </a:xfrm>
          <a:prstGeom prst="rect">
            <a:avLst/>
          </a:prstGeom>
          <a:noFill/>
        </p:spPr>
        <p:txBody>
          <a:bodyPr wrap="square" rtlCol="0">
            <a:noAutofit/>
          </a:bodyPr>
          <a:lstStyle/>
          <a:p>
            <a:r>
              <a:rPr lang="ru-RU" dirty="0" smtClean="0"/>
              <a:t>Архитектура Фон-Неймана – это широко известный принцип совместного хранения команд и данных в памяти компьютера.</a:t>
            </a:r>
          </a:p>
          <a:p>
            <a:endParaRPr lang="ru-RU" dirty="0"/>
          </a:p>
          <a:p>
            <a:r>
              <a:rPr lang="ru-RU" dirty="0" smtClean="0"/>
              <a:t>Вычислительные системы такого рода часто обозначают термином «Машина Фон-Неймана», однако соответствие этих понятий не всегда однозначно. В общем случае, когда говорят об архитектуре Фон-Неймана, подразумевают принцип хранения данных и инструкций в одной памяти.</a:t>
            </a:r>
            <a:endParaRPr lang="ru-RU" dirty="0"/>
          </a:p>
        </p:txBody>
      </p:sp>
    </p:spTree>
    <p:extLst>
      <p:ext uri="{BB962C8B-B14F-4D97-AF65-F5344CB8AC3E}">
        <p14:creationId xmlns:p14="http://schemas.microsoft.com/office/powerpoint/2010/main" val="797545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61133" y="116632"/>
            <a:ext cx="4666555" cy="866266"/>
          </a:xfrm>
        </p:spPr>
        <p:txBody>
          <a:bodyPr/>
          <a:lstStyle/>
          <a:p>
            <a:r>
              <a:rPr lang="ru-RU" dirty="0" smtClean="0"/>
              <a:t>Файловая система</a:t>
            </a:r>
            <a:endParaRPr lang="ru-RU" dirty="0"/>
          </a:p>
        </p:txBody>
      </p:sp>
      <p:sp>
        <p:nvSpPr>
          <p:cNvPr id="3" name="Объект 2"/>
          <p:cNvSpPr>
            <a:spLocks noGrp="1"/>
          </p:cNvSpPr>
          <p:nvPr>
            <p:ph idx="1"/>
          </p:nvPr>
        </p:nvSpPr>
        <p:spPr>
          <a:xfrm>
            <a:off x="1127448" y="1196752"/>
            <a:ext cx="6624736" cy="4680520"/>
          </a:xfrm>
        </p:spPr>
        <p:txBody>
          <a:bodyPr>
            <a:normAutofit fontScale="92500" lnSpcReduction="10000"/>
          </a:bodyPr>
          <a:lstStyle/>
          <a:p>
            <a:pPr marL="0" indent="0">
              <a:buNone/>
            </a:pPr>
            <a:r>
              <a:rPr lang="ru-RU" dirty="0"/>
              <a:t>Файловая система — порядок, определяющий способ организации, хранения и именования данных на носителях информации в компьютерах. Файловая система определяет формат содержимого и способ физического хранения информации, которую принято группировать в виде файлов. Конкретная файловая система определяет размер имен файлов (и каталогов), максимальный возможный размер файла и раздела, набор атрибутов файла. Некоторые файловые системы предоставляют сервисные возможности, например, разграничение доступа или шифрование файлов.</a:t>
            </a:r>
          </a:p>
          <a:p>
            <a:endParaRPr lang="ru-RU" dirty="0"/>
          </a:p>
        </p:txBody>
      </p:sp>
      <p:pic>
        <p:nvPicPr>
          <p:cNvPr id="4" name="Picture 2" descr="Картинки по запросу Файловая систем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2132856"/>
            <a:ext cx="3530053" cy="18853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363723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761133" y="116632"/>
            <a:ext cx="4666555" cy="866266"/>
          </a:xfrm>
        </p:spPr>
        <p:txBody>
          <a:bodyPr/>
          <a:lstStyle/>
          <a:p>
            <a:r>
              <a:rPr lang="ru-RU" dirty="0" smtClean="0"/>
              <a:t>Файловая система</a:t>
            </a:r>
            <a:endParaRPr lang="ru-RU" dirty="0"/>
          </a:p>
        </p:txBody>
      </p:sp>
      <p:sp>
        <p:nvSpPr>
          <p:cNvPr id="3" name="Объект 2"/>
          <p:cNvSpPr>
            <a:spLocks noGrp="1"/>
          </p:cNvSpPr>
          <p:nvPr>
            <p:ph idx="1"/>
          </p:nvPr>
        </p:nvSpPr>
        <p:spPr>
          <a:xfrm>
            <a:off x="909834" y="1412776"/>
            <a:ext cx="10369152" cy="4824536"/>
          </a:xfrm>
        </p:spPr>
        <p:txBody>
          <a:bodyPr>
            <a:normAutofit fontScale="70000" lnSpcReduction="20000"/>
          </a:bodyPr>
          <a:lstStyle/>
          <a:p>
            <a:r>
              <a:rPr lang="ru-RU" dirty="0"/>
              <a:t>Файловая система связывает носитель информации с одной стороны и API для доступа к файлам — с другой. Когда прикладная программа обращается к файлу, она не имеет никакого представления о том, каким образом расположена информация в конкретном файле, также, как и на каком физическом типе носителя (CD, жёстком диске, магнитной ленте, блоке </a:t>
            </a:r>
            <a:r>
              <a:rPr lang="ru-RU" dirty="0" err="1"/>
              <a:t>флеш</a:t>
            </a:r>
            <a:r>
              <a:rPr lang="ru-RU" dirty="0"/>
              <a:t>-памяти или другом) он записан. Всё, что знает программа — это имя файла, его размер и атрибуты. Эти данные она получает от драйвера файловой системы. Именно файловая система устанавливает, где и как будет записан файл на физическом носителе (например, жёстком диске).</a:t>
            </a:r>
          </a:p>
          <a:p>
            <a:r>
              <a:rPr lang="ru-RU" dirty="0"/>
              <a:t>С точки зрения операционной системы (ОС), весь диск представляет собой набор кластеров (как правило, размером 512 байт и больше). Драйверы файловой системы организуют кластеры в файлы и каталоги (реально являющиеся файлами, содержащими список файлов в этом каталоге). Эти же драйверы отслеживают, какие из кластеров в настоящее время используются, какие свободны, какие помечены как неисправные.</a:t>
            </a:r>
          </a:p>
          <a:p>
            <a:r>
              <a:rPr lang="ru-RU" dirty="0"/>
              <a:t>Однако файловая система не обязательно напрямую связана с физическим носителем информации. Существуют виртуальные файловые системы, а также сетевые файловые системы, которые являются лишь способом доступа к файлам, находящимся на удалённом компьютере.</a:t>
            </a:r>
          </a:p>
          <a:p>
            <a:endParaRPr lang="ru-RU" dirty="0"/>
          </a:p>
        </p:txBody>
      </p:sp>
    </p:spTree>
    <p:extLst>
      <p:ext uri="{BB962C8B-B14F-4D97-AF65-F5344CB8AC3E}">
        <p14:creationId xmlns:p14="http://schemas.microsoft.com/office/powerpoint/2010/main" val="1913316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25229" y="35471"/>
            <a:ext cx="2938363" cy="650242"/>
          </a:xfrm>
        </p:spPr>
        <p:txBody>
          <a:bodyPr>
            <a:normAutofit/>
          </a:bodyPr>
          <a:lstStyle/>
          <a:p>
            <a:r>
              <a:rPr lang="ru-RU" dirty="0" smtClean="0"/>
              <a:t>Режим ядра</a:t>
            </a:r>
            <a:endParaRPr lang="ru-RU" dirty="0"/>
          </a:p>
        </p:txBody>
      </p:sp>
      <p:sp>
        <p:nvSpPr>
          <p:cNvPr id="3" name="Объект 2"/>
          <p:cNvSpPr>
            <a:spLocks noGrp="1"/>
          </p:cNvSpPr>
          <p:nvPr>
            <p:ph idx="1"/>
          </p:nvPr>
        </p:nvSpPr>
        <p:spPr>
          <a:xfrm>
            <a:off x="983432" y="944845"/>
            <a:ext cx="5256584" cy="5256584"/>
          </a:xfrm>
        </p:spPr>
        <p:txBody>
          <a:bodyPr>
            <a:normAutofit fontScale="92500"/>
          </a:bodyPr>
          <a:lstStyle/>
          <a:p>
            <a:r>
              <a:rPr lang="ru-RU" dirty="0">
                <a:cs typeface="Times New Roman" panose="02020603050405020304" pitchFamily="18" charset="0"/>
              </a:rPr>
              <a:t>Пользовательский режим - наименее привилегированный режим, поддерживаемый NT; он не имеет прямого доступа к оборудованию и у него ограниченный доступ к памяти.</a:t>
            </a:r>
          </a:p>
          <a:p>
            <a:r>
              <a:rPr lang="ru-RU" dirty="0">
                <a:cs typeface="Times New Roman" panose="02020603050405020304" pitchFamily="18" charset="0"/>
              </a:rPr>
              <a:t>Режим супервизора, привилегированный режим, режим ядра (англ. </a:t>
            </a:r>
            <a:r>
              <a:rPr lang="en-US" dirty="0" smtClean="0">
                <a:cs typeface="Times New Roman" panose="02020603050405020304" pitchFamily="18" charset="0"/>
              </a:rPr>
              <a:t>K</a:t>
            </a:r>
            <a:r>
              <a:rPr lang="ru-RU" dirty="0" err="1" smtClean="0">
                <a:cs typeface="Times New Roman" panose="02020603050405020304" pitchFamily="18" charset="0"/>
              </a:rPr>
              <a:t>ernel</a:t>
            </a:r>
            <a:r>
              <a:rPr lang="ru-RU" dirty="0" smtClean="0">
                <a:cs typeface="Times New Roman" panose="02020603050405020304" pitchFamily="18" charset="0"/>
              </a:rPr>
              <a:t> </a:t>
            </a:r>
            <a:r>
              <a:rPr lang="ru-RU" dirty="0" err="1">
                <a:cs typeface="Times New Roman" panose="02020603050405020304" pitchFamily="18" charset="0"/>
              </a:rPr>
              <a:t>mode</a:t>
            </a:r>
            <a:r>
              <a:rPr lang="ru-RU" dirty="0">
                <a:cs typeface="Times New Roman" panose="02020603050405020304" pitchFamily="18" charset="0"/>
              </a:rPr>
              <a:t>) — привилегированный режим работы процессора, как правило, используемый для выполнения ядра операционной системы.</a:t>
            </a:r>
          </a:p>
          <a:p>
            <a:endParaRPr lang="ru-RU" dirty="0"/>
          </a:p>
        </p:txBody>
      </p:sp>
      <p:pic>
        <p:nvPicPr>
          <p:cNvPr id="4" name="Picture 2" descr="Картинки по запросу пользовательский режи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07" y="2204864"/>
            <a:ext cx="5400600" cy="27365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756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625229" y="35471"/>
            <a:ext cx="2938363" cy="650242"/>
          </a:xfrm>
        </p:spPr>
        <p:txBody>
          <a:bodyPr>
            <a:normAutofit/>
          </a:bodyPr>
          <a:lstStyle/>
          <a:p>
            <a:r>
              <a:rPr lang="ru-RU" dirty="0" smtClean="0"/>
              <a:t>Режим ядра</a:t>
            </a:r>
            <a:endParaRPr lang="ru-RU" dirty="0"/>
          </a:p>
        </p:txBody>
      </p:sp>
      <p:sp>
        <p:nvSpPr>
          <p:cNvPr id="3" name="Объект 2"/>
          <p:cNvSpPr>
            <a:spLocks noGrp="1"/>
          </p:cNvSpPr>
          <p:nvPr>
            <p:ph idx="1"/>
          </p:nvPr>
        </p:nvSpPr>
        <p:spPr>
          <a:xfrm>
            <a:off x="873830" y="1196752"/>
            <a:ext cx="10441159" cy="5112568"/>
          </a:xfrm>
        </p:spPr>
        <p:txBody>
          <a:bodyPr>
            <a:normAutofit fontScale="70000" lnSpcReduction="20000"/>
          </a:bodyPr>
          <a:lstStyle/>
          <a:p>
            <a:r>
              <a:rPr lang="ru-RU" dirty="0"/>
              <a:t>При обсуждении архитектуры ОС </a:t>
            </a:r>
            <a:r>
              <a:rPr lang="ru-RU" dirty="0" err="1"/>
              <a:t>Windows</a:t>
            </a:r>
            <a:r>
              <a:rPr lang="ru-RU" dirty="0"/>
              <a:t> NT постоянно используются понятия «режим пользователя» и «режим ядра», поэтому стоит определить, что это значит. Начнем с обсуждения разницы между пользовательским режимом и режимом ядра </a:t>
            </a:r>
            <a:r>
              <a:rPr lang="ru-RU" dirty="0" smtClean="0"/>
              <a:t>(</a:t>
            </a:r>
            <a:r>
              <a:rPr lang="en-US" dirty="0" smtClean="0"/>
              <a:t>U</a:t>
            </a:r>
            <a:r>
              <a:rPr lang="ru-RU" dirty="0" err="1" smtClean="0"/>
              <a:t>ser</a:t>
            </a:r>
            <a:r>
              <a:rPr lang="ru-RU" dirty="0" smtClean="0"/>
              <a:t> </a:t>
            </a:r>
            <a:r>
              <a:rPr lang="ru-RU" dirty="0" err="1" smtClean="0"/>
              <a:t>mode</a:t>
            </a:r>
            <a:r>
              <a:rPr lang="ru-RU" dirty="0" smtClean="0"/>
              <a:t>/</a:t>
            </a:r>
            <a:r>
              <a:rPr lang="en-US" dirty="0" smtClean="0"/>
              <a:t>K</a:t>
            </a:r>
            <a:r>
              <a:rPr lang="ru-RU" dirty="0" err="1" smtClean="0"/>
              <a:t>ernel</a:t>
            </a:r>
            <a:r>
              <a:rPr lang="ru-RU" dirty="0" smtClean="0"/>
              <a:t> </a:t>
            </a:r>
            <a:r>
              <a:rPr lang="ru-RU" dirty="0" err="1"/>
              <a:t>mode</a:t>
            </a:r>
            <a:r>
              <a:rPr lang="ru-RU" dirty="0"/>
              <a:t>).</a:t>
            </a:r>
          </a:p>
          <a:p>
            <a:r>
              <a:rPr lang="ru-RU" dirty="0" smtClean="0"/>
              <a:t>Повторюсь и скажу, что режим </a:t>
            </a:r>
            <a:r>
              <a:rPr lang="ru-RU" dirty="0"/>
              <a:t>супервизора, привилегированный режим, режим ядра (англ. </a:t>
            </a:r>
            <a:r>
              <a:rPr lang="en-US" dirty="0" smtClean="0"/>
              <a:t>K</a:t>
            </a:r>
            <a:r>
              <a:rPr lang="ru-RU" dirty="0" err="1" smtClean="0"/>
              <a:t>ernel</a:t>
            </a:r>
            <a:r>
              <a:rPr lang="ru-RU" dirty="0" smtClean="0"/>
              <a:t> </a:t>
            </a:r>
            <a:r>
              <a:rPr lang="ru-RU" dirty="0" err="1"/>
              <a:t>mode</a:t>
            </a:r>
            <a:r>
              <a:rPr lang="ru-RU" dirty="0"/>
              <a:t>) — привилегированный режим работы процессора, как правило, используемый для выполнения ядра операционной системы.</a:t>
            </a:r>
          </a:p>
          <a:p>
            <a:r>
              <a:rPr lang="ru-RU" dirty="0"/>
              <a:t>Различия в работе программ пользовательского режима и режима ядра поддерживаются аппаратными средствами компьютера (а именно - процессором).</a:t>
            </a:r>
          </a:p>
          <a:p>
            <a:r>
              <a:rPr lang="ru-RU" dirty="0"/>
              <a:t>Большинство архитектур процессоров обеспечивают, по крайней мере, два аппаратных уровня привилегий. Аппаратный уровень привилегий процессора определяет возможное множество инструкций, которые может вызывать исполняемый в данный момент процессором код. Хотя понятия «режим пользователя» и «режим ядра» часто используются для описания кода, на самом деле это уровни привилегий, ассоциированные с процессором. Уровень привилегий накладывает три типа ограничений: 1) возможность выполнения привилегированных команд, 2) запрет обращения к данным с более высоким уровнем привилегий, 3) запрет передачи управления коду с уровнем привилегий, не равным уровню привилегий вызывающего кода</a:t>
            </a:r>
            <a:r>
              <a:rPr lang="ru-RU" dirty="0" smtClean="0"/>
              <a:t>.</a:t>
            </a:r>
            <a:endParaRPr lang="ru-RU" dirty="0"/>
          </a:p>
        </p:txBody>
      </p:sp>
    </p:spTree>
    <p:extLst>
      <p:ext uri="{BB962C8B-B14F-4D97-AF65-F5344CB8AC3E}">
        <p14:creationId xmlns:p14="http://schemas.microsoft.com/office/powerpoint/2010/main" val="3845052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69145" y="44624"/>
            <a:ext cx="4450531" cy="866266"/>
          </a:xfrm>
        </p:spPr>
        <p:txBody>
          <a:bodyPr/>
          <a:lstStyle/>
          <a:p>
            <a:r>
              <a:rPr lang="ru-RU" dirty="0" smtClean="0"/>
              <a:t>Системный вызов</a:t>
            </a:r>
            <a:endParaRPr lang="ru-RU" dirty="0"/>
          </a:p>
        </p:txBody>
      </p:sp>
      <p:sp>
        <p:nvSpPr>
          <p:cNvPr id="3" name="Объект 2"/>
          <p:cNvSpPr>
            <a:spLocks noGrp="1"/>
          </p:cNvSpPr>
          <p:nvPr>
            <p:ph idx="1"/>
          </p:nvPr>
        </p:nvSpPr>
        <p:spPr>
          <a:xfrm>
            <a:off x="1343472" y="1438858"/>
            <a:ext cx="4320480" cy="3796580"/>
          </a:xfrm>
        </p:spPr>
        <p:txBody>
          <a:bodyPr>
            <a:normAutofit fontScale="85000" lnSpcReduction="10000"/>
          </a:bodyPr>
          <a:lstStyle/>
          <a:p>
            <a:r>
              <a:rPr lang="ru-RU" dirty="0"/>
              <a:t>Системный вызов (англ. </a:t>
            </a:r>
            <a:r>
              <a:rPr lang="ru-RU" dirty="0" err="1"/>
              <a:t>system</a:t>
            </a:r>
            <a:r>
              <a:rPr lang="ru-RU" dirty="0"/>
              <a:t> </a:t>
            </a:r>
            <a:r>
              <a:rPr lang="ru-RU" dirty="0" err="1"/>
              <a:t>call</a:t>
            </a:r>
            <a:r>
              <a:rPr lang="ru-RU" dirty="0"/>
              <a:t>) в программировании и вычислительной технике — обращение прикладной программы к ядру операционной системы для выполнения какой-либо операции</a:t>
            </a:r>
            <a:r>
              <a:rPr lang="ru-RU" dirty="0" smtClean="0"/>
              <a:t>.</a:t>
            </a:r>
          </a:p>
          <a:p>
            <a:r>
              <a:rPr lang="ru-RU" dirty="0"/>
              <a:t>Интерфейс ядро — прикладные приложения ОС </a:t>
            </a:r>
            <a:r>
              <a:rPr lang="ru-RU" dirty="0" err="1"/>
              <a:t>Linux</a:t>
            </a:r>
            <a:r>
              <a:rPr lang="ru-RU" dirty="0"/>
              <a:t>: около 380 системных вызовов</a:t>
            </a:r>
            <a:r>
              <a:rPr lang="ru-RU" dirty="0" smtClean="0"/>
              <a:t>.</a:t>
            </a:r>
            <a:endParaRPr lang="ru-RU" dirty="0"/>
          </a:p>
        </p:txBody>
      </p:sp>
      <p:pic>
        <p:nvPicPr>
          <p:cNvPr id="4" name="Picture 2" descr="https://upload.wikimedia.org/wikipedia/commons/thumb/6/68/Linux_kernel_interfaces.svg/800px-Linux_kernel_interfac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1464940"/>
            <a:ext cx="4992553" cy="37444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1108193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869145" y="44624"/>
            <a:ext cx="4450531" cy="866266"/>
          </a:xfrm>
        </p:spPr>
        <p:txBody>
          <a:bodyPr/>
          <a:lstStyle/>
          <a:p>
            <a:r>
              <a:rPr lang="ru-RU" dirty="0" smtClean="0"/>
              <a:t>Системный вызов</a:t>
            </a:r>
            <a:endParaRPr lang="ru-RU" dirty="0"/>
          </a:p>
        </p:txBody>
      </p:sp>
      <p:sp>
        <p:nvSpPr>
          <p:cNvPr id="3" name="Объект 2"/>
          <p:cNvSpPr>
            <a:spLocks noGrp="1"/>
          </p:cNvSpPr>
          <p:nvPr>
            <p:ph idx="1"/>
          </p:nvPr>
        </p:nvSpPr>
        <p:spPr>
          <a:xfrm>
            <a:off x="873830" y="1340768"/>
            <a:ext cx="10441160" cy="4464496"/>
          </a:xfrm>
        </p:spPr>
        <p:txBody>
          <a:bodyPr>
            <a:normAutofit fontScale="85000" lnSpcReduction="20000"/>
          </a:bodyPr>
          <a:lstStyle/>
          <a:p>
            <a:r>
              <a:rPr lang="ru-RU" dirty="0"/>
              <a:t>Современные операционные системы (ОС) предусматривают разделение времени между выполняющимися вычислительными процессами (многозадачность) и разделение полномочий, препятствующее обращению исполняемых программ к данным других программ и оборудованию. Ядро ОС исполняется в привилегированном режиме работы процессора. Для выполнения </a:t>
            </a:r>
            <a:r>
              <a:rPr lang="ru-RU" dirty="0" err="1"/>
              <a:t>межпроцессной</a:t>
            </a:r>
            <a:r>
              <a:rPr lang="ru-RU" dirty="0"/>
              <a:t> операции или операции, требующей доступа к оборудованию, программа обращается к ядру, которое, в зависимости от полномочий вызывающего процесса, исполняет либо отказывает в исполнении такого вызова.</a:t>
            </a:r>
          </a:p>
          <a:p>
            <a:r>
              <a:rPr lang="ru-RU" dirty="0"/>
              <a:t>С точки зрения программиста, системный вызов обычно выглядит как вызов подпрограммы или функции из системной библиотеки. Однако системный вызов, как частный случай вызова такой функции или подпрограммы, следует отличать от более общего обращения к системной библиотеке, поскольку последнее может и не требовать выполнения привилегированных операций</a:t>
            </a:r>
            <a:r>
              <a:rPr lang="ru-RU" dirty="0" smtClean="0"/>
              <a:t>.</a:t>
            </a:r>
            <a:endParaRPr lang="ru-RU" dirty="0"/>
          </a:p>
        </p:txBody>
      </p:sp>
    </p:spTree>
    <p:extLst>
      <p:ext uri="{BB962C8B-B14F-4D97-AF65-F5344CB8AC3E}">
        <p14:creationId xmlns:p14="http://schemas.microsoft.com/office/powerpoint/2010/main" val="1714179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83631" y="260648"/>
            <a:ext cx="6970811" cy="1298314"/>
          </a:xfrm>
        </p:spPr>
        <p:txBody>
          <a:bodyPr>
            <a:normAutofit/>
          </a:bodyPr>
          <a:lstStyle/>
          <a:p>
            <a:r>
              <a:rPr lang="ru-RU" sz="4800" dirty="0" smtClean="0"/>
              <a:t>Спасибо за внимание!</a:t>
            </a:r>
            <a:endParaRPr lang="ru-RU" sz="4800" dirty="0"/>
          </a:p>
        </p:txBody>
      </p:sp>
      <p:sp>
        <p:nvSpPr>
          <p:cNvPr id="4" name="TextBox 3"/>
          <p:cNvSpPr txBox="1"/>
          <p:nvPr/>
        </p:nvSpPr>
        <p:spPr>
          <a:xfrm>
            <a:off x="7896200" y="5013176"/>
            <a:ext cx="3341428" cy="1785104"/>
          </a:xfrm>
          <a:prstGeom prst="rect">
            <a:avLst/>
          </a:prstGeom>
          <a:noFill/>
        </p:spPr>
        <p:txBody>
          <a:bodyPr wrap="none" rtlCol="0">
            <a:spAutoFit/>
          </a:bodyPr>
          <a:lstStyle/>
          <a:p>
            <a:pPr algn="r"/>
            <a:r>
              <a:rPr lang="ru-RU" sz="1400" dirty="0" smtClean="0"/>
              <a:t>Презентацию подготовил студент</a:t>
            </a:r>
            <a:r>
              <a:rPr lang="en-US" sz="1400" dirty="0" smtClean="0"/>
              <a:t>:</a:t>
            </a:r>
            <a:r>
              <a:rPr lang="ru-RU" sz="1400" dirty="0" smtClean="0"/>
              <a:t/>
            </a:r>
            <a:br>
              <a:rPr lang="ru-RU" sz="1400" dirty="0" smtClean="0"/>
            </a:br>
            <a:r>
              <a:rPr lang="ru-RU" sz="1600" b="1" dirty="0" smtClean="0"/>
              <a:t>Факультета </a:t>
            </a:r>
            <a:r>
              <a:rPr lang="ru-RU" sz="1600" b="1" dirty="0"/>
              <a:t>ИТ</a:t>
            </a:r>
          </a:p>
          <a:p>
            <a:pPr algn="r"/>
            <a:r>
              <a:rPr lang="ru-RU" sz="1600" b="1" dirty="0" smtClean="0"/>
              <a:t>БПЗ1501</a:t>
            </a:r>
            <a:br>
              <a:rPr lang="ru-RU" sz="1600" b="1" dirty="0" smtClean="0"/>
            </a:br>
            <a:r>
              <a:rPr lang="ru-RU" sz="1600" b="1" dirty="0" smtClean="0"/>
              <a:t>Тодика А. А.</a:t>
            </a:r>
            <a:br>
              <a:rPr lang="ru-RU" sz="1600" b="1" dirty="0" smtClean="0"/>
            </a:br>
            <a:endParaRPr lang="ru-RU" sz="1600" b="1" dirty="0" smtClean="0"/>
          </a:p>
          <a:p>
            <a:pPr algn="r"/>
            <a:r>
              <a:rPr lang="ru-RU" sz="1400" dirty="0" smtClean="0"/>
              <a:t>Специально для ассистента кафедры ИБ</a:t>
            </a:r>
            <a:r>
              <a:rPr lang="en-US" sz="1400" dirty="0" smtClean="0"/>
              <a:t>:</a:t>
            </a:r>
            <a:r>
              <a:rPr lang="ru-RU" sz="1400" b="1" dirty="0" smtClean="0"/>
              <a:t/>
            </a:r>
            <a:br>
              <a:rPr lang="ru-RU" sz="1400" b="1" dirty="0" smtClean="0"/>
            </a:br>
            <a:r>
              <a:rPr lang="ru-RU" sz="1600" b="1" dirty="0" err="1" smtClean="0"/>
              <a:t>Баркова</a:t>
            </a:r>
            <a:r>
              <a:rPr lang="ru-RU" sz="1600" b="1" dirty="0" smtClean="0"/>
              <a:t> В. В.</a:t>
            </a:r>
            <a:endParaRPr lang="ru-RU" sz="1600" b="1" dirty="0"/>
          </a:p>
        </p:txBody>
      </p:sp>
      <p:pic>
        <p:nvPicPr>
          <p:cNvPr id="6" name="Picture 2" descr="Картинки по запросу Архитектура вычислительных сист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7" y="1988840"/>
            <a:ext cx="4762500" cy="26765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10372" y="6550223"/>
            <a:ext cx="1593128" cy="307777"/>
          </a:xfrm>
          <a:prstGeom prst="rect">
            <a:avLst/>
          </a:prstGeom>
          <a:noFill/>
        </p:spPr>
        <p:txBody>
          <a:bodyPr wrap="none" rtlCol="0">
            <a:spAutoFit/>
          </a:bodyPr>
          <a:lstStyle/>
          <a:p>
            <a:r>
              <a:rPr lang="ru-RU" sz="1400" dirty="0" smtClean="0"/>
              <a:t>Москва, 2018 год.</a:t>
            </a:r>
            <a:endParaRPr lang="ru-RU" sz="1400" dirty="0"/>
          </a:p>
        </p:txBody>
      </p:sp>
    </p:spTree>
    <p:extLst>
      <p:ext uri="{BB962C8B-B14F-4D97-AF65-F5344CB8AC3E}">
        <p14:creationId xmlns:p14="http://schemas.microsoft.com/office/powerpoint/2010/main" val="2652234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99656" y="0"/>
            <a:ext cx="6120680" cy="909108"/>
          </a:xfrm>
        </p:spPr>
        <p:txBody>
          <a:bodyPr/>
          <a:lstStyle/>
          <a:p>
            <a:pPr algn="ctr"/>
            <a:r>
              <a:rPr lang="ru-RU" dirty="0"/>
              <a:t>Принципы </a:t>
            </a:r>
            <a:r>
              <a:rPr lang="ru-RU" dirty="0" smtClean="0"/>
              <a:t>фон-Неймана</a:t>
            </a:r>
            <a:endParaRPr lang="ru-RU" dirty="0"/>
          </a:p>
        </p:txBody>
      </p:sp>
      <p:graphicFrame>
        <p:nvGraphicFramePr>
          <p:cNvPr id="5" name="Схема 4"/>
          <p:cNvGraphicFramePr/>
          <p:nvPr>
            <p:extLst>
              <p:ext uri="{D42A27DB-BD31-4B8C-83A1-F6EECF244321}">
                <p14:modId xmlns:p14="http://schemas.microsoft.com/office/powerpoint/2010/main" val="3126933190"/>
              </p:ext>
            </p:extLst>
          </p:nvPr>
        </p:nvGraphicFramePr>
        <p:xfrm>
          <a:off x="2135560" y="1196752"/>
          <a:ext cx="7848872"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703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23592" y="116632"/>
            <a:ext cx="7690891" cy="938274"/>
          </a:xfrm>
        </p:spPr>
        <p:txBody>
          <a:bodyPr/>
          <a:lstStyle/>
          <a:p>
            <a:r>
              <a:rPr lang="ru-RU" dirty="0" smtClean="0"/>
              <a:t>Принцип однородности памяти</a:t>
            </a:r>
            <a:endParaRPr lang="ru-RU" dirty="0"/>
          </a:p>
        </p:txBody>
      </p:sp>
      <p:sp>
        <p:nvSpPr>
          <p:cNvPr id="3" name="Объект 2"/>
          <p:cNvSpPr>
            <a:spLocks noGrp="1"/>
          </p:cNvSpPr>
          <p:nvPr>
            <p:ph idx="1"/>
          </p:nvPr>
        </p:nvSpPr>
        <p:spPr>
          <a:xfrm>
            <a:off x="1336489" y="1340768"/>
            <a:ext cx="9865096" cy="4176464"/>
          </a:xfrm>
        </p:spPr>
        <p:txBody>
          <a:bodyPr>
            <a:normAutofit fontScale="85000" lnSpcReduction="20000"/>
          </a:bodyPr>
          <a:lstStyle/>
          <a:p>
            <a:pPr marL="0" indent="0">
              <a:buNone/>
            </a:pPr>
            <a:r>
              <a:rPr lang="ru-RU" dirty="0"/>
              <a:t>Команды и данные хранятся в одной и той же памяти и внешне в памяти неразличимы. Распознать их можно только по способу использования; то есть одно и то же значение в ячейке памяти может использоваться и как данные, и как команда, и как адрес в зависимости лишь от способа обращения к нему. Это позволяет производить над командами те же операции, что и над числами, и, соответственно, открывает ряд </a:t>
            </a:r>
            <a:r>
              <a:rPr lang="ru-RU" dirty="0" smtClean="0"/>
              <a:t>возможностей. Так</a:t>
            </a:r>
            <a:r>
              <a:rPr lang="ru-RU" dirty="0"/>
              <a:t>, циклически изменяя адресную часть команды, можно обеспечить обращение к последовательным элементам массива данных. Такой прием носит название модификации команд и с позиций современного программирования не приветствуется. Более полезным является другое следствие принципа однородности, когда команды одной программы могут быть получены как результат исполнения другой программы. Эта возможность лежит в основе трансляции — перевода текста программы с языка высокого уровня на язык конкретной вычислительной машины.</a:t>
            </a:r>
          </a:p>
          <a:p>
            <a:endParaRPr lang="ru-RU" dirty="0"/>
          </a:p>
        </p:txBody>
      </p:sp>
    </p:spTree>
    <p:extLst>
      <p:ext uri="{BB962C8B-B14F-4D97-AF65-F5344CB8AC3E}">
        <p14:creationId xmlns:p14="http://schemas.microsoft.com/office/powerpoint/2010/main" val="668239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68517" y="0"/>
            <a:ext cx="5242619" cy="938274"/>
          </a:xfrm>
        </p:spPr>
        <p:txBody>
          <a:bodyPr/>
          <a:lstStyle/>
          <a:p>
            <a:r>
              <a:rPr lang="ru-RU" dirty="0" smtClean="0"/>
              <a:t>Принцип адресности</a:t>
            </a:r>
            <a:endParaRPr lang="ru-RU" dirty="0"/>
          </a:p>
        </p:txBody>
      </p:sp>
      <p:sp>
        <p:nvSpPr>
          <p:cNvPr id="3" name="Объект 2"/>
          <p:cNvSpPr>
            <a:spLocks noGrp="1"/>
          </p:cNvSpPr>
          <p:nvPr>
            <p:ph idx="1"/>
          </p:nvPr>
        </p:nvSpPr>
        <p:spPr>
          <a:xfrm>
            <a:off x="1232026" y="1848796"/>
            <a:ext cx="9905999" cy="3541714"/>
          </a:xfrm>
        </p:spPr>
        <p:txBody>
          <a:bodyPr/>
          <a:lstStyle/>
          <a:p>
            <a:pPr marL="0" indent="0">
              <a:buNone/>
            </a:pPr>
            <a:r>
              <a:rPr lang="ru-RU" dirty="0"/>
              <a:t>Структурно основная память состоит из пронумерованных ячеек, причём процессору в произвольный момент доступна любая ячейка. Двоичные коды команд и данных разделяются на единицы информации, называемые словами, и хранятся в ячейках памяти, а для доступа к ним используются номера соответствующих ячеек — адреса</a:t>
            </a:r>
            <a:r>
              <a:rPr lang="ru-RU" dirty="0" smtClean="0"/>
              <a:t>.</a:t>
            </a:r>
            <a:endParaRPr lang="ru-RU" dirty="0"/>
          </a:p>
        </p:txBody>
      </p:sp>
    </p:spTree>
    <p:extLst>
      <p:ext uri="{BB962C8B-B14F-4D97-AF65-F5344CB8AC3E}">
        <p14:creationId xmlns:p14="http://schemas.microsoft.com/office/powerpoint/2010/main" val="1739033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91544" y="116632"/>
            <a:ext cx="9275067" cy="938274"/>
          </a:xfrm>
        </p:spPr>
        <p:txBody>
          <a:bodyPr/>
          <a:lstStyle/>
          <a:p>
            <a:r>
              <a:rPr lang="ru-RU" dirty="0" smtClean="0"/>
              <a:t>Принцип программного управления</a:t>
            </a:r>
            <a:endParaRPr lang="ru-RU" dirty="0"/>
          </a:p>
        </p:txBody>
      </p:sp>
      <p:sp>
        <p:nvSpPr>
          <p:cNvPr id="3" name="Объект 2"/>
          <p:cNvSpPr>
            <a:spLocks noGrp="1"/>
          </p:cNvSpPr>
          <p:nvPr>
            <p:ph idx="1"/>
          </p:nvPr>
        </p:nvSpPr>
        <p:spPr>
          <a:xfrm>
            <a:off x="1127448" y="1484784"/>
            <a:ext cx="10283180" cy="4104456"/>
          </a:xfrm>
        </p:spPr>
        <p:txBody>
          <a:bodyPr>
            <a:normAutofit fontScale="92500" lnSpcReduction="10000"/>
          </a:bodyPr>
          <a:lstStyle/>
          <a:p>
            <a:pPr marL="0" indent="0">
              <a:buNone/>
            </a:pPr>
            <a:r>
              <a:rPr lang="ru-RU" dirty="0"/>
              <a:t>Все вычисления, предусмотренные алгоритмом решения задачи, должны быть представлены в виде программы, состоящей из последовательности управляющих слов — команд. Каждая команда предписывает некоторую операцию из набора операций, реализуемых вычислительной машиной. Команды программы хранятся в последовательных ячейках памяти вычислительной машины и выполняются в естественной последовательности, то есть в порядке их положения в программе. При необходимости, с помощью специальных команд, эта последовательность может быть изменена. Решение об изменении порядка выполнения команд программы принимается либо на основании анализа результатов предшествующих вычислений, либо безусловно.</a:t>
            </a:r>
          </a:p>
          <a:p>
            <a:endParaRPr lang="ru-RU" dirty="0"/>
          </a:p>
        </p:txBody>
      </p:sp>
    </p:spTree>
    <p:extLst>
      <p:ext uri="{BB962C8B-B14F-4D97-AF65-F5344CB8AC3E}">
        <p14:creationId xmlns:p14="http://schemas.microsoft.com/office/powerpoint/2010/main" val="1889342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51584" y="188640"/>
            <a:ext cx="8280920" cy="864096"/>
          </a:xfrm>
        </p:spPr>
        <p:txBody>
          <a:bodyPr>
            <a:normAutofit/>
          </a:bodyPr>
          <a:lstStyle/>
          <a:p>
            <a:r>
              <a:rPr lang="ru-RU" dirty="0" smtClean="0"/>
              <a:t>Принцип двоичного кодирования</a:t>
            </a:r>
            <a:endParaRPr lang="ru-RU" dirty="0"/>
          </a:p>
        </p:txBody>
      </p:sp>
      <p:sp>
        <p:nvSpPr>
          <p:cNvPr id="3" name="Объект 2"/>
          <p:cNvSpPr>
            <a:spLocks noGrp="1"/>
          </p:cNvSpPr>
          <p:nvPr>
            <p:ph idx="1"/>
          </p:nvPr>
        </p:nvSpPr>
        <p:spPr>
          <a:xfrm>
            <a:off x="911424" y="1772816"/>
            <a:ext cx="10945216" cy="3888432"/>
          </a:xfrm>
        </p:spPr>
        <p:txBody>
          <a:bodyPr/>
          <a:lstStyle/>
          <a:p>
            <a:pPr marL="0" indent="0">
              <a:buNone/>
            </a:pPr>
            <a:r>
              <a:rPr lang="ru-RU" dirty="0"/>
              <a:t>Согласно этому принципу, вся информация, как данные, так и команды, кодируются двоичными цифрами 0 и 1. Каждый тип информации представляется двоичной последовательностью и имеет свой формат. Последовательность битов в формате, имеющая определённый смысл, называется полем. В числовой информации обычно выделяют поле знака и поле значащих разрядов. В формате команды в простейшем случае можно выделить два поля: поле кода операции и поле адресов</a:t>
            </a:r>
            <a:r>
              <a:rPr lang="ru-RU" dirty="0" smtClean="0"/>
              <a:t>.</a:t>
            </a:r>
            <a:endParaRPr lang="ru-RU" dirty="0"/>
          </a:p>
        </p:txBody>
      </p:sp>
    </p:spTree>
    <p:extLst>
      <p:ext uri="{BB962C8B-B14F-4D97-AF65-F5344CB8AC3E}">
        <p14:creationId xmlns:p14="http://schemas.microsoft.com/office/powerpoint/2010/main" val="40960934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upload.wikimedia.org/wikipedia/commons/b/be/Ram_bottlene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288" y="1484784"/>
            <a:ext cx="2736304" cy="40480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4" name="Заголовок 1"/>
          <p:cNvSpPr>
            <a:spLocks noGrp="1"/>
          </p:cNvSpPr>
          <p:nvPr>
            <p:ph type="title"/>
          </p:nvPr>
        </p:nvSpPr>
        <p:spPr>
          <a:xfrm>
            <a:off x="1271464" y="116632"/>
            <a:ext cx="9779123" cy="650242"/>
          </a:xfrm>
        </p:spPr>
        <p:txBody>
          <a:bodyPr>
            <a:normAutofit/>
          </a:bodyPr>
          <a:lstStyle/>
          <a:p>
            <a:pPr algn="ctr"/>
            <a:r>
              <a:rPr lang="ru-RU" dirty="0"/>
              <a:t>Узкое место архитектуры </a:t>
            </a:r>
            <a:r>
              <a:rPr lang="ru-RU" dirty="0" smtClean="0"/>
              <a:t>фон-Неймана</a:t>
            </a:r>
            <a:endParaRPr lang="ru-RU" dirty="0"/>
          </a:p>
        </p:txBody>
      </p:sp>
      <p:sp>
        <p:nvSpPr>
          <p:cNvPr id="3" name="Объект 2"/>
          <p:cNvSpPr>
            <a:spLocks noGrp="1"/>
          </p:cNvSpPr>
          <p:nvPr>
            <p:ph idx="1"/>
          </p:nvPr>
        </p:nvSpPr>
        <p:spPr>
          <a:xfrm>
            <a:off x="911424" y="908720"/>
            <a:ext cx="7704856" cy="5544616"/>
          </a:xfrm>
        </p:spPr>
        <p:txBody>
          <a:bodyPr>
            <a:normAutofit fontScale="62500" lnSpcReduction="20000"/>
          </a:bodyPr>
          <a:lstStyle/>
          <a:p>
            <a:r>
              <a:rPr lang="ru-RU" dirty="0"/>
              <a:t>Совместное использование шины для памяти программ и памяти данных приводит к узкому месту архитектуры фон Неймана, а именно ограничению пропускной способности между процессором и памятью по сравнению с объёмом памяти. Из-за того, что память программ и память данных не могут быть доступны в одно и то же время, пропускная способность канала «процессор-память» и скорость работы памяти существенно ограничивают скорость работы процессора — гораздо сильнее, чем если бы программы и данные хранились в разных местах. Так как скорость процессора и объём памяти увеличивались гораздо быстрее, чем пропускная способность между ними, узкое место стало большой проблемой, серьёзность которой возрастает с каждым новым поколением процессоров.</a:t>
            </a:r>
          </a:p>
          <a:p>
            <a:r>
              <a:rPr lang="ru-RU" dirty="0"/>
              <a:t>Данная проблема решается совершенствованием систем кэширования, что в свою очередь усложняет архитектуру систем и увеличивает риск возникновения побочных ошибок (например, в 2017 году были обнаружены уязвимости </a:t>
            </a:r>
            <a:r>
              <a:rPr lang="ru-RU" dirty="0" err="1"/>
              <a:t>Meltdown</a:t>
            </a:r>
            <a:r>
              <a:rPr lang="ru-RU" dirty="0"/>
              <a:t> (уязвимость) и </a:t>
            </a:r>
            <a:r>
              <a:rPr lang="ru-RU" dirty="0" err="1"/>
              <a:t>Spectre</a:t>
            </a:r>
            <a:r>
              <a:rPr lang="ru-RU" dirty="0"/>
              <a:t> (уязвимость), присутствовавшие в современных процессорах в течение десятилетий, но не обнаруженные ранее из-за сложности современных вычислительных систем и, в частности, их взаимодействия с кэш-памятью).</a:t>
            </a:r>
          </a:p>
          <a:p>
            <a:r>
              <a:rPr lang="ru-RU" dirty="0"/>
              <a:t>Термин «узкое место архитектуры фон Неймана» ввёл Джон Бэкус в 1977 в своей лекции «Можно ли освободить программирование от стиля фон Неймана?», которую он прочитал при вручении ему Премии Тьюринга.</a:t>
            </a:r>
          </a:p>
          <a:p>
            <a:r>
              <a:rPr lang="ru-RU" dirty="0"/>
              <a:t>Учёные из США и Италии в 2015 заявили о создании прототипа </a:t>
            </a:r>
            <a:r>
              <a:rPr lang="ru-RU" dirty="0" err="1"/>
              <a:t>мем</a:t>
            </a:r>
            <a:r>
              <a:rPr lang="ru-RU" dirty="0"/>
              <a:t>-процессора (англ. </a:t>
            </a:r>
            <a:r>
              <a:rPr lang="ru-RU" dirty="0" err="1"/>
              <a:t>memprocessor</a:t>
            </a:r>
            <a:r>
              <a:rPr lang="ru-RU" dirty="0"/>
              <a:t>) с отличной от фон-неймановской архитектурой и возможности его использования для решения NP-полных задач.</a:t>
            </a:r>
          </a:p>
          <a:p>
            <a:endParaRPr lang="ru-RU" dirty="0"/>
          </a:p>
        </p:txBody>
      </p:sp>
    </p:spTree>
    <p:extLst>
      <p:ext uri="{BB962C8B-B14F-4D97-AF65-F5344CB8AC3E}">
        <p14:creationId xmlns:p14="http://schemas.microsoft.com/office/powerpoint/2010/main" val="2961022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20516" y="114125"/>
            <a:ext cx="7620000" cy="1143000"/>
          </a:xfrm>
        </p:spPr>
        <p:txBody>
          <a:bodyPr>
            <a:normAutofit fontScale="90000"/>
          </a:bodyPr>
          <a:lstStyle/>
          <a:p>
            <a:pPr algn="ctr"/>
            <a:r>
              <a:rPr lang="ru-RU" sz="4400" b="1" dirty="0"/>
              <a:t>Устройство центрального </a:t>
            </a:r>
            <a:r>
              <a:rPr lang="ru-RU" sz="4400" b="1" dirty="0" smtClean="0"/>
              <a:t>процессора</a:t>
            </a:r>
            <a:endParaRPr lang="ru-RU" sz="4400" dirty="0"/>
          </a:p>
        </p:txBody>
      </p:sp>
      <p:sp>
        <p:nvSpPr>
          <p:cNvPr id="4" name="Прямоугольник 3"/>
          <p:cNvSpPr/>
          <p:nvPr/>
        </p:nvSpPr>
        <p:spPr>
          <a:xfrm>
            <a:off x="1775520" y="1484784"/>
            <a:ext cx="4572000" cy="1754326"/>
          </a:xfrm>
          <a:prstGeom prst="rect">
            <a:avLst/>
          </a:prstGeom>
        </p:spPr>
        <p:txBody>
          <a:bodyPr>
            <a:spAutoFit/>
          </a:bodyPr>
          <a:lstStyle/>
          <a:p>
            <a:pPr algn="ctr"/>
            <a:r>
              <a:rPr lang="ru-RU" b="1" dirty="0"/>
              <a:t>Центральный процессор</a:t>
            </a:r>
            <a:r>
              <a:rPr lang="ru-RU" dirty="0"/>
              <a:t> — это мозг компьютера. Его задача — выполнять программы, находящиеся в основной памяти. Для этого он вызывает команды из памяти, определяет их тип, а затем выполняет одну за другой.</a:t>
            </a:r>
          </a:p>
        </p:txBody>
      </p:sp>
      <p:pic>
        <p:nvPicPr>
          <p:cNvPr id="4098" name="Picture 2" descr="Картинки по запросу Центральный процессо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055" y="1230679"/>
            <a:ext cx="2772816" cy="21983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graphicFrame>
        <p:nvGraphicFramePr>
          <p:cNvPr id="5" name="Схема 4"/>
          <p:cNvGraphicFramePr/>
          <p:nvPr>
            <p:extLst>
              <p:ext uri="{D42A27DB-BD31-4B8C-83A1-F6EECF244321}">
                <p14:modId xmlns:p14="http://schemas.microsoft.com/office/powerpoint/2010/main" val="1407748295"/>
              </p:ext>
            </p:extLst>
          </p:nvPr>
        </p:nvGraphicFramePr>
        <p:xfrm>
          <a:off x="2999656" y="3429000"/>
          <a:ext cx="7032104"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Скругленный прямоугольник 6"/>
          <p:cNvSpPr/>
          <p:nvPr/>
        </p:nvSpPr>
        <p:spPr>
          <a:xfrm rot="16200000">
            <a:off x="623392" y="4509120"/>
            <a:ext cx="3312368"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ПРОЦЕССОР СОСТОИТ ИЗ НЕСКОЛЬКИХ ЧАСТЕЙ:</a:t>
            </a:r>
          </a:p>
        </p:txBody>
      </p:sp>
    </p:spTree>
    <p:extLst>
      <p:ext uri="{BB962C8B-B14F-4D97-AF65-F5344CB8AC3E}">
        <p14:creationId xmlns:p14="http://schemas.microsoft.com/office/powerpoint/2010/main" val="4008037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Контур</Template>
  <TotalTime>21</TotalTime>
  <Words>2619</Words>
  <Application>Microsoft Office PowerPoint</Application>
  <PresentationFormat>Широкоэкранный</PresentationFormat>
  <Paragraphs>112</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Times New Roman</vt:lpstr>
      <vt:lpstr>Trebuchet MS</vt:lpstr>
      <vt:lpstr>Tw Cen MT</vt:lpstr>
      <vt:lpstr>Контур</vt:lpstr>
      <vt:lpstr>Архитектура вычислительных систем и операционные системы</vt:lpstr>
      <vt:lpstr>Архитектура фон-Неймана </vt:lpstr>
      <vt:lpstr>Принципы фон-Неймана</vt:lpstr>
      <vt:lpstr>Принцип однородности памяти</vt:lpstr>
      <vt:lpstr>Принцип адресности</vt:lpstr>
      <vt:lpstr>Принцип программного управления</vt:lpstr>
      <vt:lpstr>Принцип двоичного кодирования</vt:lpstr>
      <vt:lpstr>Узкое место архитектуры фон-Неймана</vt:lpstr>
      <vt:lpstr>Устройство центрального процессора</vt:lpstr>
      <vt:lpstr>Устройство центрального процессора</vt:lpstr>
      <vt:lpstr>Виды регистров</vt:lpstr>
      <vt:lpstr>Виды регистров</vt:lpstr>
      <vt:lpstr>Тракт данных обычной Фон-Неймановской машины</vt:lpstr>
      <vt:lpstr>Тракт данных обычной Фон-Неймановской машины</vt:lpstr>
      <vt:lpstr>RISC, CISC</vt:lpstr>
      <vt:lpstr>Операционные системы: Управление процессами</vt:lpstr>
      <vt:lpstr>Управление процессами</vt:lpstr>
      <vt:lpstr>Виртуальная память</vt:lpstr>
      <vt:lpstr>Виртуальная память</vt:lpstr>
      <vt:lpstr>Файловая система</vt:lpstr>
      <vt:lpstr>Файловая система</vt:lpstr>
      <vt:lpstr>Режим ядра</vt:lpstr>
      <vt:lpstr>Режим ядра</vt:lpstr>
      <vt:lpstr>Системный вызов</vt:lpstr>
      <vt:lpstr>Системный вызов</vt:lpstr>
      <vt:lpstr>Спасибо за внимание!</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вычислительных систем и операционные системы</dc:title>
  <dc:creator>Арсений Тодика</dc:creator>
  <cp:lastModifiedBy>Арсений Тодика</cp:lastModifiedBy>
  <cp:revision>3</cp:revision>
  <dcterms:created xsi:type="dcterms:W3CDTF">2018-05-17T23:23:14Z</dcterms:created>
  <dcterms:modified xsi:type="dcterms:W3CDTF">2018-05-22T17:49:12Z</dcterms:modified>
</cp:coreProperties>
</file>