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81" r:id="rId3"/>
    <p:sldId id="265" r:id="rId4"/>
    <p:sldId id="280" r:id="rId5"/>
    <p:sldId id="282" r:id="rId6"/>
    <p:sldId id="267" r:id="rId7"/>
    <p:sldId id="274" r:id="rId8"/>
    <p:sldId id="275" r:id="rId9"/>
    <p:sldId id="276" r:id="rId10"/>
    <p:sldId id="268" r:id="rId11"/>
    <p:sldId id="269" r:id="rId12"/>
    <p:sldId id="270" r:id="rId13"/>
    <p:sldId id="277" r:id="rId14"/>
    <p:sldId id="278" r:id="rId15"/>
    <p:sldId id="279" r:id="rId16"/>
    <p:sldId id="272" r:id="rId17"/>
    <p:sldId id="273" r:id="rId18"/>
    <p:sldId id="283" r:id="rId19"/>
  </p:sldIdLst>
  <p:sldSz cx="9144000" cy="5143500" type="screen16x9"/>
  <p:notesSz cx="6858000" cy="9144000"/>
  <p:embeddedFontLst>
    <p:embeddedFont>
      <p:font typeface="Encode Sans Semi Condensed SemiBold" charset="0"/>
      <p:regular r:id="rId21"/>
      <p:bold r:id="rId22"/>
    </p:embeddedFont>
    <p:embeddedFont>
      <p:font typeface="Encode Sans Semi Condensed Light" charset="0"/>
      <p:regular r:id="rId23"/>
      <p:bold r:id="rId24"/>
    </p:embeddedFont>
    <p:embeddedFont>
      <p:font typeface="Encode Sans Semi Condensed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1814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4898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835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lin ang="1619866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rot="-5400000">
            <a:off x="1362062" y="3581043"/>
            <a:ext cx="866125" cy="1369504"/>
            <a:chOff x="-262307" y="2765255"/>
            <a:chExt cx="2504700" cy="1770300"/>
          </a:xfrm>
        </p:grpSpPr>
        <p:sp>
          <p:nvSpPr>
            <p:cNvPr id="20" name="Google Shape;20;p3"/>
            <p:cNvSpPr/>
            <p:nvPr/>
          </p:nvSpPr>
          <p:spPr>
            <a:xfrm rot="-5400000" flipH="1">
              <a:off x="104893" y="2398055"/>
              <a:ext cx="1770300" cy="2504700"/>
            </a:xfrm>
            <a:prstGeom prst="parallelogram">
              <a:avLst>
                <a:gd name="adj" fmla="val 9167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 rot="10800000" flipH="1">
            <a:off x="630975" y="0"/>
            <a:ext cx="1472100" cy="438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444650" y="15810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444650" y="2276025"/>
            <a:ext cx="57333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27" name="Google Shape;27;p4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30" name="Google Shape;30;p4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4209475" y="728032"/>
            <a:ext cx="725100" cy="725100"/>
          </a:xfrm>
          <a:prstGeom prst="rect">
            <a:avLst/>
          </a:prstGeom>
          <a:gradFill>
            <a:gsLst>
              <a:gs pos="0">
                <a:srgbClr val="4F5876"/>
              </a:gs>
              <a:gs pos="100000">
                <a:srgbClr val="1D1F25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262175" y="1553800"/>
            <a:ext cx="6619800" cy="20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9pPr>
          </a:lstStyle>
          <a:p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4209450" y="855225"/>
            <a:ext cx="725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432930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>
                <a:solidFill>
                  <a:schemeClr val="accent2"/>
                </a:solidFill>
              </a:defRPr>
            </a:lvl1pPr>
            <a:lvl2pPr lvl="1" algn="ctr">
              <a:buNone/>
              <a:defRPr>
                <a:solidFill>
                  <a:schemeClr val="accent2"/>
                </a:solidFill>
              </a:defRPr>
            </a:lvl2pPr>
            <a:lvl3pPr lvl="2" algn="ctr">
              <a:buNone/>
              <a:defRPr>
                <a:solidFill>
                  <a:schemeClr val="accent2"/>
                </a:solidFill>
              </a:defRPr>
            </a:lvl3pPr>
            <a:lvl4pPr lvl="3" algn="ctr">
              <a:buNone/>
              <a:defRPr>
                <a:solidFill>
                  <a:schemeClr val="accent2"/>
                </a:solidFill>
              </a:defRPr>
            </a:lvl4pPr>
            <a:lvl5pPr lvl="4" algn="ctr">
              <a:buNone/>
              <a:defRPr>
                <a:solidFill>
                  <a:schemeClr val="accent2"/>
                </a:solidFill>
              </a:defRPr>
            </a:lvl5pPr>
            <a:lvl6pPr lvl="5" algn="ctr">
              <a:buNone/>
              <a:defRPr>
                <a:solidFill>
                  <a:schemeClr val="accent2"/>
                </a:solidFill>
              </a:defRPr>
            </a:lvl6pPr>
            <a:lvl7pPr lvl="6" algn="ctr">
              <a:buNone/>
              <a:defRPr>
                <a:solidFill>
                  <a:schemeClr val="accent2"/>
                </a:solidFill>
              </a:defRPr>
            </a:lvl7pPr>
            <a:lvl8pPr lvl="7" algn="ctr">
              <a:buNone/>
              <a:defRPr>
                <a:solidFill>
                  <a:schemeClr val="accent2"/>
                </a:solidFill>
              </a:defRPr>
            </a:lvl8pPr>
            <a:lvl9pPr lvl="8" algn="ctr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57" name="Google Shape;57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6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60" name="Google Shape;60;p6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63" name="Google Shape;63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896145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7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73" name="Google Shape;73;p7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7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76" name="Google Shape;76;p7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7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79" name="Google Shape;79;p7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1201800" y="1706200"/>
            <a:ext cx="21474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43672" y="1706200"/>
            <a:ext cx="21474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3"/>
          </p:nvPr>
        </p:nvSpPr>
        <p:spPr>
          <a:xfrm>
            <a:off x="6085544" y="1706200"/>
            <a:ext cx="21474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90" name="Google Shape;90;p8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8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93" name="Google Shape;93;p8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8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96" name="Google Shape;96;p8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 rot="5400000">
            <a:off x="8234561" y="4139455"/>
            <a:ext cx="6171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rot="10800000" flipH="1">
            <a:off x="7937900" y="4795467"/>
            <a:ext cx="927900" cy="188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 rot="-5400000" flipH="1">
            <a:off x="292350" y="4139455"/>
            <a:ext cx="6171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 rot="10800000">
            <a:off x="278211" y="4795467"/>
            <a:ext cx="927900" cy="188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10800000" flipH="1">
            <a:off x="281975" y="4232425"/>
            <a:ext cx="8580000" cy="565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282000" y="4232425"/>
            <a:ext cx="8580000" cy="56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ldNum" idx="12"/>
          </p:nvPr>
        </p:nvSpPr>
        <p:spPr>
          <a:xfrm>
            <a:off x="4327150" y="4797925"/>
            <a:ext cx="485400" cy="3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>
                <a:solidFill>
                  <a:schemeClr val="accent2"/>
                </a:solidFill>
              </a:defRPr>
            </a:lvl1pPr>
            <a:lvl2pPr lvl="1" algn="ctr">
              <a:buNone/>
              <a:defRPr>
                <a:solidFill>
                  <a:schemeClr val="accent2"/>
                </a:solidFill>
              </a:defRPr>
            </a:lvl2pPr>
            <a:lvl3pPr lvl="2" algn="ctr">
              <a:buNone/>
              <a:defRPr>
                <a:solidFill>
                  <a:schemeClr val="accent2"/>
                </a:solidFill>
              </a:defRPr>
            </a:lvl3pPr>
            <a:lvl4pPr lvl="3" algn="ctr">
              <a:buNone/>
              <a:defRPr>
                <a:solidFill>
                  <a:schemeClr val="accent2"/>
                </a:solidFill>
              </a:defRPr>
            </a:lvl4pPr>
            <a:lvl5pPr lvl="4" algn="ctr">
              <a:buNone/>
              <a:defRPr>
                <a:solidFill>
                  <a:schemeClr val="accent2"/>
                </a:solidFill>
              </a:defRPr>
            </a:lvl5pPr>
            <a:lvl6pPr lvl="5" algn="ctr">
              <a:buNone/>
              <a:defRPr>
                <a:solidFill>
                  <a:schemeClr val="accent2"/>
                </a:solidFill>
              </a:defRPr>
            </a:lvl6pPr>
            <a:lvl7pPr lvl="6" algn="ctr">
              <a:buNone/>
              <a:defRPr>
                <a:solidFill>
                  <a:schemeClr val="accent2"/>
                </a:solidFill>
              </a:defRPr>
            </a:lvl7pPr>
            <a:lvl8pPr lvl="7" algn="ctr">
              <a:buNone/>
              <a:defRPr>
                <a:solidFill>
                  <a:schemeClr val="accent2"/>
                </a:solidFill>
              </a:defRPr>
            </a:lvl8pPr>
            <a:lvl9pPr lvl="8" algn="ctr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 dirty="0"/>
              <a:t>Projet n°7 :</a:t>
            </a:r>
            <a:endParaRPr sz="4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Application de recherche de recette - Mijotons</a:t>
            </a:r>
            <a:endParaRPr sz="4800"/>
          </a:p>
        </p:txBody>
      </p:sp>
      <p:sp>
        <p:nvSpPr>
          <p:cNvPr id="127" name="Google Shape;127;p11"/>
          <p:cNvSpPr txBox="1">
            <a:spLocks noGrp="1"/>
          </p:cNvSpPr>
          <p:nvPr>
            <p:ph type="ctrTitle"/>
          </p:nvPr>
        </p:nvSpPr>
        <p:spPr>
          <a:xfrm>
            <a:off x="-1998500" y="4452250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Semestre 3 | 2021 - 2022</a:t>
            </a:r>
            <a:endParaRPr sz="1000"/>
          </a:p>
        </p:txBody>
      </p:sp>
      <p:sp>
        <p:nvSpPr>
          <p:cNvPr id="128" name="Google Shape;128;p11"/>
          <p:cNvSpPr txBox="1">
            <a:spLocks noGrp="1"/>
          </p:cNvSpPr>
          <p:nvPr>
            <p:ph type="ctrTitle"/>
          </p:nvPr>
        </p:nvSpPr>
        <p:spPr>
          <a:xfrm>
            <a:off x="3004375" y="39376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Groupe constitué de :</a:t>
            </a: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ABDLHAK Yanis TD1 - TP2</a:t>
            </a: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MARIS Xan TD1 - TP2</a:t>
            </a: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OSWALD Bastien TD1 - TP2</a:t>
            </a: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ROYET Jules TD1 - TP2</a:t>
            </a:r>
            <a:endParaRPr sz="1100" dirty="0"/>
          </a:p>
        </p:txBody>
      </p:sp>
      <p:sp>
        <p:nvSpPr>
          <p:cNvPr id="129" name="Google Shape;129;p11"/>
          <p:cNvSpPr txBox="1"/>
          <p:nvPr/>
        </p:nvSpPr>
        <p:spPr>
          <a:xfrm>
            <a:off x="730575" y="4781900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30" name="Google Shape;130;p11"/>
          <p:cNvSpPr txBox="1">
            <a:spLocks noGrp="1"/>
          </p:cNvSpPr>
          <p:nvPr>
            <p:ph type="ctrTitle"/>
          </p:nvPr>
        </p:nvSpPr>
        <p:spPr>
          <a:xfrm>
            <a:off x="5400525" y="4452250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DUT Informatique</a:t>
            </a:r>
            <a:endParaRPr sz="1000"/>
          </a:p>
        </p:txBody>
      </p:sp>
      <p:sp>
        <p:nvSpPr>
          <p:cNvPr id="131" name="Google Shape;131;p11"/>
          <p:cNvSpPr txBox="1">
            <a:spLocks noGrp="1"/>
          </p:cNvSpPr>
          <p:nvPr>
            <p:ph type="ctrTitle"/>
          </p:nvPr>
        </p:nvSpPr>
        <p:spPr>
          <a:xfrm>
            <a:off x="1814775" y="4427000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Commanditaire - Tuteur : DOURISBOURE Yon</a:t>
            </a:r>
            <a:endParaRPr sz="1000"/>
          </a:p>
        </p:txBody>
      </p:sp>
      <p:sp>
        <p:nvSpPr>
          <p:cNvPr id="132" name="Google Shape;132;p11"/>
          <p:cNvSpPr txBox="1">
            <a:spLocks noGrp="1"/>
          </p:cNvSpPr>
          <p:nvPr>
            <p:ph type="ctrTitle"/>
          </p:nvPr>
        </p:nvSpPr>
        <p:spPr>
          <a:xfrm>
            <a:off x="1524300" y="-643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M3301 : Méthodologie de la production d’application (EGOD)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Gestion des risques</a:t>
            </a:r>
            <a:endParaRPr sz="1400" dirty="0"/>
          </a:p>
        </p:txBody>
      </p:sp>
      <p:sp>
        <p:nvSpPr>
          <p:cNvPr id="133" name="Google Shape;133;p11"/>
          <p:cNvSpPr txBox="1">
            <a:spLocks noGrp="1"/>
          </p:cNvSpPr>
          <p:nvPr>
            <p:ph type="ctrTitle"/>
          </p:nvPr>
        </p:nvSpPr>
        <p:spPr>
          <a:xfrm>
            <a:off x="1734075" y="39376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Poursuite du projet du semestre 2 de l’année 2020 - 2021 (Groupe 25)</a:t>
            </a:r>
            <a:endParaRPr sz="1000" dirty="0"/>
          </a:p>
        </p:txBody>
      </p:sp>
      <p:pic>
        <p:nvPicPr>
          <p:cNvPr id="134" name="Google Shape;13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5"/>
            <a:ext cx="826500" cy="95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Financier - Logiciel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33399" y="1978281"/>
            <a:ext cx="38832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</a:t>
            </a:r>
            <a:r>
              <a:rPr lang="fr-FR" dirty="0"/>
              <a:t> : Xamarin devient payant </a:t>
            </a:r>
          </a:p>
          <a:p>
            <a:endParaRPr lang="fr-FR" dirty="0"/>
          </a:p>
          <a:p>
            <a:r>
              <a:rPr lang="fr-FR" u="sng" dirty="0"/>
              <a:t>Conséquences</a:t>
            </a:r>
            <a:r>
              <a:rPr lang="fr-FR" dirty="0"/>
              <a:t> : Plus la possibilité de travailler sur cet outil de développement.</a:t>
            </a:r>
          </a:p>
          <a:p>
            <a:r>
              <a:rPr lang="fr-FR" dirty="0"/>
              <a:t>Changement de Framework donc reprendre le code au début</a:t>
            </a:r>
          </a:p>
          <a:p>
            <a:endParaRPr lang="fr-FR" dirty="0"/>
          </a:p>
          <a:p>
            <a:r>
              <a:rPr lang="fr-FR" u="sng" dirty="0"/>
              <a:t>Probabilité</a:t>
            </a:r>
            <a:r>
              <a:rPr lang="fr-FR" dirty="0"/>
              <a:t> : 10%</a:t>
            </a:r>
          </a:p>
          <a:p>
            <a:endParaRPr lang="fr-FR" dirty="0"/>
          </a:p>
          <a:p>
            <a:r>
              <a:rPr lang="fr-FR" u="sng" dirty="0"/>
              <a:t>Solution</a:t>
            </a:r>
            <a:r>
              <a:rPr lang="fr-FR" dirty="0"/>
              <a:t> </a:t>
            </a:r>
            <a:r>
              <a:rPr lang="fr-FR" dirty="0" smtClean="0"/>
              <a:t>(réparation): </a:t>
            </a:r>
            <a:r>
              <a:rPr lang="fr-FR" dirty="0"/>
              <a:t>Passage sur </a:t>
            </a:r>
            <a:r>
              <a:rPr lang="fr-FR" dirty="0" err="1"/>
              <a:t>React</a:t>
            </a:r>
            <a:r>
              <a:rPr lang="fr-FR" dirty="0"/>
              <a:t> Native ou Flutter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8" name="Multiplication 7"/>
          <p:cNvSpPr/>
          <p:nvPr/>
        </p:nvSpPr>
        <p:spPr>
          <a:xfrm>
            <a:off x="7613373" y="3929269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2233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Marché – Plagiat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1549" y="1978281"/>
            <a:ext cx="4214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</a:t>
            </a:r>
            <a:r>
              <a:rPr lang="fr-FR" dirty="0"/>
              <a:t> : Application identique/ressemblante sur le marché</a:t>
            </a:r>
          </a:p>
          <a:p>
            <a:endParaRPr lang="fr-FR" dirty="0"/>
          </a:p>
          <a:p>
            <a:r>
              <a:rPr lang="fr-FR" u="sng" dirty="0"/>
              <a:t>Conséquence</a:t>
            </a:r>
            <a:r>
              <a:rPr lang="fr-FR" dirty="0"/>
              <a:t> : Obligation de suppression/modification de fonctionnalités</a:t>
            </a:r>
          </a:p>
          <a:p>
            <a:endParaRPr lang="fr-FR" dirty="0"/>
          </a:p>
          <a:p>
            <a:r>
              <a:rPr lang="fr-FR" u="sng" dirty="0"/>
              <a:t>Probabilité</a:t>
            </a:r>
            <a:r>
              <a:rPr lang="fr-FR" dirty="0"/>
              <a:t> : 25%</a:t>
            </a:r>
          </a:p>
          <a:p>
            <a:endParaRPr lang="fr-FR" dirty="0"/>
          </a:p>
          <a:p>
            <a:r>
              <a:rPr lang="fr-FR" u="sng" dirty="0"/>
              <a:t>Solution</a:t>
            </a:r>
            <a:r>
              <a:rPr lang="fr-FR" dirty="0"/>
              <a:t> </a:t>
            </a:r>
            <a:r>
              <a:rPr lang="fr-FR" dirty="0" smtClean="0"/>
              <a:t>(réparation): </a:t>
            </a:r>
            <a:r>
              <a:rPr lang="fr-FR" dirty="0"/>
              <a:t>Modifier l’application selon les conditions de l’intéressé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8" name="Multiplication 7"/>
          <p:cNvSpPr/>
          <p:nvPr/>
        </p:nvSpPr>
        <p:spPr>
          <a:xfrm>
            <a:off x="6029735" y="3091464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8142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Défaillances techniques - Outil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369" y="1991533"/>
            <a:ext cx="40421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</a:t>
            </a:r>
            <a:r>
              <a:rPr lang="fr-FR" dirty="0"/>
              <a:t> : Incompréhension pour l’utilisation de l’outil de développement</a:t>
            </a:r>
          </a:p>
          <a:p>
            <a:endParaRPr lang="fr-FR" dirty="0"/>
          </a:p>
          <a:p>
            <a:r>
              <a:rPr lang="fr-FR" u="sng" dirty="0"/>
              <a:t>Conséquences</a:t>
            </a:r>
            <a:r>
              <a:rPr lang="fr-FR" dirty="0"/>
              <a:t> : Perte de temps, voir impossibilité de travailler dessus</a:t>
            </a:r>
          </a:p>
          <a:p>
            <a:endParaRPr lang="fr-FR" dirty="0"/>
          </a:p>
          <a:p>
            <a:r>
              <a:rPr lang="fr-FR" u="sng" dirty="0"/>
              <a:t>Probabilité</a:t>
            </a:r>
            <a:r>
              <a:rPr lang="fr-FR" dirty="0"/>
              <a:t> : 20%</a:t>
            </a:r>
          </a:p>
          <a:p>
            <a:endParaRPr lang="fr-FR" dirty="0"/>
          </a:p>
          <a:p>
            <a:r>
              <a:rPr lang="fr-FR" u="sng" dirty="0"/>
              <a:t>Solution</a:t>
            </a:r>
            <a:r>
              <a:rPr lang="fr-FR" dirty="0"/>
              <a:t> </a:t>
            </a:r>
            <a:r>
              <a:rPr lang="fr-FR" dirty="0" smtClean="0"/>
              <a:t>(prévention): </a:t>
            </a:r>
            <a:r>
              <a:rPr lang="fr-FR" dirty="0"/>
              <a:t>Préparer le développement par une prise en main du logiciel via des tutoriels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9" name="Multiplication 8"/>
          <p:cNvSpPr/>
          <p:nvPr/>
        </p:nvSpPr>
        <p:spPr>
          <a:xfrm>
            <a:off x="6831493" y="3913098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2183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Défaillances techniques - Données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369" y="1991533"/>
            <a:ext cx="40421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</a:t>
            </a:r>
            <a:r>
              <a:rPr lang="fr-FR" dirty="0"/>
              <a:t> : Perte de données, un membre écrase les dernières données git par une version antérieure</a:t>
            </a:r>
          </a:p>
          <a:p>
            <a:endParaRPr lang="fr-FR" dirty="0"/>
          </a:p>
          <a:p>
            <a:r>
              <a:rPr lang="fr-FR" u="sng" dirty="0"/>
              <a:t>Conséquences</a:t>
            </a:r>
            <a:r>
              <a:rPr lang="fr-FR" dirty="0"/>
              <a:t> : Perte de temps et du travail</a:t>
            </a:r>
          </a:p>
          <a:p>
            <a:endParaRPr lang="fr-FR" dirty="0"/>
          </a:p>
          <a:p>
            <a:r>
              <a:rPr lang="fr-FR" u="sng" dirty="0"/>
              <a:t>Probabilité</a:t>
            </a:r>
            <a:r>
              <a:rPr lang="fr-FR" dirty="0"/>
              <a:t> : 40%</a:t>
            </a:r>
          </a:p>
          <a:p>
            <a:endParaRPr lang="fr-FR" dirty="0"/>
          </a:p>
          <a:p>
            <a:r>
              <a:rPr lang="fr-FR" u="sng" dirty="0"/>
              <a:t>Solution</a:t>
            </a:r>
            <a:r>
              <a:rPr lang="fr-FR" dirty="0"/>
              <a:t> </a:t>
            </a:r>
            <a:r>
              <a:rPr lang="fr-FR" dirty="0" smtClean="0"/>
              <a:t>(protection): </a:t>
            </a:r>
            <a:r>
              <a:rPr lang="fr-FR" dirty="0"/>
              <a:t>Sauvegardes régulières du projet dans git et aussi en dehors (double </a:t>
            </a:r>
            <a:r>
              <a:rPr lang="fr-FR" dirty="0" err="1"/>
              <a:t>versionning</a:t>
            </a:r>
            <a:r>
              <a:rPr lang="fr-FR" dirty="0"/>
              <a:t>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9" name="Multiplication 8"/>
          <p:cNvSpPr/>
          <p:nvPr/>
        </p:nvSpPr>
        <p:spPr>
          <a:xfrm>
            <a:off x="7600119" y="3091464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749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7650"/>
            <a:ext cx="6967330" cy="895800"/>
          </a:xfrm>
        </p:spPr>
        <p:txBody>
          <a:bodyPr/>
          <a:lstStyle/>
          <a:p>
            <a:r>
              <a:rPr lang="fr-FR" sz="2800" dirty="0"/>
              <a:t>Défaillance techniques – Open Food </a:t>
            </a:r>
            <a:r>
              <a:rPr lang="fr-FR" sz="2800" dirty="0" err="1"/>
              <a:t>Facts</a:t>
            </a: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1183" y="1991533"/>
            <a:ext cx="4072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</a:t>
            </a:r>
            <a:r>
              <a:rPr lang="fr-FR" dirty="0"/>
              <a:t> : Open Food </a:t>
            </a:r>
            <a:r>
              <a:rPr lang="fr-FR" dirty="0" err="1"/>
              <a:t>Facts</a:t>
            </a:r>
            <a:r>
              <a:rPr lang="fr-FR" dirty="0"/>
              <a:t> non accessible</a:t>
            </a:r>
          </a:p>
          <a:p>
            <a:endParaRPr lang="fr-FR" dirty="0"/>
          </a:p>
          <a:p>
            <a:r>
              <a:rPr lang="fr-FR" u="sng" dirty="0"/>
              <a:t>Conséquences</a:t>
            </a:r>
            <a:r>
              <a:rPr lang="fr-FR" dirty="0"/>
              <a:t> : Liste de recettes indisponible qui impacte donc la plupart de nos fonctionnalités</a:t>
            </a:r>
          </a:p>
          <a:p>
            <a:endParaRPr lang="fr-FR" dirty="0"/>
          </a:p>
          <a:p>
            <a:r>
              <a:rPr lang="fr-FR" u="sng" dirty="0"/>
              <a:t>Probabilité</a:t>
            </a:r>
            <a:r>
              <a:rPr lang="fr-FR" dirty="0"/>
              <a:t> : 10%</a:t>
            </a:r>
          </a:p>
          <a:p>
            <a:endParaRPr lang="fr-FR" dirty="0"/>
          </a:p>
          <a:p>
            <a:r>
              <a:rPr lang="fr-FR" u="sng" dirty="0"/>
              <a:t>Solution</a:t>
            </a:r>
            <a:r>
              <a:rPr lang="fr-FR" dirty="0"/>
              <a:t> </a:t>
            </a:r>
            <a:r>
              <a:rPr lang="fr-FR" dirty="0" smtClean="0"/>
              <a:t>(protection): </a:t>
            </a:r>
            <a:r>
              <a:rPr lang="fr-FR" dirty="0"/>
              <a:t>Créer nos propres bases de données sur les serveurs d’Amazon DB.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9" name="Multiplication 8"/>
          <p:cNvSpPr/>
          <p:nvPr/>
        </p:nvSpPr>
        <p:spPr>
          <a:xfrm>
            <a:off x="6831493" y="3906474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9658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7650"/>
            <a:ext cx="6967330" cy="895800"/>
          </a:xfrm>
        </p:spPr>
        <p:txBody>
          <a:bodyPr/>
          <a:lstStyle/>
          <a:p>
            <a:r>
              <a:rPr lang="fr-FR" dirty="0"/>
              <a:t>Légalité – Open Food </a:t>
            </a:r>
            <a:r>
              <a:rPr lang="fr-FR" dirty="0" err="1"/>
              <a:t>Facts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1182" y="1991533"/>
            <a:ext cx="4346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</a:t>
            </a:r>
            <a:r>
              <a:rPr lang="fr-FR" dirty="0"/>
              <a:t> : Non respect des conditions d’utilisation et de distribution d’Open Food </a:t>
            </a:r>
            <a:r>
              <a:rPr lang="fr-FR" dirty="0" err="1"/>
              <a:t>Facts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Conséquence</a:t>
            </a:r>
            <a:r>
              <a:rPr lang="fr-FR" dirty="0"/>
              <a:t> : Poursuite en justice de l’application,</a:t>
            </a:r>
          </a:p>
          <a:p>
            <a:r>
              <a:rPr lang="fr-FR" dirty="0"/>
              <a:t>	      Application supprimée du marché</a:t>
            </a:r>
          </a:p>
          <a:p>
            <a:endParaRPr lang="fr-FR" dirty="0"/>
          </a:p>
          <a:p>
            <a:r>
              <a:rPr lang="fr-FR" u="sng" dirty="0"/>
              <a:t>Probabilité</a:t>
            </a:r>
            <a:r>
              <a:rPr lang="fr-FR" dirty="0"/>
              <a:t> : 5%</a:t>
            </a:r>
          </a:p>
          <a:p>
            <a:endParaRPr lang="fr-FR" dirty="0"/>
          </a:p>
          <a:p>
            <a:r>
              <a:rPr lang="fr-FR" u="sng" dirty="0"/>
              <a:t>Solution</a:t>
            </a:r>
            <a:r>
              <a:rPr lang="fr-FR" dirty="0"/>
              <a:t> </a:t>
            </a:r>
            <a:r>
              <a:rPr lang="fr-FR" dirty="0" smtClean="0"/>
              <a:t>(prévention): </a:t>
            </a:r>
            <a:r>
              <a:rPr lang="fr-FR" dirty="0"/>
              <a:t>S’assurer que toutes les règles sont respectées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9" name="Multiplication 8"/>
          <p:cNvSpPr/>
          <p:nvPr/>
        </p:nvSpPr>
        <p:spPr>
          <a:xfrm>
            <a:off x="6838116" y="3913100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3728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– Vol/piratage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369" y="1991533"/>
            <a:ext cx="4042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</a:t>
            </a:r>
            <a:r>
              <a:rPr lang="fr-FR" dirty="0"/>
              <a:t> : Application non sécurisée, ouverture trop facile au pirate</a:t>
            </a:r>
          </a:p>
          <a:p>
            <a:endParaRPr lang="fr-FR" dirty="0"/>
          </a:p>
          <a:p>
            <a:r>
              <a:rPr lang="fr-FR" u="sng" dirty="0"/>
              <a:t>Conséquences</a:t>
            </a:r>
            <a:r>
              <a:rPr lang="fr-FR" dirty="0"/>
              <a:t> : Intrusion, vol de données / Poursuite en justice</a:t>
            </a:r>
          </a:p>
          <a:p>
            <a:endParaRPr lang="fr-FR" dirty="0"/>
          </a:p>
          <a:p>
            <a:r>
              <a:rPr lang="fr-FR" u="sng" dirty="0"/>
              <a:t>Probabilité</a:t>
            </a:r>
            <a:r>
              <a:rPr lang="fr-FR" dirty="0"/>
              <a:t> : 10%</a:t>
            </a:r>
          </a:p>
          <a:p>
            <a:endParaRPr lang="fr-FR" dirty="0"/>
          </a:p>
          <a:p>
            <a:r>
              <a:rPr lang="fr-FR" u="sng" dirty="0"/>
              <a:t>Solution</a:t>
            </a:r>
            <a:r>
              <a:rPr lang="fr-FR" dirty="0"/>
              <a:t> </a:t>
            </a:r>
            <a:r>
              <a:rPr lang="fr-FR" dirty="0" smtClean="0"/>
              <a:t>(réparation): </a:t>
            </a:r>
            <a:r>
              <a:rPr lang="fr-FR" dirty="0"/>
              <a:t>Augmenter la protection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11" name="Multiplication 10"/>
          <p:cNvSpPr/>
          <p:nvPr/>
        </p:nvSpPr>
        <p:spPr>
          <a:xfrm>
            <a:off x="5208102" y="3932976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9085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Inadaptabilité – Utilisateur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33398" y="1978281"/>
            <a:ext cx="3883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</a:t>
            </a:r>
            <a:r>
              <a:rPr lang="fr-FR" dirty="0"/>
              <a:t> : Interface pas assez intuitive</a:t>
            </a:r>
          </a:p>
          <a:p>
            <a:endParaRPr lang="fr-FR" dirty="0"/>
          </a:p>
          <a:p>
            <a:r>
              <a:rPr lang="fr-FR" u="sng" dirty="0"/>
              <a:t>Conséquence</a:t>
            </a:r>
            <a:r>
              <a:rPr lang="fr-FR" dirty="0"/>
              <a:t> : Application non utilisée</a:t>
            </a:r>
          </a:p>
          <a:p>
            <a:endParaRPr lang="fr-FR" dirty="0"/>
          </a:p>
          <a:p>
            <a:r>
              <a:rPr lang="fr-FR" u="sng" dirty="0"/>
              <a:t>Probabilité</a:t>
            </a:r>
            <a:r>
              <a:rPr lang="fr-FR" dirty="0"/>
              <a:t> : 30%</a:t>
            </a:r>
          </a:p>
          <a:p>
            <a:endParaRPr lang="fr-FR" dirty="0"/>
          </a:p>
          <a:p>
            <a:r>
              <a:rPr lang="fr-FR" u="sng" dirty="0"/>
              <a:t>Solutions</a:t>
            </a:r>
            <a:r>
              <a:rPr lang="fr-FR" dirty="0"/>
              <a:t> </a:t>
            </a:r>
            <a:r>
              <a:rPr lang="fr-FR" dirty="0" smtClean="0"/>
              <a:t>(réparation): </a:t>
            </a:r>
            <a:r>
              <a:rPr lang="fr-FR" dirty="0"/>
              <a:t>Refonte de l’interface et des fonctionnalités afin qu’elles soient plus simples Modification du CDCF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11" name="Multiplication 10"/>
          <p:cNvSpPr/>
          <p:nvPr/>
        </p:nvSpPr>
        <p:spPr>
          <a:xfrm>
            <a:off x="7606746" y="3098090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66135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Merci pour votre attention !</a:t>
            </a:r>
            <a:endParaRPr sz="4400"/>
          </a:p>
        </p:txBody>
      </p:sp>
      <p:sp>
        <p:nvSpPr>
          <p:cNvPr id="127" name="Google Shape;127;p11"/>
          <p:cNvSpPr txBox="1">
            <a:spLocks noGrp="1"/>
          </p:cNvSpPr>
          <p:nvPr>
            <p:ph type="ctrTitle"/>
          </p:nvPr>
        </p:nvSpPr>
        <p:spPr>
          <a:xfrm>
            <a:off x="-1998500" y="4452250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Semestre 3 | 2021 - 2022</a:t>
            </a:r>
            <a:endParaRPr sz="1000"/>
          </a:p>
        </p:txBody>
      </p:sp>
      <p:sp>
        <p:nvSpPr>
          <p:cNvPr id="128" name="Google Shape;128;p11"/>
          <p:cNvSpPr txBox="1">
            <a:spLocks noGrp="1"/>
          </p:cNvSpPr>
          <p:nvPr>
            <p:ph type="ctrTitle"/>
          </p:nvPr>
        </p:nvSpPr>
        <p:spPr>
          <a:xfrm>
            <a:off x="3004375" y="39376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Groupe constitué de :</a:t>
            </a: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ABDLHAK Yanis TD1 - TP2</a:t>
            </a: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MARIS Xan TD1 - TP2</a:t>
            </a: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OSWALD Bastien TD1 - TP2</a:t>
            </a: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ROYET Jules TD1 - TP2</a:t>
            </a:r>
            <a:endParaRPr sz="1100" dirty="0"/>
          </a:p>
        </p:txBody>
      </p:sp>
      <p:sp>
        <p:nvSpPr>
          <p:cNvPr id="129" name="Google Shape;129;p11"/>
          <p:cNvSpPr txBox="1"/>
          <p:nvPr/>
        </p:nvSpPr>
        <p:spPr>
          <a:xfrm>
            <a:off x="730575" y="4781900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30" name="Google Shape;130;p11"/>
          <p:cNvSpPr txBox="1">
            <a:spLocks noGrp="1"/>
          </p:cNvSpPr>
          <p:nvPr>
            <p:ph type="ctrTitle"/>
          </p:nvPr>
        </p:nvSpPr>
        <p:spPr>
          <a:xfrm>
            <a:off x="5400525" y="4452250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DUT Informatique</a:t>
            </a:r>
            <a:endParaRPr sz="1000"/>
          </a:p>
        </p:txBody>
      </p:sp>
      <p:sp>
        <p:nvSpPr>
          <p:cNvPr id="131" name="Google Shape;131;p11"/>
          <p:cNvSpPr txBox="1">
            <a:spLocks noGrp="1"/>
          </p:cNvSpPr>
          <p:nvPr>
            <p:ph type="ctrTitle"/>
          </p:nvPr>
        </p:nvSpPr>
        <p:spPr>
          <a:xfrm>
            <a:off x="1814775" y="4427000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Commanditaire - Tuteur : DOURISBOURE Yon</a:t>
            </a:r>
            <a:endParaRPr sz="1000"/>
          </a:p>
        </p:txBody>
      </p:sp>
      <p:sp>
        <p:nvSpPr>
          <p:cNvPr id="132" name="Google Shape;132;p11"/>
          <p:cNvSpPr txBox="1">
            <a:spLocks noGrp="1"/>
          </p:cNvSpPr>
          <p:nvPr>
            <p:ph type="ctrTitle"/>
          </p:nvPr>
        </p:nvSpPr>
        <p:spPr>
          <a:xfrm>
            <a:off x="1524300" y="-643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M3301 : Méthodologie de la production d’application (EGOD)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Gestion des risques</a:t>
            </a:r>
            <a:endParaRPr sz="1400" dirty="0"/>
          </a:p>
        </p:txBody>
      </p:sp>
      <p:sp>
        <p:nvSpPr>
          <p:cNvPr id="133" name="Google Shape;133;p11"/>
          <p:cNvSpPr txBox="1">
            <a:spLocks noGrp="1"/>
          </p:cNvSpPr>
          <p:nvPr>
            <p:ph type="ctrTitle"/>
          </p:nvPr>
        </p:nvSpPr>
        <p:spPr>
          <a:xfrm>
            <a:off x="1734075" y="39376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Poursuite du projet du semestre 2 de l’année 2020 - 2021 (Groupe 25)</a:t>
            </a:r>
            <a:endParaRPr sz="1000" dirty="0"/>
          </a:p>
        </p:txBody>
      </p:sp>
      <p:pic>
        <p:nvPicPr>
          <p:cNvPr id="134" name="Google Shape;13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5"/>
            <a:ext cx="826500" cy="95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33846" y="1344973"/>
            <a:ext cx="38720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000" dirty="0"/>
              <a:t>Introduction de l’application</a:t>
            </a:r>
          </a:p>
          <a:p>
            <a:pPr marL="342900" indent="-342900">
              <a:buAutoNum type="arabicPeriod"/>
            </a:pPr>
            <a:r>
              <a:rPr lang="fr-FR" sz="1000" dirty="0"/>
              <a:t>Services et acteurs</a:t>
            </a:r>
          </a:p>
          <a:p>
            <a:pPr marL="342900" indent="-342900">
              <a:buAutoNum type="arabicPeriod"/>
            </a:pPr>
            <a:r>
              <a:rPr lang="fr-FR" sz="1000" dirty="0"/>
              <a:t>Risques non traités</a:t>
            </a:r>
          </a:p>
          <a:p>
            <a:pPr marL="342900" indent="-342900">
              <a:buAutoNum type="arabicPeriod"/>
            </a:pPr>
            <a:r>
              <a:rPr lang="fr-FR" sz="1000" dirty="0"/>
              <a:t>Management</a:t>
            </a:r>
          </a:p>
          <a:p>
            <a:pPr lvl="1"/>
            <a:r>
              <a:rPr lang="fr-FR" sz="1000" dirty="0"/>
              <a:t>	</a:t>
            </a:r>
            <a:r>
              <a:rPr lang="fr-FR" sz="1000" dirty="0" smtClean="0"/>
              <a:t>4.1. </a:t>
            </a:r>
            <a:r>
              <a:rPr lang="fr-FR" sz="1000" dirty="0" smtClean="0"/>
              <a:t>Commanditaire</a:t>
            </a:r>
            <a:endParaRPr lang="fr-FR" sz="1000" dirty="0"/>
          </a:p>
          <a:p>
            <a:pPr lvl="1"/>
            <a:r>
              <a:rPr lang="fr-FR" sz="1000" dirty="0"/>
              <a:t>	</a:t>
            </a:r>
            <a:r>
              <a:rPr lang="fr-FR" sz="1000" dirty="0" smtClean="0"/>
              <a:t>4.2.</a:t>
            </a:r>
            <a:r>
              <a:rPr lang="fr-FR" sz="1000" dirty="0" smtClean="0"/>
              <a:t> </a:t>
            </a:r>
            <a:r>
              <a:rPr lang="fr-FR" sz="1000" dirty="0"/>
              <a:t>Personnels</a:t>
            </a:r>
          </a:p>
          <a:p>
            <a:pPr lvl="1"/>
            <a:r>
              <a:rPr lang="fr-FR" sz="1000" dirty="0"/>
              <a:t>	</a:t>
            </a:r>
            <a:r>
              <a:rPr lang="fr-FR" sz="1000" dirty="0" smtClean="0"/>
              <a:t>4.3</a:t>
            </a:r>
            <a:r>
              <a:rPr lang="fr-FR" sz="1000" dirty="0"/>
              <a:t>. Mauvaise communication</a:t>
            </a:r>
          </a:p>
          <a:p>
            <a:pPr lvl="1"/>
            <a:r>
              <a:rPr lang="fr-FR" sz="1000" dirty="0"/>
              <a:t>	</a:t>
            </a:r>
            <a:r>
              <a:rPr lang="fr-FR" sz="1000" dirty="0" smtClean="0"/>
              <a:t>4.4</a:t>
            </a:r>
            <a:r>
              <a:rPr lang="fr-FR" sz="1000" dirty="0"/>
              <a:t>. Planning</a:t>
            </a:r>
          </a:p>
          <a:p>
            <a:pPr marL="342900" indent="-342900">
              <a:buAutoNum type="arabicPeriod"/>
            </a:pPr>
            <a:r>
              <a:rPr lang="fr-FR" sz="1000" dirty="0"/>
              <a:t>Financier</a:t>
            </a:r>
          </a:p>
          <a:p>
            <a:pPr lvl="1"/>
            <a:r>
              <a:rPr lang="fr-FR" sz="1000" dirty="0"/>
              <a:t>	</a:t>
            </a:r>
            <a:r>
              <a:rPr lang="fr-FR" sz="1000" dirty="0" smtClean="0"/>
              <a:t>5.1</a:t>
            </a:r>
            <a:r>
              <a:rPr lang="fr-FR" sz="1000" dirty="0"/>
              <a:t>. Logiciel</a:t>
            </a:r>
          </a:p>
          <a:p>
            <a:pPr marL="342900" indent="-342900">
              <a:buAutoNum type="arabicPeriod"/>
            </a:pPr>
            <a:r>
              <a:rPr lang="fr-FR" sz="1000" dirty="0"/>
              <a:t>Marché</a:t>
            </a:r>
          </a:p>
          <a:p>
            <a:pPr lvl="3"/>
            <a:r>
              <a:rPr lang="fr-FR" sz="1000" dirty="0"/>
              <a:t>	</a:t>
            </a:r>
            <a:r>
              <a:rPr lang="fr-FR" sz="1000" dirty="0" smtClean="0"/>
              <a:t>6.1</a:t>
            </a:r>
            <a:r>
              <a:rPr lang="fr-FR" sz="1000" dirty="0"/>
              <a:t>. Concurrence</a:t>
            </a:r>
          </a:p>
          <a:p>
            <a:pPr marL="342900" indent="-342900">
              <a:buAutoNum type="arabicPeriod"/>
            </a:pPr>
            <a:r>
              <a:rPr lang="fr-FR" sz="1000" dirty="0"/>
              <a:t>Défaillance techniques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7.1</a:t>
            </a:r>
            <a:r>
              <a:rPr lang="fr-FR" sz="1000" dirty="0"/>
              <a:t>. Outil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7.2</a:t>
            </a:r>
            <a:r>
              <a:rPr lang="fr-FR" sz="1000" dirty="0"/>
              <a:t>. Données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7.3</a:t>
            </a:r>
            <a:r>
              <a:rPr lang="fr-FR" sz="1000" dirty="0"/>
              <a:t>. </a:t>
            </a:r>
            <a:r>
              <a:rPr lang="fr-FR" sz="1000" dirty="0" err="1"/>
              <a:t>OpenFoodFact</a:t>
            </a:r>
            <a:endParaRPr lang="fr-FR" sz="1000" dirty="0"/>
          </a:p>
          <a:p>
            <a:r>
              <a:rPr lang="fr-FR" sz="1000" dirty="0"/>
              <a:t>8 Légalité	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8.1</a:t>
            </a:r>
            <a:r>
              <a:rPr lang="fr-FR" sz="1000" dirty="0"/>
              <a:t>. </a:t>
            </a:r>
            <a:r>
              <a:rPr lang="fr-FR" sz="1000" dirty="0" err="1"/>
              <a:t>OpenFoodFact</a:t>
            </a:r>
            <a:endParaRPr lang="fr-FR" sz="1000" dirty="0"/>
          </a:p>
          <a:p>
            <a:r>
              <a:rPr lang="fr-FR" sz="1000" dirty="0"/>
              <a:t>9.Sécurité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9.1</a:t>
            </a:r>
            <a:r>
              <a:rPr lang="fr-FR" sz="1000" dirty="0"/>
              <a:t>. Vol/piratage</a:t>
            </a:r>
          </a:p>
          <a:p>
            <a:pPr lvl="1"/>
            <a:r>
              <a:rPr lang="fr-FR" sz="1000" dirty="0"/>
              <a:t>10.Inadaptabilité	</a:t>
            </a:r>
          </a:p>
          <a:p>
            <a:pPr lvl="1"/>
            <a:r>
              <a:rPr lang="fr-FR" sz="1000"/>
              <a:t>	</a:t>
            </a:r>
            <a:r>
              <a:rPr lang="fr-FR" sz="1000" smtClean="0"/>
              <a:t>10.1</a:t>
            </a:r>
            <a:r>
              <a:rPr lang="fr-FR" sz="1000" dirty="0"/>
              <a:t>. Utilisateur</a:t>
            </a:r>
          </a:p>
        </p:txBody>
      </p:sp>
    </p:spTree>
    <p:extLst>
      <p:ext uri="{BB962C8B-B14F-4D97-AF65-F5344CB8AC3E}">
        <p14:creationId xmlns:p14="http://schemas.microsoft.com/office/powerpoint/2010/main" xmlns="" val="350186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 de notre application</a:t>
            </a:r>
            <a:endParaRPr sz="3600"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type="ctrTitle" idx="4294967295"/>
          </p:nvPr>
        </p:nvSpPr>
        <p:spPr>
          <a:xfrm>
            <a:off x="-2349925" y="44892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Semestre 3 | 2021 - 2022</a:t>
            </a:r>
            <a:endParaRPr sz="1000">
              <a:solidFill>
                <a:schemeClr val="accent2"/>
              </a:solidFill>
            </a:endParaRPr>
          </a:p>
        </p:txBody>
      </p:sp>
      <p:pic>
        <p:nvPicPr>
          <p:cNvPr id="6" name="Google Shape;14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958" y="1386258"/>
            <a:ext cx="3336899" cy="20194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9;p12"/>
          <p:cNvSpPr txBox="1">
            <a:spLocks noGrp="1"/>
          </p:cNvSpPr>
          <p:nvPr>
            <p:ph type="body" idx="1"/>
          </p:nvPr>
        </p:nvSpPr>
        <p:spPr>
          <a:xfrm>
            <a:off x="1688903" y="1536725"/>
            <a:ext cx="3336900" cy="334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⊳"/>
            </a:pPr>
            <a:r>
              <a:rPr lang="en" sz="1400" dirty="0"/>
              <a:t>Une application mobile native Android. Elle est multi-fonctionnelle et est basée sur le thème de la cuisine et de l’élaboration de recettes.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⊳"/>
            </a:pPr>
            <a:r>
              <a:rPr lang="en" sz="1400" dirty="0"/>
              <a:t>Accessible à toutes et tous : gratuite et respectant les normes W3I du W3C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⊳"/>
            </a:pPr>
            <a:r>
              <a:rPr lang="en" sz="1400" dirty="0"/>
              <a:t>Permet un gain de temps et d’argent dans la vie de tous les jours grâce à sa fonctionnalité phare :</a:t>
            </a:r>
            <a:endParaRPr sz="1400"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dirty="0">
                <a:highlight>
                  <a:srgbClr val="FFFFFF"/>
                </a:highlight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“Élaboration de recettes en fonction des aliments possédés chez soi”</a:t>
            </a:r>
            <a:endParaRPr sz="14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9" name="Google Shape;14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650" y="1517313"/>
            <a:ext cx="2159950" cy="352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2253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Tableau : services - acteurs</a:t>
            </a:r>
            <a:endParaRPr sz="3600"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type="ctrTitle" idx="4294967295"/>
          </p:nvPr>
        </p:nvSpPr>
        <p:spPr>
          <a:xfrm>
            <a:off x="-2349925" y="44892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Semestre 3 | 2021 - 2022</a:t>
            </a:r>
            <a:endParaRPr sz="100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042" y="1851577"/>
            <a:ext cx="8333418" cy="205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394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Risques non traités</a:t>
            </a:r>
            <a:endParaRPr sz="3600"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type="ctrTitle" idx="4294967295"/>
          </p:nvPr>
        </p:nvSpPr>
        <p:spPr>
          <a:xfrm>
            <a:off x="-2349925" y="44892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Semestre 3 | 2021 - 2022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7" name="Google Shape;139;p12"/>
          <p:cNvSpPr txBox="1">
            <a:spLocks noGrp="1"/>
          </p:cNvSpPr>
          <p:nvPr>
            <p:ph type="body" idx="1"/>
          </p:nvPr>
        </p:nvSpPr>
        <p:spPr>
          <a:xfrm>
            <a:off x="1688902" y="1536725"/>
            <a:ext cx="5796985" cy="334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⊳"/>
            </a:pPr>
            <a:r>
              <a:rPr lang="fr-FR" sz="2400" dirty="0">
                <a:solidFill>
                  <a:schemeClr val="tx1"/>
                </a:solidFill>
                <a:latin typeface="Encode Sans Semi Condensed" panose="020B0604020202020204" charset="0"/>
              </a:rPr>
              <a:t>Erreurs stratégiques</a:t>
            </a:r>
            <a:r>
              <a:rPr lang="fr-FR" sz="2400" dirty="0">
                <a:solidFill>
                  <a:schemeClr val="tx1"/>
                </a:solidFill>
                <a:latin typeface="Encode Sans Semi Condensed" panose="020B0604020202020204" charset="0"/>
                <a:sym typeface="Encode Sans Semi Condensed"/>
              </a:rPr>
              <a:t> :</a:t>
            </a:r>
            <a:r>
              <a:rPr lang="fr-FR" sz="2400" dirty="0">
                <a:solidFill>
                  <a:schemeClr val="tx1"/>
                </a:solidFill>
                <a:latin typeface="Encode Sans Semi Condensed" panose="020B0604020202020204" charset="0"/>
              </a:rPr>
              <a:t> s’appliquent aux organisations, nous ne sommes pas une organisation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⊳"/>
            </a:pPr>
            <a:endParaRPr lang="fr-FR" sz="2400" dirty="0">
              <a:latin typeface="Encode Sans Semi Condensed"/>
              <a:sym typeface="Encode Sans Semi Condensed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⊳"/>
            </a:pPr>
            <a:r>
              <a:rPr lang="fr-FR" sz="2400" dirty="0">
                <a:solidFill>
                  <a:schemeClr val="tx1"/>
                </a:solidFill>
                <a:latin typeface="Encode Sans Semi Condensed"/>
                <a:sym typeface="Encode Sans Semi Condensed"/>
              </a:rPr>
              <a:t>Difficultés de partenariat : nous ne travaillerons avec aucun partenaires</a:t>
            </a:r>
          </a:p>
        </p:txBody>
      </p:sp>
    </p:spTree>
    <p:extLst>
      <p:ext uri="{BB962C8B-B14F-4D97-AF65-F5344CB8AC3E}">
        <p14:creationId xmlns:p14="http://schemas.microsoft.com/office/powerpoint/2010/main" xmlns="" val="178157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Management - Commanditaire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2958" y="2024664"/>
            <a:ext cx="4137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</a:t>
            </a:r>
            <a:r>
              <a:rPr lang="fr-FR" dirty="0"/>
              <a:t> : Commanditaire indisponible </a:t>
            </a:r>
          </a:p>
          <a:p>
            <a:endParaRPr lang="fr-FR" dirty="0"/>
          </a:p>
          <a:p>
            <a:r>
              <a:rPr lang="fr-FR" u="sng" dirty="0"/>
              <a:t>Conséquence</a:t>
            </a:r>
            <a:r>
              <a:rPr lang="fr-FR" dirty="0"/>
              <a:t> : Ralentissement de l’avancement du projet / Eléments du projet incorrects</a:t>
            </a:r>
          </a:p>
          <a:p>
            <a:endParaRPr lang="fr-FR" dirty="0"/>
          </a:p>
          <a:p>
            <a:r>
              <a:rPr lang="fr-FR" u="sng" dirty="0"/>
              <a:t>Probabilité</a:t>
            </a:r>
            <a:r>
              <a:rPr lang="fr-FR" dirty="0"/>
              <a:t> : 40%</a:t>
            </a:r>
          </a:p>
          <a:p>
            <a:endParaRPr lang="fr-FR" dirty="0"/>
          </a:p>
          <a:p>
            <a:r>
              <a:rPr lang="fr-FR" u="sng" dirty="0"/>
              <a:t>Solution</a:t>
            </a:r>
            <a:r>
              <a:rPr lang="fr-FR" dirty="0"/>
              <a:t> </a:t>
            </a:r>
            <a:r>
              <a:rPr lang="fr-FR" dirty="0" smtClean="0"/>
              <a:t>(réparation) : </a:t>
            </a:r>
            <a:r>
              <a:rPr lang="fr-FR" dirty="0"/>
              <a:t>On continue d’avancer tout en relançant le commanditaire de façon régulière afin d’avoir rapidement des nouvelles.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8" name="Multiplication 7"/>
          <p:cNvSpPr/>
          <p:nvPr/>
        </p:nvSpPr>
        <p:spPr>
          <a:xfrm>
            <a:off x="6029738" y="3098090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7765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Management - Personnels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52958" y="2024664"/>
            <a:ext cx="4137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</a:t>
            </a:r>
            <a:r>
              <a:rPr lang="fr-FR" dirty="0"/>
              <a:t> : Collègue indisponible </a:t>
            </a:r>
          </a:p>
          <a:p>
            <a:endParaRPr lang="fr-FR" dirty="0"/>
          </a:p>
          <a:p>
            <a:r>
              <a:rPr lang="fr-FR" u="sng" dirty="0"/>
              <a:t>Conséquence</a:t>
            </a:r>
            <a:r>
              <a:rPr lang="fr-FR" dirty="0"/>
              <a:t> : + de travail, on doit continuer à avancer</a:t>
            </a:r>
          </a:p>
          <a:p>
            <a:endParaRPr lang="fr-FR" dirty="0"/>
          </a:p>
          <a:p>
            <a:r>
              <a:rPr lang="fr-FR" u="sng" dirty="0"/>
              <a:t>Probabilité</a:t>
            </a:r>
            <a:r>
              <a:rPr lang="fr-FR" dirty="0"/>
              <a:t> : 30%</a:t>
            </a:r>
          </a:p>
          <a:p>
            <a:endParaRPr lang="fr-FR" dirty="0"/>
          </a:p>
          <a:p>
            <a:r>
              <a:rPr lang="fr-FR" u="sng" dirty="0"/>
              <a:t>Solution</a:t>
            </a:r>
            <a:r>
              <a:rPr lang="fr-FR" dirty="0"/>
              <a:t> </a:t>
            </a:r>
            <a:r>
              <a:rPr lang="fr-FR" dirty="0" smtClean="0"/>
              <a:t>(réparation) : </a:t>
            </a:r>
            <a:r>
              <a:rPr lang="fr-FR" dirty="0"/>
              <a:t>On repartit les tâches entre les membres présents tout en essayant de suivre le planning.</a:t>
            </a:r>
          </a:p>
        </p:txBody>
      </p:sp>
      <p:sp>
        <p:nvSpPr>
          <p:cNvPr id="8" name="Multiplication 7"/>
          <p:cNvSpPr/>
          <p:nvPr/>
        </p:nvSpPr>
        <p:spPr>
          <a:xfrm>
            <a:off x="6838121" y="3091464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2460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3765" y="277650"/>
            <a:ext cx="7311888" cy="895800"/>
          </a:xfrm>
        </p:spPr>
        <p:txBody>
          <a:bodyPr/>
          <a:lstStyle/>
          <a:p>
            <a:r>
              <a:rPr lang="fr-FR" dirty="0"/>
              <a:t>Management – Mauvaise communication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2958" y="2024664"/>
            <a:ext cx="41379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</a:t>
            </a:r>
            <a:r>
              <a:rPr lang="fr-FR" dirty="0"/>
              <a:t> : Mauvaise communication entre les membres du projet</a:t>
            </a:r>
          </a:p>
          <a:p>
            <a:endParaRPr lang="fr-FR" dirty="0"/>
          </a:p>
          <a:p>
            <a:r>
              <a:rPr lang="fr-FR" u="sng" dirty="0"/>
              <a:t>Conséquence</a:t>
            </a:r>
            <a:r>
              <a:rPr lang="fr-FR" dirty="0"/>
              <a:t> : On avance pas ou on se dirige dans une mauvaise direction</a:t>
            </a:r>
          </a:p>
          <a:p>
            <a:endParaRPr lang="fr-FR" dirty="0"/>
          </a:p>
          <a:p>
            <a:r>
              <a:rPr lang="fr-FR" u="sng" dirty="0"/>
              <a:t>Probabilité</a:t>
            </a:r>
            <a:r>
              <a:rPr lang="fr-FR" dirty="0"/>
              <a:t> : 60%</a:t>
            </a:r>
          </a:p>
          <a:p>
            <a:endParaRPr lang="fr-FR" dirty="0"/>
          </a:p>
          <a:p>
            <a:r>
              <a:rPr lang="fr-FR" u="sng" dirty="0" smtClean="0"/>
              <a:t>Solution</a:t>
            </a:r>
            <a:r>
              <a:rPr lang="fr-FR" dirty="0" smtClean="0"/>
              <a:t> (protection) : </a:t>
            </a:r>
            <a:r>
              <a:rPr lang="fr-FR" dirty="0"/>
              <a:t>Réunion avec tuteur si besoin et mise en accord du groupe sur une solution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8" name="Multiplication 7"/>
          <p:cNvSpPr/>
          <p:nvPr/>
        </p:nvSpPr>
        <p:spPr>
          <a:xfrm>
            <a:off x="6834408" y="2269831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508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Management - Planning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9026" y="2024664"/>
            <a:ext cx="4538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</a:t>
            </a:r>
            <a:r>
              <a:rPr lang="fr-FR" dirty="0"/>
              <a:t> : Planning non réaliste </a:t>
            </a:r>
          </a:p>
          <a:p>
            <a:endParaRPr lang="fr-FR" dirty="0"/>
          </a:p>
          <a:p>
            <a:r>
              <a:rPr lang="fr-FR" u="sng" dirty="0"/>
              <a:t>Conséquences</a:t>
            </a:r>
            <a:r>
              <a:rPr lang="fr-FR" dirty="0"/>
              <a:t> : Charge de travail trop importante, répartition des tâches à refaire</a:t>
            </a:r>
          </a:p>
          <a:p>
            <a:endParaRPr lang="fr-FR" dirty="0"/>
          </a:p>
          <a:p>
            <a:r>
              <a:rPr lang="fr-FR" u="sng" dirty="0"/>
              <a:t>Probabilité</a:t>
            </a:r>
            <a:r>
              <a:rPr lang="fr-FR" dirty="0"/>
              <a:t> : 30%</a:t>
            </a:r>
          </a:p>
          <a:p>
            <a:endParaRPr lang="fr-FR" dirty="0"/>
          </a:p>
          <a:p>
            <a:r>
              <a:rPr lang="fr-FR" u="sng" dirty="0" smtClean="0"/>
              <a:t>Solutions</a:t>
            </a:r>
            <a:r>
              <a:rPr lang="fr-FR" dirty="0" smtClean="0"/>
              <a:t> (réparation) : </a:t>
            </a:r>
            <a:r>
              <a:rPr lang="fr-FR" dirty="0"/>
              <a:t>Reprendre le planning, réétudier certaines fonctionnalités afin de les simplifier. Ré-établir un </a:t>
            </a:r>
            <a:r>
              <a:rPr lang="fr-FR" dirty="0" err="1"/>
              <a:t>versionning</a:t>
            </a:r>
            <a:r>
              <a:rPr lang="fr-FR" dirty="0"/>
              <a:t> avec la méthode </a:t>
            </a:r>
            <a:r>
              <a:rPr lang="fr-FR" dirty="0" err="1"/>
              <a:t>MoSCoW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8" name="Multiplication 7"/>
          <p:cNvSpPr/>
          <p:nvPr/>
        </p:nvSpPr>
        <p:spPr>
          <a:xfrm>
            <a:off x="6831500" y="3078212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25844"/>
      </p:ext>
    </p:extLst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800</Words>
  <Application>Microsoft Office PowerPoint</Application>
  <PresentationFormat>Affichage à l'écran (16:9)</PresentationFormat>
  <Paragraphs>179</Paragraphs>
  <Slides>18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Encode Sans Semi Condensed SemiBold</vt:lpstr>
      <vt:lpstr>Encode Sans Semi Condensed Light</vt:lpstr>
      <vt:lpstr>Encode Sans Semi Condensed</vt:lpstr>
      <vt:lpstr>Ferdinand template</vt:lpstr>
      <vt:lpstr>Projet n°7 : Application de recherche de recette - Mijotons</vt:lpstr>
      <vt:lpstr>Sommaire</vt:lpstr>
      <vt:lpstr>Introduction de notre application</vt:lpstr>
      <vt:lpstr>Tableau : services - acteurs</vt:lpstr>
      <vt:lpstr>Risques non traités</vt:lpstr>
      <vt:lpstr>Management - Commanditaire</vt:lpstr>
      <vt:lpstr>Management - Personnels</vt:lpstr>
      <vt:lpstr>Management – Mauvaise communication</vt:lpstr>
      <vt:lpstr>Management - Planning</vt:lpstr>
      <vt:lpstr>Financier - Logiciel</vt:lpstr>
      <vt:lpstr>Marché – Plagiat</vt:lpstr>
      <vt:lpstr>Défaillances techniques - Outil</vt:lpstr>
      <vt:lpstr>Défaillances techniques - Données</vt:lpstr>
      <vt:lpstr>Défaillance techniques – Open Food Facts</vt:lpstr>
      <vt:lpstr>Légalité – Open Food Facts</vt:lpstr>
      <vt:lpstr>Sécurité – Vol/piratage</vt:lpstr>
      <vt:lpstr>Inadaptabilité – Utilisateur</vt:lpstr>
      <vt:lpstr>Merci pour votre attention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n°7 : Application de recherche de recette</dc:title>
  <dc:creator>Royet Jules</dc:creator>
  <cp:lastModifiedBy>TodoniK</cp:lastModifiedBy>
  <cp:revision>138</cp:revision>
  <dcterms:modified xsi:type="dcterms:W3CDTF">2021-12-02T16:29:16Z</dcterms:modified>
</cp:coreProperties>
</file>