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65" r:id="rId3"/>
    <p:sldId id="264" r:id="rId4"/>
    <p:sldId id="266" r:id="rId5"/>
    <p:sldId id="288" r:id="rId6"/>
    <p:sldId id="287" r:id="rId7"/>
    <p:sldId id="263" r:id="rId8"/>
    <p:sldId id="272" r:id="rId9"/>
    <p:sldId id="273" r:id="rId10"/>
    <p:sldId id="281" r:id="rId11"/>
    <p:sldId id="289" r:id="rId12"/>
    <p:sldId id="262" r:id="rId13"/>
  </p:sldIdLst>
  <p:sldSz cx="9144000" cy="5143500" type="screen16x9"/>
  <p:notesSz cx="6858000" cy="9144000"/>
  <p:embeddedFontLst>
    <p:embeddedFont>
      <p:font typeface="Encode Sans Semi Condensed SemiBold" charset="0"/>
      <p:regular r:id="rId15"/>
      <p:bold r:id="rId16"/>
    </p:embeddedFont>
    <p:embeddedFont>
      <p:font typeface="Encode Sans Semi Condensed Light" charset="0"/>
      <p:regular r:id="rId17"/>
      <p:bold r:id="rId18"/>
    </p:embeddedFont>
    <p:embeddedFont>
      <p:font typeface="Encode Sans Semi Condensed"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89c60a0e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89c60a0e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1814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5730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121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121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9142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7036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5710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436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4F5876"/>
            </a:gs>
            <a:gs pos="100000">
              <a:srgbClr val="1D1F25"/>
            </a:gs>
          </a:gsLst>
          <a:path path="circle">
            <a:fillToRect l="50000" t="50000" r="50000" b="50000"/>
          </a:path>
          <a:tileRect/>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F5876"/>
            </a:gs>
            <a:gs pos="100000">
              <a:srgbClr val="1D1F25"/>
            </a:gs>
          </a:gsLst>
          <a:lin ang="16198662" scaled="0"/>
        </a:gradFill>
        <a:effectLst/>
      </p:bgPr>
    </p:bg>
    <p:spTree>
      <p:nvGrpSpPr>
        <p:cNvPr id="1"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rot="-5400000" flipH="1">
              <a:off x="104893" y="2398055"/>
              <a:ext cx="1770300" cy="2504700"/>
            </a:xfrm>
            <a:prstGeom prst="parallelogram">
              <a:avLst>
                <a:gd name="adj" fmla="val 9167"/>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flipH="1">
            <a:off x="630975" y="0"/>
            <a:ext cx="1472100" cy="43839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ctrTitle"/>
          </p:nvPr>
        </p:nvSpPr>
        <p:spPr>
          <a:xfrm>
            <a:off x="2444650" y="1581025"/>
            <a:ext cx="5733300" cy="674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2444650" y="2276025"/>
            <a:ext cx="5733300" cy="374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grpSp>
        <p:nvGrpSpPr>
          <p:cNvPr id="26" name="Google Shape;26;p4"/>
          <p:cNvGrpSpPr/>
          <p:nvPr/>
        </p:nvGrpSpPr>
        <p:grpSpPr>
          <a:xfrm rot="10800000">
            <a:off x="6904227" y="249339"/>
            <a:ext cx="2034302" cy="2271600"/>
            <a:chOff x="208025" y="2621275"/>
            <a:chExt cx="2034302" cy="2271600"/>
          </a:xfrm>
        </p:grpSpPr>
        <p:sp>
          <p:nvSpPr>
            <p:cNvPr id="27" name="Google Shape;27;p4"/>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4"/>
          <p:cNvGrpSpPr/>
          <p:nvPr/>
        </p:nvGrpSpPr>
        <p:grpSpPr>
          <a:xfrm>
            <a:off x="208025" y="2621275"/>
            <a:ext cx="2034302" cy="2271600"/>
            <a:chOff x="208025" y="2621275"/>
            <a:chExt cx="2034302" cy="2271600"/>
          </a:xfrm>
        </p:grpSpPr>
        <p:sp>
          <p:nvSpPr>
            <p:cNvPr id="30" name="Google Shape;30;p4"/>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4209475" y="728032"/>
            <a:ext cx="725100" cy="725100"/>
          </a:xfrm>
          <a:prstGeom prst="rect">
            <a:avLst/>
          </a:prstGeom>
          <a:gradFill>
            <a:gsLst>
              <a:gs pos="0">
                <a:srgbClr val="4F5876"/>
              </a:gs>
              <a:gs pos="100000">
                <a:srgbClr val="1D1F25"/>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4"/>
          <p:cNvSpPr txBox="1">
            <a:spLocks noGrp="1"/>
          </p:cNvSpPr>
          <p:nvPr>
            <p:ph type="body" idx="1"/>
          </p:nvPr>
        </p:nvSpPr>
        <p:spPr>
          <a:xfrm>
            <a:off x="1262175" y="1553800"/>
            <a:ext cx="6619800" cy="2035800"/>
          </a:xfrm>
          <a:prstGeom prst="rect">
            <a:avLst/>
          </a:prstGeom>
        </p:spPr>
        <p:txBody>
          <a:bodyPr spcFirstLastPara="1" wrap="square" lIns="0" tIns="0" rIns="0" bIns="0" anchor="ctr" anchorCtr="0">
            <a:noAutofit/>
          </a:bodyPr>
          <a:lstStyle>
            <a:lvl1pPr marL="457200" lvl="0" indent="-419100" algn="ctr" rtl="0">
              <a:lnSpc>
                <a:spcPct val="100000"/>
              </a:lnSpc>
              <a:spcBef>
                <a:spcPts val="600"/>
              </a:spcBef>
              <a:spcAft>
                <a:spcPts val="0"/>
              </a:spcAft>
              <a:buSzPts val="3000"/>
              <a:buChar char="⊳"/>
              <a:defRPr sz="3000"/>
            </a:lvl1pPr>
            <a:lvl2pPr marL="914400" lvl="1" indent="-419100" algn="ctr" rtl="0">
              <a:lnSpc>
                <a:spcPct val="100000"/>
              </a:lnSpc>
              <a:spcBef>
                <a:spcPts val="0"/>
              </a:spcBef>
              <a:spcAft>
                <a:spcPts val="0"/>
              </a:spcAft>
              <a:buSzPts val="3000"/>
              <a:buChar char="▸"/>
              <a:defRPr sz="3000"/>
            </a:lvl2pPr>
            <a:lvl3pPr marL="1371600" lvl="2" indent="-419100" algn="ctr" rtl="0">
              <a:lnSpc>
                <a:spcPct val="100000"/>
              </a:lnSpc>
              <a:spcBef>
                <a:spcPts val="0"/>
              </a:spcBef>
              <a:spcAft>
                <a:spcPts val="0"/>
              </a:spcAft>
              <a:buSzPts val="3000"/>
              <a:buChar char="▸"/>
              <a:defRPr sz="3000"/>
            </a:lvl3pPr>
            <a:lvl4pPr marL="1828800" lvl="3" indent="-419100" algn="ctr" rtl="0">
              <a:lnSpc>
                <a:spcPct val="100000"/>
              </a:lnSpc>
              <a:spcBef>
                <a:spcPts val="0"/>
              </a:spcBef>
              <a:spcAft>
                <a:spcPts val="0"/>
              </a:spcAft>
              <a:buSzPts val="3000"/>
              <a:buChar char="▸"/>
              <a:defRPr sz="3000"/>
            </a:lvl4pPr>
            <a:lvl5pPr marL="2286000" lvl="4" indent="-419100" algn="ctr" rtl="0">
              <a:lnSpc>
                <a:spcPct val="100000"/>
              </a:lnSpc>
              <a:spcBef>
                <a:spcPts val="0"/>
              </a:spcBef>
              <a:spcAft>
                <a:spcPts val="0"/>
              </a:spcAft>
              <a:buSzPts val="3000"/>
              <a:buChar char="▸"/>
              <a:defRPr sz="3000"/>
            </a:lvl5pPr>
            <a:lvl6pPr marL="2743200" lvl="5" indent="-419100" algn="ctr" rtl="0">
              <a:lnSpc>
                <a:spcPct val="100000"/>
              </a:lnSpc>
              <a:spcBef>
                <a:spcPts val="0"/>
              </a:spcBef>
              <a:spcAft>
                <a:spcPts val="0"/>
              </a:spcAft>
              <a:buSzPts val="3000"/>
              <a:buChar char="▸"/>
              <a:defRPr sz="3000"/>
            </a:lvl6pPr>
            <a:lvl7pPr marL="3200400" lvl="6" indent="-419100" algn="ctr" rtl="0">
              <a:lnSpc>
                <a:spcPct val="100000"/>
              </a:lnSpc>
              <a:spcBef>
                <a:spcPts val="0"/>
              </a:spcBef>
              <a:spcAft>
                <a:spcPts val="0"/>
              </a:spcAft>
              <a:buSzPts val="3000"/>
              <a:buChar char="▸"/>
              <a:defRPr sz="3000"/>
            </a:lvl7pPr>
            <a:lvl8pPr marL="3657600" lvl="7" indent="-419100" algn="ctr" rtl="0">
              <a:lnSpc>
                <a:spcPct val="100000"/>
              </a:lnSpc>
              <a:spcBef>
                <a:spcPts val="0"/>
              </a:spcBef>
              <a:spcAft>
                <a:spcPts val="0"/>
              </a:spcAft>
              <a:buSzPts val="3000"/>
              <a:buChar char="▸"/>
              <a:defRPr sz="3000"/>
            </a:lvl8pPr>
            <a:lvl9pPr marL="4114800" lvl="8" indent="-419100" algn="ctr">
              <a:lnSpc>
                <a:spcPct val="100000"/>
              </a:lnSpc>
              <a:spcBef>
                <a:spcPts val="0"/>
              </a:spcBef>
              <a:spcAft>
                <a:spcPts val="0"/>
              </a:spcAft>
              <a:buSzPts val="3000"/>
              <a:buChar char="▸"/>
              <a:defRPr sz="3000"/>
            </a:lvl9pPr>
          </a:lstStyle>
          <a:p>
            <a:endParaRPr/>
          </a:p>
        </p:txBody>
      </p:sp>
      <p:sp>
        <p:nvSpPr>
          <p:cNvPr id="35" name="Google Shape;35;p4"/>
          <p:cNvSpPr txBox="1"/>
          <p:nvPr/>
        </p:nvSpPr>
        <p:spPr>
          <a:xfrm>
            <a:off x="4209450" y="855225"/>
            <a:ext cx="725100" cy="477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36" name="Google Shape;36;p4"/>
          <p:cNvSpPr txBox="1">
            <a:spLocks noGrp="1"/>
          </p:cNvSpPr>
          <p:nvPr>
            <p:ph type="sldNum" idx="12"/>
          </p:nvPr>
        </p:nvSpPr>
        <p:spPr>
          <a:xfrm>
            <a:off x="4329300" y="4612325"/>
            <a:ext cx="485400" cy="5310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44;p5"/>
          <p:cNvGrpSpPr/>
          <p:nvPr/>
        </p:nvGrpSpPr>
        <p:grpSpPr>
          <a:xfrm rot="10800000" flipH="1">
            <a:off x="8543953" y="4243733"/>
            <a:ext cx="600055" cy="374899"/>
            <a:chOff x="5211448" y="3165393"/>
            <a:chExt cx="1477967" cy="784800"/>
          </a:xfrm>
        </p:grpSpPr>
        <p:sp>
          <p:nvSpPr>
            <p:cNvPr id="45" name="Google Shape;45;p5"/>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1" name="Google Shape;51;p5"/>
          <p:cNvSpPr txBox="1">
            <a:spLocks noGrp="1"/>
          </p:cNvSpPr>
          <p:nvPr>
            <p:ph type="body" idx="1"/>
          </p:nvPr>
        </p:nvSpPr>
        <p:spPr>
          <a:xfrm>
            <a:off x="1206100" y="1706200"/>
            <a:ext cx="7026900" cy="30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5"/>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6"/>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6"/>
          <p:cNvGrpSpPr/>
          <p:nvPr/>
        </p:nvGrpSpPr>
        <p:grpSpPr>
          <a:xfrm rot="10800000" flipH="1">
            <a:off x="8543953" y="4243733"/>
            <a:ext cx="600055" cy="374899"/>
            <a:chOff x="5211448" y="3165393"/>
            <a:chExt cx="1477967" cy="784800"/>
          </a:xfrm>
        </p:grpSpPr>
        <p:sp>
          <p:nvSpPr>
            <p:cNvPr id="60" name="Google Shape;60;p6"/>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6" name="Google Shape;66;p6"/>
          <p:cNvSpPr txBox="1">
            <a:spLocks noGrp="1"/>
          </p:cNvSpPr>
          <p:nvPr>
            <p:ph type="body" idx="1"/>
          </p:nvPr>
        </p:nvSpPr>
        <p:spPr>
          <a:xfrm>
            <a:off x="1206100"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4896145"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9"/>
        <p:cNvGrpSpPr/>
        <p:nvPr/>
      </p:nvGrpSpPr>
      <p:grpSpPr>
        <a:xfrm>
          <a:off x="0" y="0"/>
          <a:ext cx="0" cy="0"/>
          <a:chOff x="0" y="0"/>
          <a:chExt cx="0" cy="0"/>
        </a:xfrm>
      </p:grpSpPr>
      <p:sp>
        <p:nvSpPr>
          <p:cNvPr id="70" name="Google Shape;70;p7"/>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10800000" flipH="1">
            <a:off x="8543953" y="4243733"/>
            <a:ext cx="600055" cy="374899"/>
            <a:chOff x="5211448" y="3165393"/>
            <a:chExt cx="1477967" cy="784800"/>
          </a:xfrm>
        </p:grpSpPr>
        <p:sp>
          <p:nvSpPr>
            <p:cNvPr id="76" name="Google Shape;76;p7"/>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2" name="Google Shape;82;p7"/>
          <p:cNvSpPr txBox="1">
            <a:spLocks noGrp="1"/>
          </p:cNvSpPr>
          <p:nvPr>
            <p:ph type="body" idx="1"/>
          </p:nvPr>
        </p:nvSpPr>
        <p:spPr>
          <a:xfrm>
            <a:off x="1201800"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3" name="Google Shape;83;p7"/>
          <p:cNvSpPr txBox="1">
            <a:spLocks noGrp="1"/>
          </p:cNvSpPr>
          <p:nvPr>
            <p:ph type="body" idx="2"/>
          </p:nvPr>
        </p:nvSpPr>
        <p:spPr>
          <a:xfrm>
            <a:off x="3643672"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4" name="Google Shape;84;p7"/>
          <p:cNvSpPr txBox="1">
            <a:spLocks noGrp="1"/>
          </p:cNvSpPr>
          <p:nvPr>
            <p:ph type="body" idx="3"/>
          </p:nvPr>
        </p:nvSpPr>
        <p:spPr>
          <a:xfrm>
            <a:off x="6085544"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5" name="Google Shape;85;p7"/>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8"/>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284659" y="277661"/>
            <a:ext cx="7532717" cy="895903"/>
            <a:chOff x="0" y="266575"/>
            <a:chExt cx="6046490" cy="1687200"/>
          </a:xfrm>
        </p:grpSpPr>
        <p:sp>
          <p:nvSpPr>
            <p:cNvPr id="90" name="Google Shape;90;p8"/>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8"/>
          <p:cNvGrpSpPr/>
          <p:nvPr/>
        </p:nvGrpSpPr>
        <p:grpSpPr>
          <a:xfrm rot="10800000" flipH="1">
            <a:off x="8543953" y="4243733"/>
            <a:ext cx="600055" cy="374899"/>
            <a:chOff x="5211448" y="3165393"/>
            <a:chExt cx="1477967" cy="784800"/>
          </a:xfrm>
        </p:grpSpPr>
        <p:sp>
          <p:nvSpPr>
            <p:cNvPr id="93" name="Google Shape;93;p8"/>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flipH="1">
            <a:off x="8385351" y="4612318"/>
            <a:ext cx="758573" cy="531131"/>
            <a:chOff x="0" y="266575"/>
            <a:chExt cx="7503194" cy="1687200"/>
          </a:xfrm>
        </p:grpSpPr>
        <p:sp>
          <p:nvSpPr>
            <p:cNvPr id="96" name="Google Shape;96;p8"/>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8"/>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99" name="Google Shape;99;p8"/>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9"/>
          <p:cNvSpPr/>
          <p:nvPr/>
        </p:nvSpPr>
        <p:spPr>
          <a:xfrm rot="5400000">
            <a:off x="8234561"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937900"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flipH="1">
            <a:off x="292350"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10800000">
            <a:off x="278211"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10800000" flipH="1">
            <a:off x="281975" y="4232425"/>
            <a:ext cx="858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body" idx="1"/>
          </p:nvPr>
        </p:nvSpPr>
        <p:spPr>
          <a:xfrm>
            <a:off x="282000" y="4232425"/>
            <a:ext cx="8580000" cy="565500"/>
          </a:xfrm>
          <a:prstGeom prst="rect">
            <a:avLst/>
          </a:prstGeom>
        </p:spPr>
        <p:txBody>
          <a:bodyPr spcFirstLastPara="1" wrap="square" lIns="0" tIns="0" rIns="0" bIns="0" anchor="ctr" anchorCtr="0">
            <a:noAutofit/>
          </a:bodyPr>
          <a:lstStyle>
            <a:lvl1pPr marL="457200" lvl="0" indent="-228600" algn="ctr">
              <a:spcBef>
                <a:spcPts val="360"/>
              </a:spcBef>
              <a:spcAft>
                <a:spcPts val="0"/>
              </a:spcAft>
              <a:buSzPts val="1600"/>
              <a:buNone/>
              <a:defRPr sz="1600"/>
            </a:lvl1pPr>
          </a:lstStyle>
          <a:p>
            <a:endParaRPr/>
          </a:p>
        </p:txBody>
      </p:sp>
      <p:sp>
        <p:nvSpPr>
          <p:cNvPr id="107" name="Google Shape;107;p9"/>
          <p:cNvSpPr txBox="1">
            <a:spLocks noGrp="1"/>
          </p:cNvSpPr>
          <p:nvPr>
            <p:ph type="sldNum" idx="12"/>
          </p:nvPr>
        </p:nvSpPr>
        <p:spPr>
          <a:xfrm>
            <a:off x="4327150" y="4797925"/>
            <a:ext cx="485400" cy="3453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1pPr>
            <a:lvl2pPr lvl="1">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2pPr>
            <a:lvl3pPr lvl="2">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3pPr>
            <a:lvl4pPr lvl="3">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4pPr>
            <a:lvl5pPr lvl="4">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5pPr>
            <a:lvl6pPr lvl="5">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6pPr>
            <a:lvl7pPr lvl="6">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7pPr>
            <a:lvl8pPr lvl="7">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8pPr>
            <a:lvl9pPr lvl="8">
              <a:lnSpc>
                <a:spcPct val="90000"/>
              </a:lnSpc>
              <a:spcBef>
                <a:spcPts val="0"/>
              </a:spcBef>
              <a:spcAft>
                <a:spcPts val="0"/>
              </a:spcAft>
              <a:buClr>
                <a:schemeClr val="lt1"/>
              </a:buClr>
              <a:buSzPts val="3200"/>
              <a:buFont typeface="Encode Sans Semi Condensed SemiBold"/>
              <a:buNone/>
              <a:defRPr sz="3200">
                <a:solidFill>
                  <a:schemeClr val="lt1"/>
                </a:solidFill>
                <a:latin typeface="Encode Sans Semi Condensed SemiBold"/>
                <a:ea typeface="Encode Sans Semi Condensed SemiBold"/>
                <a:cs typeface="Encode Sans Semi Condensed SemiBold"/>
                <a:sym typeface="Encode Sans Semi Condensed SemiBold"/>
              </a:defRPr>
            </a:lvl9pPr>
          </a:lstStyle>
          <a:p>
            <a:endParaRPr/>
          </a:p>
        </p:txBody>
      </p:sp>
      <p:sp>
        <p:nvSpPr>
          <p:cNvPr id="7" name="Google Shape;7;p1"/>
          <p:cNvSpPr txBox="1">
            <a:spLocks noGrp="1"/>
          </p:cNvSpPr>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17500">
              <a:lnSpc>
                <a:spcPct val="115000"/>
              </a:lnSpc>
              <a:spcBef>
                <a:spcPts val="0"/>
              </a:spcBef>
              <a:spcAft>
                <a:spcPts val="0"/>
              </a:spcAft>
              <a:buClr>
                <a:schemeClr val="accent1"/>
              </a:buClr>
              <a:buSzPts val="1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a:lnSpc>
                <a:spcPct val="115000"/>
              </a:lnSpc>
              <a:spcBef>
                <a:spcPts val="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a:ea typeface="Encode Sans Semi Condensed SemiBold"/>
                <a:cs typeface="Encode Sans Semi Condensed SemiBold"/>
                <a:sym typeface="Encode Sans Semi Condensed SemiBold"/>
              </a:defRPr>
            </a:lvl1pPr>
            <a:lvl2pPr lvl="1" algn="r">
              <a:buNone/>
              <a:defRPr sz="1300">
                <a:solidFill>
                  <a:schemeClr val="lt1"/>
                </a:solidFill>
                <a:latin typeface="Encode Sans Semi Condensed SemiBold"/>
                <a:ea typeface="Encode Sans Semi Condensed SemiBold"/>
                <a:cs typeface="Encode Sans Semi Condensed SemiBold"/>
                <a:sym typeface="Encode Sans Semi Condensed SemiBold"/>
              </a:defRPr>
            </a:lvl2pPr>
            <a:lvl3pPr lvl="2" algn="r">
              <a:buNone/>
              <a:defRPr sz="1300">
                <a:solidFill>
                  <a:schemeClr val="lt1"/>
                </a:solidFill>
                <a:latin typeface="Encode Sans Semi Condensed SemiBold"/>
                <a:ea typeface="Encode Sans Semi Condensed SemiBold"/>
                <a:cs typeface="Encode Sans Semi Condensed SemiBold"/>
                <a:sym typeface="Encode Sans Semi Condensed SemiBold"/>
              </a:defRPr>
            </a:lvl3pPr>
            <a:lvl4pPr lvl="3" algn="r">
              <a:buNone/>
              <a:defRPr sz="1300">
                <a:solidFill>
                  <a:schemeClr val="lt1"/>
                </a:solidFill>
                <a:latin typeface="Encode Sans Semi Condensed SemiBold"/>
                <a:ea typeface="Encode Sans Semi Condensed SemiBold"/>
                <a:cs typeface="Encode Sans Semi Condensed SemiBold"/>
                <a:sym typeface="Encode Sans Semi Condensed SemiBold"/>
              </a:defRPr>
            </a:lvl4pPr>
            <a:lvl5pPr lvl="4" algn="r">
              <a:buNone/>
              <a:defRPr sz="1300">
                <a:solidFill>
                  <a:schemeClr val="lt1"/>
                </a:solidFill>
                <a:latin typeface="Encode Sans Semi Condensed SemiBold"/>
                <a:ea typeface="Encode Sans Semi Condensed SemiBold"/>
                <a:cs typeface="Encode Sans Semi Condensed SemiBold"/>
                <a:sym typeface="Encode Sans Semi Condensed SemiBold"/>
              </a:defRPr>
            </a:lvl5pPr>
            <a:lvl6pPr lvl="5" algn="r">
              <a:buNone/>
              <a:defRPr sz="1300">
                <a:solidFill>
                  <a:schemeClr val="lt1"/>
                </a:solidFill>
                <a:latin typeface="Encode Sans Semi Condensed SemiBold"/>
                <a:ea typeface="Encode Sans Semi Condensed SemiBold"/>
                <a:cs typeface="Encode Sans Semi Condensed SemiBold"/>
                <a:sym typeface="Encode Sans Semi Condensed SemiBold"/>
              </a:defRPr>
            </a:lvl6pPr>
            <a:lvl7pPr lvl="6" algn="r">
              <a:buNone/>
              <a:defRPr sz="1300">
                <a:solidFill>
                  <a:schemeClr val="lt1"/>
                </a:solidFill>
                <a:latin typeface="Encode Sans Semi Condensed SemiBold"/>
                <a:ea typeface="Encode Sans Semi Condensed SemiBold"/>
                <a:cs typeface="Encode Sans Semi Condensed SemiBold"/>
                <a:sym typeface="Encode Sans Semi Condensed SemiBold"/>
              </a:defRPr>
            </a:lvl7pPr>
            <a:lvl8pPr lvl="7" algn="r">
              <a:buNone/>
              <a:defRPr sz="1300">
                <a:solidFill>
                  <a:schemeClr val="lt1"/>
                </a:solidFill>
                <a:latin typeface="Encode Sans Semi Condensed SemiBold"/>
                <a:ea typeface="Encode Sans Semi Condensed SemiBold"/>
                <a:cs typeface="Encode Sans Semi Condensed SemiBold"/>
                <a:sym typeface="Encode Sans Semi Condensed SemiBold"/>
              </a:defRPr>
            </a:lvl8pPr>
            <a:lvl9pPr lvl="8" algn="r">
              <a:buNone/>
              <a:defRPr sz="1300">
                <a:solidFill>
                  <a:schemeClr val="lt1"/>
                </a:solidFill>
                <a:latin typeface="Encode Sans Semi Condensed SemiBold"/>
                <a:ea typeface="Encode Sans Semi Condensed SemiBold"/>
                <a:cs typeface="Encode Sans Semi Condensed SemiBold"/>
                <a:sym typeface="Encode Sans Semi Condensed SemiBo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u="sng" dirty="0"/>
              <a:t>Projet n°7 :</a:t>
            </a:r>
            <a:endParaRPr sz="4800" u="sng"/>
          </a:p>
          <a:p>
            <a:pPr marL="0" lvl="0" indent="0" algn="ctr" rtl="0">
              <a:spcBef>
                <a:spcPts val="0"/>
              </a:spcBef>
              <a:spcAft>
                <a:spcPts val="0"/>
              </a:spcAft>
              <a:buNone/>
            </a:pPr>
            <a:r>
              <a:rPr lang="en" sz="4800" dirty="0"/>
              <a:t>Application de recherche de </a:t>
            </a:r>
            <a:r>
              <a:rPr lang="en" sz="4800" dirty="0" smtClean="0"/>
              <a:t>recette - Mijotons</a:t>
            </a:r>
            <a:endParaRPr sz="4800"/>
          </a:p>
        </p:txBody>
      </p:sp>
      <p:sp>
        <p:nvSpPr>
          <p:cNvPr id="127" name="Google Shape;127;p11"/>
          <p:cNvSpPr txBox="1">
            <a:spLocks noGrp="1"/>
          </p:cNvSpPr>
          <p:nvPr>
            <p:ph type="ctrTitle"/>
          </p:nvPr>
        </p:nvSpPr>
        <p:spPr>
          <a:xfrm>
            <a:off x="-1998500"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Semestre 3 | 2021 - 2022</a:t>
            </a:r>
            <a:endParaRPr sz="1000"/>
          </a:p>
        </p:txBody>
      </p:sp>
      <p:sp>
        <p:nvSpPr>
          <p:cNvPr id="128" name="Google Shape;128;p11"/>
          <p:cNvSpPr txBox="1">
            <a:spLocks noGrp="1"/>
          </p:cNvSpPr>
          <p:nvPr>
            <p:ph type="ctrTitle"/>
          </p:nvPr>
        </p:nvSpPr>
        <p:spPr>
          <a:xfrm>
            <a:off x="3004375" y="3937675"/>
            <a:ext cx="6095400" cy="1110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100" dirty="0"/>
              <a:t>Groupe constitué de </a:t>
            </a:r>
            <a:r>
              <a:rPr lang="en" sz="1100" dirty="0" smtClean="0"/>
              <a:t>:</a:t>
            </a:r>
            <a:endParaRPr sz="1100" dirty="0"/>
          </a:p>
          <a:p>
            <a:pPr marL="0" lvl="0" indent="0" algn="r" rtl="0">
              <a:spcBef>
                <a:spcPts val="0"/>
              </a:spcBef>
              <a:spcAft>
                <a:spcPts val="0"/>
              </a:spcAft>
              <a:buNone/>
            </a:pPr>
            <a:r>
              <a:rPr lang="en" sz="1100" dirty="0"/>
              <a:t>ABDLHAK Yanis TD1 - TP2</a:t>
            </a:r>
            <a:endParaRPr sz="1100" dirty="0"/>
          </a:p>
          <a:p>
            <a:pPr marL="0" lvl="0" indent="0" algn="r" rtl="0">
              <a:spcBef>
                <a:spcPts val="0"/>
              </a:spcBef>
              <a:spcAft>
                <a:spcPts val="0"/>
              </a:spcAft>
              <a:buNone/>
            </a:pPr>
            <a:r>
              <a:rPr lang="en" sz="1100" dirty="0"/>
              <a:t>MARIS Xan TD1 - TP2</a:t>
            </a:r>
            <a:endParaRPr sz="1100" dirty="0"/>
          </a:p>
          <a:p>
            <a:pPr marL="0" lvl="0" indent="0" algn="r" rtl="0">
              <a:spcBef>
                <a:spcPts val="0"/>
              </a:spcBef>
              <a:spcAft>
                <a:spcPts val="0"/>
              </a:spcAft>
              <a:buNone/>
            </a:pPr>
            <a:r>
              <a:rPr lang="en" sz="1100" dirty="0"/>
              <a:t>OSWALD Bastien TD1 - TP2</a:t>
            </a:r>
            <a:endParaRPr sz="1100" dirty="0"/>
          </a:p>
          <a:p>
            <a:pPr marL="0" lvl="0" indent="0" algn="r" rtl="0">
              <a:spcBef>
                <a:spcPts val="0"/>
              </a:spcBef>
              <a:spcAft>
                <a:spcPts val="0"/>
              </a:spcAft>
              <a:buNone/>
            </a:pPr>
            <a:r>
              <a:rPr lang="en" sz="1100" dirty="0"/>
              <a:t>ROYET Jules TD1 - TP2</a:t>
            </a:r>
            <a:endParaRPr sz="1100" dirty="0"/>
          </a:p>
        </p:txBody>
      </p:sp>
      <p:sp>
        <p:nvSpPr>
          <p:cNvPr id="129" name="Google Shape;129;p11"/>
          <p:cNvSpPr txBox="1"/>
          <p:nvPr/>
        </p:nvSpPr>
        <p:spPr>
          <a:xfrm>
            <a:off x="730575" y="4781900"/>
            <a:ext cx="10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ncode Sans Semi Condensed Light"/>
              <a:ea typeface="Encode Sans Semi Condensed Light"/>
              <a:cs typeface="Encode Sans Semi Condensed Light"/>
              <a:sym typeface="Encode Sans Semi Condensed Light"/>
            </a:endParaRPr>
          </a:p>
        </p:txBody>
      </p:sp>
      <p:sp>
        <p:nvSpPr>
          <p:cNvPr id="130" name="Google Shape;130;p11"/>
          <p:cNvSpPr txBox="1">
            <a:spLocks noGrp="1"/>
          </p:cNvSpPr>
          <p:nvPr>
            <p:ph type="ctrTitle"/>
          </p:nvPr>
        </p:nvSpPr>
        <p:spPr>
          <a:xfrm>
            <a:off x="5400525"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DUT Informatique</a:t>
            </a:r>
            <a:endParaRPr sz="1000"/>
          </a:p>
        </p:txBody>
      </p:sp>
      <p:sp>
        <p:nvSpPr>
          <p:cNvPr id="131" name="Google Shape;131;p11"/>
          <p:cNvSpPr txBox="1">
            <a:spLocks noGrp="1"/>
          </p:cNvSpPr>
          <p:nvPr>
            <p:ph type="ctrTitle"/>
          </p:nvPr>
        </p:nvSpPr>
        <p:spPr>
          <a:xfrm>
            <a:off x="1814775" y="442700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Commanditaire - Tuteur : DOURISBOURE Yon</a:t>
            </a:r>
            <a:endParaRPr sz="1000"/>
          </a:p>
        </p:txBody>
      </p:sp>
      <p:sp>
        <p:nvSpPr>
          <p:cNvPr id="132" name="Google Shape;132;p11"/>
          <p:cNvSpPr txBox="1">
            <a:spLocks noGrp="1"/>
          </p:cNvSpPr>
          <p:nvPr>
            <p:ph type="ctrTitle"/>
          </p:nvPr>
        </p:nvSpPr>
        <p:spPr>
          <a:xfrm>
            <a:off x="1524300" y="-643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dirty="0"/>
              <a:t>M3301 : Méthodologie de la production d’application</a:t>
            </a:r>
            <a:endParaRPr sz="1400"/>
          </a:p>
          <a:p>
            <a:pPr marL="0" lvl="0" indent="0" algn="ctr" rtl="0">
              <a:spcBef>
                <a:spcPts val="0"/>
              </a:spcBef>
              <a:spcAft>
                <a:spcPts val="0"/>
              </a:spcAft>
              <a:buNone/>
            </a:pPr>
            <a:endParaRPr sz="1400"/>
          </a:p>
          <a:p>
            <a:pPr marL="0" lvl="0" indent="0" algn="ctr" rtl="0">
              <a:spcBef>
                <a:spcPts val="0"/>
              </a:spcBef>
              <a:spcAft>
                <a:spcPts val="0"/>
              </a:spcAft>
              <a:buNone/>
            </a:pPr>
            <a:r>
              <a:rPr lang="en" sz="1400" dirty="0" smtClean="0"/>
              <a:t>Eléments de production du cahier des charges</a:t>
            </a:r>
            <a:endParaRPr sz="1400"/>
          </a:p>
        </p:txBody>
      </p:sp>
      <p:sp>
        <p:nvSpPr>
          <p:cNvPr id="133" name="Google Shape;133;p11"/>
          <p:cNvSpPr txBox="1">
            <a:spLocks noGrp="1"/>
          </p:cNvSpPr>
          <p:nvPr>
            <p:ph type="ctrTitle"/>
          </p:nvPr>
        </p:nvSpPr>
        <p:spPr>
          <a:xfrm>
            <a:off x="1734075" y="39376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dirty="0"/>
              <a:t>Poursuite du projet du semestre 2 de l’année 2020 - 2021 (Groupe 25)</a:t>
            </a:r>
            <a:endParaRPr sz="1000" dirty="0"/>
          </a:p>
        </p:txBody>
      </p:sp>
      <p:pic>
        <p:nvPicPr>
          <p:cNvPr id="134" name="Google Shape;134;p11"/>
          <p:cNvPicPr preferRelativeResize="0"/>
          <p:nvPr/>
        </p:nvPicPr>
        <p:blipFill>
          <a:blip r:embed="rId3">
            <a:alphaModFix/>
          </a:blip>
          <a:stretch>
            <a:fillRect/>
          </a:stretch>
        </p:blipFill>
        <p:spPr>
          <a:xfrm>
            <a:off x="-1" y="25"/>
            <a:ext cx="826500" cy="95327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400" dirty="0" smtClean="0"/>
              <a:t>Présentation visuelle de l’application : </a:t>
            </a:r>
            <a:r>
              <a:rPr lang="fr-FR" sz="2400" dirty="0" smtClean="0"/>
              <a:t>maquettes</a:t>
            </a:r>
            <a:endParaRPr lang="fr-FR" sz="24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10</a:t>
            </a:fld>
            <a:endParaRPr lang="fr-FR"/>
          </a:p>
        </p:txBody>
      </p:sp>
      <p:pic>
        <p:nvPicPr>
          <p:cNvPr id="13313" name="Picture 1"/>
          <p:cNvPicPr>
            <a:picLocks noChangeAspect="1" noChangeArrowheads="1"/>
          </p:cNvPicPr>
          <p:nvPr/>
        </p:nvPicPr>
        <p:blipFill>
          <a:blip r:embed="rId2"/>
          <a:srcRect/>
          <a:stretch>
            <a:fillRect/>
          </a:stretch>
        </p:blipFill>
        <p:spPr bwMode="auto">
          <a:xfrm>
            <a:off x="1642253" y="1275743"/>
            <a:ext cx="5880472" cy="3608289"/>
          </a:xfrm>
          <a:prstGeom prst="rect">
            <a:avLst/>
          </a:prstGeom>
          <a:noFill/>
          <a:ln w="9525">
            <a:noFill/>
            <a:miter lim="800000"/>
            <a:headEnd/>
            <a:tailEnd/>
          </a:ln>
          <a:effectLst/>
        </p:spPr>
      </p:pic>
      <p:sp>
        <p:nvSpPr>
          <p:cNvPr id="7" name="ZoneTexte 6"/>
          <p:cNvSpPr txBox="1"/>
          <p:nvPr/>
        </p:nvSpPr>
        <p:spPr>
          <a:xfrm>
            <a:off x="6067383" y="4746252"/>
            <a:ext cx="1139686" cy="307777"/>
          </a:xfrm>
          <a:prstGeom prst="rect">
            <a:avLst/>
          </a:prstGeom>
          <a:noFill/>
        </p:spPr>
        <p:txBody>
          <a:bodyPr wrap="square" rtlCol="0">
            <a:spAutoFit/>
          </a:bodyPr>
          <a:lstStyle/>
          <a:p>
            <a:r>
              <a:rPr lang="fr-FR" dirty="0" smtClean="0">
                <a:solidFill>
                  <a:schemeClr val="accent2"/>
                </a:solidFill>
              </a:rPr>
              <a:t>Maquette 3</a:t>
            </a:r>
            <a:endParaRPr lang="fr-FR" dirty="0">
              <a:solidFill>
                <a:schemeClr val="accent2"/>
              </a:solidFill>
            </a:endParaRPr>
          </a:p>
        </p:txBody>
      </p:sp>
      <p:sp>
        <p:nvSpPr>
          <p:cNvPr id="8" name="ZoneTexte 7"/>
          <p:cNvSpPr txBox="1"/>
          <p:nvPr/>
        </p:nvSpPr>
        <p:spPr>
          <a:xfrm>
            <a:off x="4027817" y="4755980"/>
            <a:ext cx="1139686" cy="307777"/>
          </a:xfrm>
          <a:prstGeom prst="rect">
            <a:avLst/>
          </a:prstGeom>
          <a:noFill/>
        </p:spPr>
        <p:txBody>
          <a:bodyPr wrap="square" rtlCol="0">
            <a:spAutoFit/>
          </a:bodyPr>
          <a:lstStyle/>
          <a:p>
            <a:r>
              <a:rPr lang="fr-FR" dirty="0" smtClean="0">
                <a:solidFill>
                  <a:schemeClr val="accent2"/>
                </a:solidFill>
              </a:rPr>
              <a:t>Maquette 2</a:t>
            </a:r>
            <a:endParaRPr lang="fr-FR" dirty="0">
              <a:solidFill>
                <a:schemeClr val="accent2"/>
              </a:solidFill>
            </a:endParaRPr>
          </a:p>
        </p:txBody>
      </p:sp>
      <p:sp>
        <p:nvSpPr>
          <p:cNvPr id="9" name="ZoneTexte 8"/>
          <p:cNvSpPr txBox="1"/>
          <p:nvPr/>
        </p:nvSpPr>
        <p:spPr>
          <a:xfrm>
            <a:off x="2010949" y="4736525"/>
            <a:ext cx="1139686" cy="307777"/>
          </a:xfrm>
          <a:prstGeom prst="rect">
            <a:avLst/>
          </a:prstGeom>
          <a:noFill/>
        </p:spPr>
        <p:txBody>
          <a:bodyPr wrap="square" rtlCol="0">
            <a:spAutoFit/>
          </a:bodyPr>
          <a:lstStyle/>
          <a:p>
            <a:r>
              <a:rPr lang="fr-FR" dirty="0" smtClean="0">
                <a:solidFill>
                  <a:schemeClr val="accent2"/>
                </a:solidFill>
              </a:rPr>
              <a:t>Maquette 1</a:t>
            </a:r>
            <a:endParaRPr lang="fr-FR" dirty="0">
              <a:solidFill>
                <a:schemeClr val="accent2"/>
              </a:solidFill>
            </a:endParaRPr>
          </a:p>
        </p:txBody>
      </p:sp>
    </p:spTree>
    <p:extLst>
      <p:ext uri="{BB962C8B-B14F-4D97-AF65-F5344CB8AC3E}">
        <p14:creationId xmlns:p14="http://schemas.microsoft.com/office/powerpoint/2010/main" xmlns="" val="129822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2400" dirty="0" smtClean="0"/>
              <a:t>Présentation visuelle de l’application : </a:t>
            </a:r>
            <a:r>
              <a:rPr lang="fr-FR" sz="2400" dirty="0" smtClean="0"/>
              <a:t>maquettes</a:t>
            </a:r>
            <a:endParaRPr lang="fr-FR" sz="2400" dirty="0"/>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11</a:t>
            </a:fld>
            <a:endParaRPr lang="fr-FR"/>
          </a:p>
        </p:txBody>
      </p:sp>
      <p:pic>
        <p:nvPicPr>
          <p:cNvPr id="57346" name="Picture 2"/>
          <p:cNvPicPr>
            <a:picLocks noChangeAspect="1" noChangeArrowheads="1"/>
          </p:cNvPicPr>
          <p:nvPr/>
        </p:nvPicPr>
        <p:blipFill>
          <a:blip r:embed="rId2"/>
          <a:srcRect/>
          <a:stretch>
            <a:fillRect/>
          </a:stretch>
        </p:blipFill>
        <p:spPr bwMode="auto">
          <a:xfrm>
            <a:off x="2488925" y="1290131"/>
            <a:ext cx="4291171" cy="3450482"/>
          </a:xfrm>
          <a:prstGeom prst="rect">
            <a:avLst/>
          </a:prstGeom>
          <a:noFill/>
          <a:ln w="9525">
            <a:noFill/>
            <a:miter lim="800000"/>
            <a:headEnd/>
            <a:tailEnd/>
          </a:ln>
          <a:effectLst/>
        </p:spPr>
      </p:pic>
      <p:sp>
        <p:nvSpPr>
          <p:cNvPr id="6" name="ZoneTexte 5"/>
          <p:cNvSpPr txBox="1"/>
          <p:nvPr/>
        </p:nvSpPr>
        <p:spPr>
          <a:xfrm>
            <a:off x="2782677" y="4678159"/>
            <a:ext cx="1139686" cy="307777"/>
          </a:xfrm>
          <a:prstGeom prst="rect">
            <a:avLst/>
          </a:prstGeom>
          <a:noFill/>
        </p:spPr>
        <p:txBody>
          <a:bodyPr wrap="square" rtlCol="0">
            <a:spAutoFit/>
          </a:bodyPr>
          <a:lstStyle/>
          <a:p>
            <a:r>
              <a:rPr lang="fr-FR" dirty="0" smtClean="0">
                <a:solidFill>
                  <a:schemeClr val="accent2"/>
                </a:solidFill>
              </a:rPr>
              <a:t>Maquette 4</a:t>
            </a:r>
            <a:endParaRPr lang="fr-FR" dirty="0">
              <a:solidFill>
                <a:schemeClr val="accent2"/>
              </a:solidFill>
            </a:endParaRPr>
          </a:p>
        </p:txBody>
      </p:sp>
      <p:sp>
        <p:nvSpPr>
          <p:cNvPr id="7" name="ZoneTexte 6"/>
          <p:cNvSpPr txBox="1"/>
          <p:nvPr/>
        </p:nvSpPr>
        <p:spPr>
          <a:xfrm>
            <a:off x="5347536" y="4668431"/>
            <a:ext cx="1139686" cy="307777"/>
          </a:xfrm>
          <a:prstGeom prst="rect">
            <a:avLst/>
          </a:prstGeom>
          <a:noFill/>
        </p:spPr>
        <p:txBody>
          <a:bodyPr wrap="square" rtlCol="0">
            <a:spAutoFit/>
          </a:bodyPr>
          <a:lstStyle/>
          <a:p>
            <a:r>
              <a:rPr lang="fr-FR" smtClean="0">
                <a:solidFill>
                  <a:schemeClr val="accent2"/>
                </a:solidFill>
              </a:rPr>
              <a:t>Maquette 5</a:t>
            </a:r>
            <a:endParaRPr lang="fr-FR" dirty="0">
              <a:solidFill>
                <a:schemeClr val="accent2"/>
              </a:solidFill>
            </a:endParaRPr>
          </a:p>
        </p:txBody>
      </p:sp>
    </p:spTree>
    <p:extLst>
      <p:ext uri="{BB962C8B-B14F-4D97-AF65-F5344CB8AC3E}">
        <p14:creationId xmlns:p14="http://schemas.microsoft.com/office/powerpoint/2010/main" xmlns="" val="1298226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ctrTitle"/>
          </p:nvPr>
        </p:nvSpPr>
        <p:spPr>
          <a:xfrm>
            <a:off x="1524300" y="-643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dirty="0"/>
              <a:t>M3301 : Méthodologie de la production d’application</a:t>
            </a:r>
            <a:endParaRPr sz="1400"/>
          </a:p>
          <a:p>
            <a:pPr marL="0" lvl="0" indent="0" algn="ctr" rtl="0">
              <a:spcBef>
                <a:spcPts val="0"/>
              </a:spcBef>
              <a:spcAft>
                <a:spcPts val="0"/>
              </a:spcAft>
              <a:buNone/>
            </a:pPr>
            <a:endParaRPr sz="1400"/>
          </a:p>
          <a:p>
            <a:pPr lvl="0"/>
            <a:r>
              <a:rPr lang="fr-FR" sz="1400" dirty="0" smtClean="0"/>
              <a:t>Eléments de production du cahier des charges</a:t>
            </a:r>
            <a:endParaRPr lang="fr-FR" sz="1400" dirty="0"/>
          </a:p>
        </p:txBody>
      </p:sp>
      <p:sp>
        <p:nvSpPr>
          <p:cNvPr id="192" name="Google Shape;192;p17"/>
          <p:cNvSpPr txBox="1">
            <a:spLocks noGrp="1"/>
          </p:cNvSpPr>
          <p:nvPr>
            <p:ph type="ctrTitle"/>
          </p:nvPr>
        </p:nvSpPr>
        <p:spPr>
          <a:xfrm>
            <a:off x="-1998500"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Semestre 3 | 2021 - 2022</a:t>
            </a:r>
            <a:endParaRPr sz="1000"/>
          </a:p>
        </p:txBody>
      </p:sp>
      <p:sp>
        <p:nvSpPr>
          <p:cNvPr id="193" name="Google Shape;193;p17"/>
          <p:cNvSpPr txBox="1">
            <a:spLocks noGrp="1"/>
          </p:cNvSpPr>
          <p:nvPr>
            <p:ph type="ctrTitle"/>
          </p:nvPr>
        </p:nvSpPr>
        <p:spPr>
          <a:xfrm>
            <a:off x="3004375" y="3937675"/>
            <a:ext cx="6095400" cy="1110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100"/>
              <a:t>Groupe constitué de :</a:t>
            </a:r>
            <a:endParaRPr sz="1100"/>
          </a:p>
          <a:p>
            <a:pPr marL="0" lvl="0" indent="0" algn="r" rtl="0">
              <a:spcBef>
                <a:spcPts val="0"/>
              </a:spcBef>
              <a:spcAft>
                <a:spcPts val="0"/>
              </a:spcAft>
              <a:buNone/>
            </a:pPr>
            <a:r>
              <a:rPr lang="en" sz="1100"/>
              <a:t>ABDLHAK Yanis TD1 - TP2</a:t>
            </a:r>
            <a:endParaRPr sz="1100"/>
          </a:p>
          <a:p>
            <a:pPr marL="0" lvl="0" indent="0" algn="r" rtl="0">
              <a:spcBef>
                <a:spcPts val="0"/>
              </a:spcBef>
              <a:spcAft>
                <a:spcPts val="0"/>
              </a:spcAft>
              <a:buNone/>
            </a:pPr>
            <a:r>
              <a:rPr lang="en" sz="1100"/>
              <a:t>MARIS Xan TD1 - TP2</a:t>
            </a:r>
            <a:endParaRPr sz="1100"/>
          </a:p>
          <a:p>
            <a:pPr marL="0" lvl="0" indent="0" algn="r" rtl="0">
              <a:spcBef>
                <a:spcPts val="0"/>
              </a:spcBef>
              <a:spcAft>
                <a:spcPts val="0"/>
              </a:spcAft>
              <a:buNone/>
            </a:pPr>
            <a:r>
              <a:rPr lang="en" sz="1100"/>
              <a:t>OSWALD Bastien TD1 - TP2</a:t>
            </a:r>
            <a:endParaRPr sz="1100"/>
          </a:p>
          <a:p>
            <a:pPr marL="0" lvl="0" indent="0" algn="r" rtl="0">
              <a:spcBef>
                <a:spcPts val="0"/>
              </a:spcBef>
              <a:spcAft>
                <a:spcPts val="0"/>
              </a:spcAft>
              <a:buNone/>
            </a:pPr>
            <a:r>
              <a:rPr lang="en" sz="1100"/>
              <a:t>ROYET Jules TD1 - TP2</a:t>
            </a:r>
            <a:endParaRPr sz="1100"/>
          </a:p>
        </p:txBody>
      </p:sp>
      <p:sp>
        <p:nvSpPr>
          <p:cNvPr id="194" name="Google Shape;194;p17"/>
          <p:cNvSpPr txBox="1"/>
          <p:nvPr/>
        </p:nvSpPr>
        <p:spPr>
          <a:xfrm>
            <a:off x="730575" y="4781900"/>
            <a:ext cx="10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ncode Sans Semi Condensed Light"/>
              <a:ea typeface="Encode Sans Semi Condensed Light"/>
              <a:cs typeface="Encode Sans Semi Condensed Light"/>
              <a:sym typeface="Encode Sans Semi Condensed Light"/>
            </a:endParaRPr>
          </a:p>
        </p:txBody>
      </p:sp>
      <p:sp>
        <p:nvSpPr>
          <p:cNvPr id="195" name="Google Shape;195;p17"/>
          <p:cNvSpPr txBox="1">
            <a:spLocks noGrp="1"/>
          </p:cNvSpPr>
          <p:nvPr>
            <p:ph type="ctrTitle"/>
          </p:nvPr>
        </p:nvSpPr>
        <p:spPr>
          <a:xfrm>
            <a:off x="5400525" y="445225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DUT Informatique</a:t>
            </a:r>
            <a:endParaRPr sz="1000"/>
          </a:p>
        </p:txBody>
      </p:sp>
      <p:sp>
        <p:nvSpPr>
          <p:cNvPr id="196" name="Google Shape;196;p17"/>
          <p:cNvSpPr txBox="1">
            <a:spLocks noGrp="1"/>
          </p:cNvSpPr>
          <p:nvPr>
            <p:ph type="ctrTitle"/>
          </p:nvPr>
        </p:nvSpPr>
        <p:spPr>
          <a:xfrm>
            <a:off x="1814775" y="4427000"/>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Commanditaire - Tuteur : DOURISBOURE Yon</a:t>
            </a:r>
            <a:endParaRPr sz="1000"/>
          </a:p>
        </p:txBody>
      </p:sp>
      <p:sp>
        <p:nvSpPr>
          <p:cNvPr id="197" name="Google Shape;197;p17"/>
          <p:cNvSpPr txBox="1">
            <a:spLocks noGrp="1"/>
          </p:cNvSpPr>
          <p:nvPr>
            <p:ph type="ctrTitle"/>
          </p:nvPr>
        </p:nvSpPr>
        <p:spPr>
          <a:xfrm>
            <a:off x="1101000" y="1738825"/>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a:t>Merci pour votre attention !</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en" sz="4000"/>
              <a:t>Avez vous des questions ?</a:t>
            </a:r>
            <a:endParaRPr sz="4000"/>
          </a:p>
        </p:txBody>
      </p:sp>
      <p:sp>
        <p:nvSpPr>
          <p:cNvPr id="198" name="Google Shape;198;p17"/>
          <p:cNvSpPr txBox="1">
            <a:spLocks noGrp="1"/>
          </p:cNvSpPr>
          <p:nvPr>
            <p:ph type="ctrTitle"/>
          </p:nvPr>
        </p:nvSpPr>
        <p:spPr>
          <a:xfrm>
            <a:off x="1734075" y="39376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t>Poursuite du projet du semestre 2 de l’année 2020 - 2021 (Groupe 25)</a:t>
            </a:r>
            <a:endParaRPr sz="1000"/>
          </a:p>
        </p:txBody>
      </p:sp>
      <p:pic>
        <p:nvPicPr>
          <p:cNvPr id="199" name="Google Shape;199;p17"/>
          <p:cNvPicPr preferRelativeResize="0"/>
          <p:nvPr/>
        </p:nvPicPr>
        <p:blipFill>
          <a:blip r:embed="rId3">
            <a:alphaModFix/>
          </a:blip>
          <a:stretch>
            <a:fillRect/>
          </a:stretch>
        </p:blipFill>
        <p:spPr>
          <a:xfrm>
            <a:off x="-1" y="25"/>
            <a:ext cx="826500" cy="95327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Introduction de notre application :</a:t>
            </a:r>
            <a:endParaRPr sz="36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6" name="Google Shape;140;p12"/>
          <p:cNvPicPr preferRelativeResize="0"/>
          <p:nvPr/>
        </p:nvPicPr>
        <p:blipFill>
          <a:blip r:embed="rId3">
            <a:alphaModFix/>
          </a:blip>
          <a:stretch>
            <a:fillRect/>
          </a:stretch>
        </p:blipFill>
        <p:spPr>
          <a:xfrm>
            <a:off x="6427185" y="1365938"/>
            <a:ext cx="3336899" cy="2019499"/>
          </a:xfrm>
          <a:prstGeom prst="rect">
            <a:avLst/>
          </a:prstGeom>
          <a:noFill/>
          <a:ln>
            <a:noFill/>
          </a:ln>
        </p:spPr>
      </p:pic>
      <p:sp>
        <p:nvSpPr>
          <p:cNvPr id="8" name="Google Shape;139;p12"/>
          <p:cNvSpPr txBox="1">
            <a:spLocks noGrp="1"/>
          </p:cNvSpPr>
          <p:nvPr>
            <p:ph type="body" idx="1"/>
          </p:nvPr>
        </p:nvSpPr>
        <p:spPr>
          <a:xfrm>
            <a:off x="1688903" y="1536725"/>
            <a:ext cx="3336900" cy="3341100"/>
          </a:xfrm>
          <a:prstGeom prst="rect">
            <a:avLst/>
          </a:prstGeom>
        </p:spPr>
        <p:txBody>
          <a:bodyPr spcFirstLastPara="1" wrap="square" lIns="0" tIns="0" rIns="0" bIns="0" anchor="t" anchorCtr="0">
            <a:noAutofit/>
          </a:bodyPr>
          <a:lstStyle/>
          <a:p>
            <a:pPr marL="457200" lvl="0" indent="-317500" algn="l" rtl="0">
              <a:lnSpc>
                <a:spcPct val="100000"/>
              </a:lnSpc>
              <a:spcBef>
                <a:spcPts val="600"/>
              </a:spcBef>
              <a:spcAft>
                <a:spcPts val="0"/>
              </a:spcAft>
              <a:buSzPts val="1400"/>
              <a:buChar char="⊳"/>
            </a:pPr>
            <a:r>
              <a:rPr lang="en" sz="1400" b="1" dirty="0"/>
              <a:t>Une application mobile </a:t>
            </a:r>
            <a:r>
              <a:rPr lang="en" sz="1400" b="1" dirty="0" smtClean="0"/>
              <a:t>native Android. Elle est multi-fonctionnelle et est </a:t>
            </a:r>
            <a:r>
              <a:rPr lang="en" sz="1400" b="1" dirty="0"/>
              <a:t>basée sur le thème de la cuisine et de l’élaboration de recettes.</a:t>
            </a:r>
            <a:endParaRPr sz="1400" b="1" dirty="0"/>
          </a:p>
          <a:p>
            <a:pPr marL="0" lvl="0" indent="0" algn="l" rtl="0">
              <a:lnSpc>
                <a:spcPct val="100000"/>
              </a:lnSpc>
              <a:spcBef>
                <a:spcPts val="600"/>
              </a:spcBef>
              <a:spcAft>
                <a:spcPts val="0"/>
              </a:spcAft>
              <a:buNone/>
            </a:pPr>
            <a:endParaRPr sz="1400" b="1" dirty="0"/>
          </a:p>
          <a:p>
            <a:pPr marL="457200" lvl="0" indent="-317500" algn="l" rtl="0">
              <a:lnSpc>
                <a:spcPct val="100000"/>
              </a:lnSpc>
              <a:spcBef>
                <a:spcPts val="600"/>
              </a:spcBef>
              <a:spcAft>
                <a:spcPts val="0"/>
              </a:spcAft>
              <a:buSzPts val="1400"/>
              <a:buChar char="⊳"/>
            </a:pPr>
            <a:r>
              <a:rPr lang="en" sz="1400" b="1" dirty="0"/>
              <a:t>Accessible à toutes et tous : gratuite et respectant les normes </a:t>
            </a:r>
            <a:r>
              <a:rPr lang="en" sz="1400" b="1" dirty="0" smtClean="0"/>
              <a:t>W3I du W3C</a:t>
            </a:r>
            <a:endParaRPr sz="1400" b="1" dirty="0"/>
          </a:p>
          <a:p>
            <a:pPr marL="0" lvl="0" indent="0" algn="l" rtl="0">
              <a:lnSpc>
                <a:spcPct val="100000"/>
              </a:lnSpc>
              <a:spcBef>
                <a:spcPts val="600"/>
              </a:spcBef>
              <a:spcAft>
                <a:spcPts val="0"/>
              </a:spcAft>
              <a:buNone/>
            </a:pPr>
            <a:endParaRPr sz="1400" b="1" dirty="0"/>
          </a:p>
          <a:p>
            <a:pPr marL="457200" lvl="0" indent="-317500" algn="l" rtl="0">
              <a:lnSpc>
                <a:spcPct val="100000"/>
              </a:lnSpc>
              <a:spcBef>
                <a:spcPts val="600"/>
              </a:spcBef>
              <a:spcAft>
                <a:spcPts val="0"/>
              </a:spcAft>
              <a:buSzPts val="1400"/>
              <a:buChar char="⊳"/>
            </a:pPr>
            <a:r>
              <a:rPr lang="en" sz="1400" b="1" dirty="0"/>
              <a:t>Permet un gain de temps et d’argent dans la vie de tous les jours grâce à sa fonctionnalité phare :</a:t>
            </a:r>
            <a:endParaRPr sz="1400" b="1" dirty="0"/>
          </a:p>
          <a:p>
            <a:pPr marL="457200" lvl="0" indent="0" algn="l" rtl="0">
              <a:lnSpc>
                <a:spcPct val="100000"/>
              </a:lnSpc>
              <a:spcBef>
                <a:spcPts val="600"/>
              </a:spcBef>
              <a:spcAft>
                <a:spcPts val="0"/>
              </a:spcAft>
              <a:buNone/>
            </a:pPr>
            <a:r>
              <a:rPr lang="en" sz="1300" dirty="0">
                <a:highlight>
                  <a:srgbClr val="FFFFFF"/>
                </a:highlight>
                <a:latin typeface="Encode Sans Semi Condensed"/>
                <a:ea typeface="Encode Sans Semi Condensed"/>
                <a:cs typeface="Encode Sans Semi Condensed"/>
                <a:sym typeface="Encode Sans Semi Condensed"/>
              </a:rPr>
              <a:t>“Élaboration de recettes en fonction des aliments possédés chez soi”</a:t>
            </a:r>
            <a:endParaRPr sz="1400" dirty="0">
              <a:latin typeface="Encode Sans Semi Condensed"/>
              <a:ea typeface="Encode Sans Semi Condensed"/>
              <a:cs typeface="Encode Sans Semi Condensed"/>
              <a:sym typeface="Encode Sans Semi Condensed"/>
            </a:endParaRPr>
          </a:p>
        </p:txBody>
      </p:sp>
      <p:pic>
        <p:nvPicPr>
          <p:cNvPr id="9" name="Google Shape;143;p12"/>
          <p:cNvPicPr preferRelativeResize="0"/>
          <p:nvPr/>
        </p:nvPicPr>
        <p:blipFill>
          <a:blip r:embed="rId4">
            <a:alphaModFix/>
          </a:blip>
          <a:stretch>
            <a:fillRect/>
          </a:stretch>
        </p:blipFill>
        <p:spPr>
          <a:xfrm>
            <a:off x="5127650" y="1517313"/>
            <a:ext cx="2159950" cy="3529975"/>
          </a:xfrm>
          <a:prstGeom prst="rect">
            <a:avLst/>
          </a:prstGeom>
          <a:noFill/>
          <a:ln>
            <a:noFill/>
          </a:ln>
        </p:spPr>
      </p:pic>
    </p:spTree>
    <p:extLst>
      <p:ext uri="{BB962C8B-B14F-4D97-AF65-F5344CB8AC3E}">
        <p14:creationId xmlns:p14="http://schemas.microsoft.com/office/powerpoint/2010/main" xmlns="" val="1822536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smtClean="0"/>
              <a:t>Principaux services </a:t>
            </a:r>
            <a:r>
              <a:rPr lang="en" sz="2800" dirty="0" smtClean="0"/>
              <a:t>de notre application</a:t>
            </a:r>
            <a:endParaRPr sz="28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sp>
        <p:nvSpPr>
          <p:cNvPr id="6" name="Google Shape;150;p13"/>
          <p:cNvSpPr txBox="1">
            <a:spLocks noGrp="1"/>
          </p:cNvSpPr>
          <p:nvPr>
            <p:ph type="body" idx="1"/>
          </p:nvPr>
        </p:nvSpPr>
        <p:spPr>
          <a:xfrm>
            <a:off x="1206100" y="1573375"/>
            <a:ext cx="6840600" cy="3341100"/>
          </a:xfrm>
          <a:prstGeom prst="rect">
            <a:avLst/>
          </a:prstGeom>
        </p:spPr>
        <p:txBody>
          <a:bodyPr spcFirstLastPara="1" wrap="square" lIns="0" tIns="0" rIns="0" bIns="0" anchor="t" anchorCtr="0">
            <a:noAutofit/>
          </a:bodyPr>
          <a:lstStyle/>
          <a:p>
            <a:pPr marL="596900" lvl="0" indent="0" algn="l" rtl="0">
              <a:spcBef>
                <a:spcPts val="0"/>
              </a:spcBef>
              <a:spcAft>
                <a:spcPts val="0"/>
              </a:spcAft>
              <a:buSzPts val="1400"/>
              <a:buNone/>
            </a:pPr>
            <a:r>
              <a:rPr lang="fr-FR" sz="1200" dirty="0" smtClean="0">
                <a:latin typeface="Encode Sans Semi Condensed"/>
                <a:ea typeface="Encode Sans Semi Condensed"/>
                <a:cs typeface="Encode Sans Semi Condensed"/>
                <a:sym typeface="Encode Sans Semi Condensed"/>
              </a:rPr>
              <a:t>Notre application délivre un bon nombre de services tels que :</a:t>
            </a:r>
          </a:p>
          <a:p>
            <a:pPr marL="596900" lvl="0" indent="0" algn="l" rtl="0">
              <a:spcBef>
                <a:spcPts val="0"/>
              </a:spcBef>
              <a:spcAft>
                <a:spcPts val="0"/>
              </a:spcAft>
              <a:buSzPts val="1400"/>
              <a:buNone/>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smtClean="0">
                <a:latin typeface="Encode Sans Semi Condensed"/>
                <a:ea typeface="Encode Sans Semi Condensed"/>
                <a:cs typeface="Encode Sans Semi Condensed"/>
                <a:sym typeface="Encode Sans Semi Condensed"/>
              </a:rPr>
              <a:t>la recherche de recette en fonction des aliments que nous possédons chez nous afin de nous faire gagner du temps et de l’argent. L’application étant initialement destinée à des étudiants, nous pouvons nous imaginer le temps que celle-ci peut faire gagner notamment en période d’examen par exemple.</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de recettes favorites que l’utilisateur a apprécié. Cette fonctionnalité permet à l’utilisateur de stocker au sein de l’application, un nombre intéressant de donnée pouvant lui être utile toujours dans l’optique d’optimiser son temps dédié aux tâches répétitives de la vie.</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d’un historique de recette : le système enregistre les consultations de l’utilisateur afin que celui-ci puisse les retrouver ultérieurement. De la même manière que la gestion de favoris, cette fonctionnalité n’est disponible que pour un utilisateur connecté et se limite à 20 recettes.</a:t>
            </a:r>
            <a:endParaRPr sz="1200"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xmlns="" val="1263272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lvl="0" algn="ctr"/>
            <a:r>
              <a:rPr lang="en" sz="2800" dirty="0" smtClean="0"/>
              <a:t>Principaux services de notre application</a:t>
            </a:r>
            <a:endParaRPr sz="28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sp>
        <p:nvSpPr>
          <p:cNvPr id="6" name="Google Shape;150;p13"/>
          <p:cNvSpPr txBox="1">
            <a:spLocks noGrp="1"/>
          </p:cNvSpPr>
          <p:nvPr>
            <p:ph type="body" idx="1"/>
          </p:nvPr>
        </p:nvSpPr>
        <p:spPr>
          <a:xfrm>
            <a:off x="1206100" y="1573375"/>
            <a:ext cx="6840600" cy="3341100"/>
          </a:xfrm>
          <a:prstGeom prst="rect">
            <a:avLst/>
          </a:prstGeom>
        </p:spPr>
        <p:txBody>
          <a:bodyPr spcFirstLastPara="1" wrap="square" lIns="0" tIns="0" rIns="0" bIns="0" anchor="t" anchorCtr="0">
            <a:noAutofit/>
          </a:bodyPr>
          <a:lstStyle/>
          <a:p>
            <a:pPr marL="596900" lvl="0" indent="0" algn="l" rtl="0">
              <a:spcBef>
                <a:spcPts val="0"/>
              </a:spcBef>
              <a:spcAft>
                <a:spcPts val="0"/>
              </a:spcAft>
              <a:buSzPts val="1400"/>
              <a:buNone/>
            </a:pPr>
            <a:r>
              <a:rPr lang="fr-FR" sz="1200" dirty="0" smtClean="0">
                <a:latin typeface="Encode Sans Semi Condensed"/>
                <a:ea typeface="Encode Sans Semi Condensed"/>
                <a:cs typeface="Encode Sans Semi Condensed"/>
                <a:sym typeface="Encode Sans Semi Condensed"/>
              </a:rPr>
              <a:t>Notre application délivre un bon nombre de services tels que :</a:t>
            </a:r>
          </a:p>
          <a:p>
            <a:pPr marL="596900" lvl="0" indent="0" algn="l" rtl="0">
              <a:spcBef>
                <a:spcPts val="0"/>
              </a:spcBef>
              <a:spcAft>
                <a:spcPts val="0"/>
              </a:spcAft>
              <a:buSzPts val="1400"/>
              <a:buNone/>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gestion de liste de course : l’utilisateur connecté peut, s’il le souhaite, créer une liste de course a effectuées en ajoutant des ingrédients présents dans le système. Cette fonctionnalité est limité à une seule liste à la fois. Pour en créer une nouvelle, l’utilisateur doit compléter entièrement l’actuelle. Cette fonctionnalité digitalise l’ancien bout de papier manuscrit que l’on porte avec soi pour aller au supermarché.</a:t>
            </a:r>
          </a:p>
          <a:p>
            <a:pPr marL="882650" indent="-285750">
              <a:spcBef>
                <a:spcPts val="0"/>
              </a:spcBef>
              <a:buSzPts val="1400"/>
            </a:pPr>
            <a:endParaRPr lang="fr-FR" sz="1200" dirty="0">
              <a:latin typeface="Encode Sans Semi Condensed"/>
              <a:ea typeface="Encode Sans Semi Condensed"/>
              <a:cs typeface="Encode Sans Semi Condensed"/>
              <a:sym typeface="Encode Sans Semi Condensed"/>
            </a:endParaRPr>
          </a:p>
          <a:p>
            <a:pPr marL="882650" indent="-285750">
              <a:spcBef>
                <a:spcPts val="0"/>
              </a:spcBef>
              <a:buSzPts val="1400"/>
            </a:pPr>
            <a:r>
              <a:rPr lang="fr-FR" sz="1200" dirty="0">
                <a:latin typeface="Encode Sans Semi Condensed"/>
                <a:ea typeface="Encode Sans Semi Condensed"/>
                <a:cs typeface="Encode Sans Semi Condensed"/>
                <a:sym typeface="Encode Sans Semi Condensed"/>
              </a:rPr>
              <a:t>l</a:t>
            </a:r>
            <a:r>
              <a:rPr lang="fr-FR" sz="1200" dirty="0" smtClean="0">
                <a:latin typeface="Encode Sans Semi Condensed"/>
                <a:ea typeface="Encode Sans Semi Condensed"/>
                <a:cs typeface="Encode Sans Semi Condensed"/>
                <a:sym typeface="Encode Sans Semi Condensed"/>
              </a:rPr>
              <a:t>a recherche de restaurant : l’utilisateur peut, en activant sa géolocalisation, trouver l’ensemble des restaurants à proximité de sa position. En outre, cette fonctionnalité apporte des détails sur les résultats de la recherche comme les horaires de l’établissement mais aussi les avis des clients. Finalement, cette fonctionnalité se déclenche automatiquement lorsque la recherche de recette ne produit aucun résultat.</a:t>
            </a:r>
            <a:endParaRPr sz="1200"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xmlns="" val="1041713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lvl="0" algn="ctr"/>
            <a:r>
              <a:rPr lang="en" sz="2800" dirty="0" smtClean="0"/>
              <a:t>Fonctionnalités secondaires de l’application</a:t>
            </a:r>
            <a:endParaRPr sz="28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sp>
        <p:nvSpPr>
          <p:cNvPr id="6" name="Google Shape;150;p13"/>
          <p:cNvSpPr txBox="1">
            <a:spLocks noGrp="1"/>
          </p:cNvSpPr>
          <p:nvPr>
            <p:ph type="body" idx="1"/>
          </p:nvPr>
        </p:nvSpPr>
        <p:spPr>
          <a:xfrm>
            <a:off x="1206100" y="1573375"/>
            <a:ext cx="6840600" cy="2309512"/>
          </a:xfrm>
          <a:prstGeom prst="rect">
            <a:avLst/>
          </a:prstGeom>
        </p:spPr>
        <p:txBody>
          <a:bodyPr spcFirstLastPara="1" wrap="square" lIns="0" tIns="0" rIns="0" bIns="0" anchor="t" anchorCtr="0">
            <a:noAutofit/>
          </a:bodyPr>
          <a:lstStyle/>
          <a:p>
            <a:pPr marL="596900" lvl="0" indent="0" algn="l" rtl="0">
              <a:spcBef>
                <a:spcPts val="0"/>
              </a:spcBef>
              <a:spcAft>
                <a:spcPts val="0"/>
              </a:spcAft>
              <a:buSzPts val="1400"/>
              <a:buNone/>
            </a:pPr>
            <a:r>
              <a:rPr lang="fr-FR" sz="1200" dirty="0" smtClean="0">
                <a:latin typeface="Encode Sans Semi Condensed"/>
                <a:ea typeface="Encode Sans Semi Condensed"/>
                <a:cs typeface="Encode Sans Semi Condensed"/>
                <a:sym typeface="Encode Sans Semi Condensed"/>
              </a:rPr>
              <a:t>Notre application délivre un bon nombre de services </a:t>
            </a:r>
            <a:r>
              <a:rPr lang="fr-FR" sz="1200" dirty="0" smtClean="0">
                <a:latin typeface="Encode Sans Semi Condensed"/>
                <a:ea typeface="Encode Sans Semi Condensed"/>
                <a:cs typeface="Encode Sans Semi Condensed"/>
                <a:sym typeface="Encode Sans Semi Condensed"/>
              </a:rPr>
              <a:t>secondaires tels que :</a:t>
            </a:r>
            <a:br>
              <a:rPr lang="fr-FR" sz="1200" dirty="0" smtClean="0">
                <a:latin typeface="Encode Sans Semi Condensed"/>
                <a:ea typeface="Encode Sans Semi Condensed"/>
                <a:cs typeface="Encode Sans Semi Condensed"/>
                <a:sym typeface="Encode Sans Semi Condensed"/>
              </a:rPr>
            </a:br>
            <a:endParaRPr lang="fr-FR" sz="1200" dirty="0" smtClean="0">
              <a:latin typeface="Encode Sans Semi Condensed"/>
              <a:ea typeface="Encode Sans Semi Condensed"/>
              <a:cs typeface="Encode Sans Semi Condensed"/>
              <a:sym typeface="Encode Sans Semi Condensed"/>
            </a:endParaRPr>
          </a:p>
          <a:p>
            <a:pPr marL="596900" indent="0">
              <a:spcBef>
                <a:spcPts val="0"/>
              </a:spcBef>
              <a:buSzPts val="1400"/>
            </a:pPr>
            <a:r>
              <a:rPr lang="fr-FR" sz="1200" dirty="0" smtClean="0"/>
              <a:t>Depuis les pages des fonctionnalités de listes de courses ou de recherche de recettes, l’utilisateur pourra taper via une barre de recherche l’ingrédient qu’il cherche. L’application va lui renvoyer une liste d’aliments comportant un nom similaire à l’aliment que l’utilisateur aura cherché. </a:t>
            </a:r>
          </a:p>
          <a:p>
            <a:pPr marL="596900" indent="0">
              <a:spcBef>
                <a:spcPts val="0"/>
              </a:spcBef>
              <a:buSzPts val="1400"/>
            </a:pPr>
            <a:endParaRPr lang="fr-FR" sz="1200" dirty="0" smtClean="0"/>
          </a:p>
          <a:p>
            <a:pPr marL="596900" indent="0">
              <a:spcBef>
                <a:spcPts val="0"/>
              </a:spcBef>
              <a:buSzPts val="1400"/>
            </a:pPr>
            <a:r>
              <a:rPr lang="fr-FR" sz="1200" dirty="0" smtClean="0"/>
              <a:t>Depuis </a:t>
            </a:r>
            <a:r>
              <a:rPr lang="fr-FR" sz="1200" dirty="0" smtClean="0"/>
              <a:t>la page de recherche de recettes, une fonctionnalité secondaire sera proposée à l’utilisateur, celle de pouvoir ajouter un filtre de recherche. L’utilisateur pourra, grâce à une liste déroulante, choisir le nombre d'ingrédients manquants que les recettes auront selon les ingrédients de l’utilisateur.</a:t>
            </a:r>
            <a:endParaRPr sz="1200" dirty="0">
              <a:latin typeface="Encode Sans Semi Condensed"/>
              <a:ea typeface="Encode Sans Semi Condensed"/>
              <a:cs typeface="Encode Sans Semi Condensed"/>
              <a:sym typeface="Encode Sans Semi Condensed"/>
            </a:endParaRPr>
          </a:p>
        </p:txBody>
      </p:sp>
    </p:spTree>
    <p:extLst>
      <p:ext uri="{BB962C8B-B14F-4D97-AF65-F5344CB8AC3E}">
        <p14:creationId xmlns:p14="http://schemas.microsoft.com/office/powerpoint/2010/main" xmlns="" val="104171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Tableau : services - acteurs</a:t>
            </a:r>
            <a:endParaRPr sz="36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1026" name="Picture 2"/>
          <p:cNvPicPr>
            <a:picLocks noChangeAspect="1" noChangeArrowheads="1"/>
          </p:cNvPicPr>
          <p:nvPr/>
        </p:nvPicPr>
        <p:blipFill>
          <a:blip r:embed="rId3"/>
          <a:srcRect/>
          <a:stretch>
            <a:fillRect/>
          </a:stretch>
        </p:blipFill>
        <p:spPr bwMode="auto">
          <a:xfrm>
            <a:off x="572042" y="1851577"/>
            <a:ext cx="8333418" cy="2057814"/>
          </a:xfrm>
          <a:prstGeom prst="rect">
            <a:avLst/>
          </a:prstGeom>
          <a:noFill/>
          <a:ln w="9525">
            <a:noFill/>
            <a:miter lim="800000"/>
            <a:headEnd/>
            <a:tailEnd/>
          </a:ln>
          <a:effectLst/>
        </p:spPr>
      </p:pic>
    </p:spTree>
    <p:extLst>
      <p:ext uri="{BB962C8B-B14F-4D97-AF65-F5344CB8AC3E}">
        <p14:creationId xmlns:p14="http://schemas.microsoft.com/office/powerpoint/2010/main" xmlns="" val="121137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 diagramme des cas d’utilisation : V2</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accent2"/>
                </a:solidFill>
              </a:rPr>
              <a:t>Semestre 3 | 2021 - 2022</a:t>
            </a:r>
            <a:endParaRPr sz="1000">
              <a:solidFill>
                <a:schemeClr val="accent2"/>
              </a:solidFill>
            </a:endParaRPr>
          </a:p>
        </p:txBody>
      </p:sp>
      <p:pic>
        <p:nvPicPr>
          <p:cNvPr id="33794" name="Picture 2" descr="https://cdn.discordapp.com/attachments/895240406248345600/910485218488623104/unknown.png"/>
          <p:cNvPicPr>
            <a:picLocks noChangeAspect="1" noChangeArrowheads="1"/>
          </p:cNvPicPr>
          <p:nvPr/>
        </p:nvPicPr>
        <p:blipFill>
          <a:blip r:embed="rId3"/>
          <a:srcRect/>
          <a:stretch>
            <a:fillRect/>
          </a:stretch>
        </p:blipFill>
        <p:spPr bwMode="auto">
          <a:xfrm>
            <a:off x="1332152" y="1476366"/>
            <a:ext cx="6970334" cy="3069129"/>
          </a:xfrm>
          <a:prstGeom prst="rect">
            <a:avLst/>
          </a:prstGeom>
          <a:noFill/>
        </p:spPr>
      </p:pic>
    </p:spTree>
    <p:extLst>
      <p:ext uri="{BB962C8B-B14F-4D97-AF65-F5344CB8AC3E}">
        <p14:creationId xmlns:p14="http://schemas.microsoft.com/office/powerpoint/2010/main" xmlns="" val="1280167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dirty="0" smtClean="0"/>
              <a:t>Présentation d’un scénario : rechercher recettes</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2"/>
                </a:solidFill>
              </a:rPr>
              <a:t>Semestre 3 | 2021 - 2022</a:t>
            </a:r>
            <a:endParaRPr sz="1000">
              <a:solidFill>
                <a:schemeClr val="accent2"/>
              </a:solidFill>
            </a:endParaRPr>
          </a:p>
        </p:txBody>
      </p:sp>
      <p:pic>
        <p:nvPicPr>
          <p:cNvPr id="29697" name="Picture 1"/>
          <p:cNvPicPr>
            <a:picLocks noChangeAspect="1" noChangeArrowheads="1"/>
          </p:cNvPicPr>
          <p:nvPr/>
        </p:nvPicPr>
        <p:blipFill>
          <a:blip r:embed="rId3"/>
          <a:srcRect/>
          <a:stretch>
            <a:fillRect/>
          </a:stretch>
        </p:blipFill>
        <p:spPr bwMode="auto">
          <a:xfrm>
            <a:off x="1750738" y="1333499"/>
            <a:ext cx="5544584" cy="3613012"/>
          </a:xfrm>
          <a:prstGeom prst="rect">
            <a:avLst/>
          </a:prstGeom>
          <a:noFill/>
          <a:ln w="9525">
            <a:noFill/>
            <a:miter lim="800000"/>
            <a:headEnd/>
            <a:tailEnd/>
          </a:ln>
          <a:effectLst/>
        </p:spPr>
      </p:pic>
    </p:spTree>
    <p:extLst>
      <p:ext uri="{BB962C8B-B14F-4D97-AF65-F5344CB8AC3E}">
        <p14:creationId xmlns:p14="http://schemas.microsoft.com/office/powerpoint/2010/main" xmlns="" val="18586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2"/>
          <p:cNvSpPr txBox="1">
            <a:spLocks noGrp="1"/>
          </p:cNvSpPr>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42" name="Google Shape;142;p12"/>
          <p:cNvSpPr txBox="1">
            <a:spLocks noGrp="1"/>
          </p:cNvSpPr>
          <p:nvPr>
            <p:ph type="title"/>
          </p:nvPr>
        </p:nvSpPr>
        <p:spPr>
          <a:xfrm>
            <a:off x="533400" y="277650"/>
            <a:ext cx="6840600" cy="895800"/>
          </a:xfrm>
          <a:prstGeom prst="rect">
            <a:avLst/>
          </a:prstGeom>
        </p:spPr>
        <p:txBody>
          <a:bodyPr spcFirstLastPara="1" wrap="square" lIns="0" tIns="0" rIns="0" bIns="0" anchor="ctr" anchorCtr="0">
            <a:noAutofit/>
          </a:bodyPr>
          <a:lstStyle/>
          <a:p>
            <a:pPr lvl="0" algn="ctr"/>
            <a:r>
              <a:rPr lang="en" sz="2300" dirty="0" smtClean="0"/>
              <a:t>Présentation d’un scénario : </a:t>
            </a:r>
            <a:r>
              <a:rPr lang="en" sz="2300" dirty="0"/>
              <a:t>rechercher recettes</a:t>
            </a:r>
            <a:endParaRPr sz="2300" dirty="0"/>
          </a:p>
        </p:txBody>
      </p:sp>
      <p:sp>
        <p:nvSpPr>
          <p:cNvPr id="144" name="Google Shape;144;p12"/>
          <p:cNvSpPr txBox="1">
            <a:spLocks noGrp="1"/>
          </p:cNvSpPr>
          <p:nvPr>
            <p:ph type="ctrTitle" idx="4294967295"/>
          </p:nvPr>
        </p:nvSpPr>
        <p:spPr>
          <a:xfrm>
            <a:off x="1524300" y="-39222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accent2"/>
                </a:solidFill>
              </a:rPr>
              <a:t>M3301 : Méthodologie de la production d’application</a:t>
            </a:r>
            <a:endParaRPr sz="1200" dirty="0">
              <a:solidFill>
                <a:schemeClr val="accent2"/>
              </a:solidFill>
            </a:endParaRPr>
          </a:p>
        </p:txBody>
      </p:sp>
      <p:sp>
        <p:nvSpPr>
          <p:cNvPr id="145" name="Google Shape;145;p12"/>
          <p:cNvSpPr txBox="1">
            <a:spLocks noGrp="1"/>
          </p:cNvSpPr>
          <p:nvPr>
            <p:ph type="ctrTitle" idx="4294967295"/>
          </p:nvPr>
        </p:nvSpPr>
        <p:spPr>
          <a:xfrm>
            <a:off x="-2349925" y="4489275"/>
            <a:ext cx="6095400" cy="111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2"/>
                </a:solidFill>
              </a:rPr>
              <a:t>Semestre 3 | 2021 - 2022</a:t>
            </a:r>
            <a:endParaRPr sz="1000">
              <a:solidFill>
                <a:schemeClr val="accent2"/>
              </a:solidFill>
            </a:endParaRPr>
          </a:p>
        </p:txBody>
      </p:sp>
      <p:pic>
        <p:nvPicPr>
          <p:cNvPr id="27649" name="Picture 1"/>
          <p:cNvPicPr>
            <a:picLocks noChangeAspect="1" noChangeArrowheads="1"/>
          </p:cNvPicPr>
          <p:nvPr/>
        </p:nvPicPr>
        <p:blipFill>
          <a:blip r:embed="rId3"/>
          <a:srcRect/>
          <a:stretch>
            <a:fillRect/>
          </a:stretch>
        </p:blipFill>
        <p:spPr bwMode="auto">
          <a:xfrm>
            <a:off x="2171079" y="1297679"/>
            <a:ext cx="4965216" cy="3589463"/>
          </a:xfrm>
          <a:prstGeom prst="rect">
            <a:avLst/>
          </a:prstGeom>
          <a:noFill/>
          <a:ln w="9525">
            <a:noFill/>
            <a:miter lim="800000"/>
            <a:headEnd/>
            <a:tailEnd/>
          </a:ln>
          <a:effectLst/>
        </p:spPr>
      </p:pic>
      <p:sp>
        <p:nvSpPr>
          <p:cNvPr id="11" name="ZoneTexte 10"/>
          <p:cNvSpPr txBox="1"/>
          <p:nvPr/>
        </p:nvSpPr>
        <p:spPr>
          <a:xfrm>
            <a:off x="815009" y="2206487"/>
            <a:ext cx="1431234" cy="307777"/>
          </a:xfrm>
          <a:prstGeom prst="rect">
            <a:avLst/>
          </a:prstGeom>
          <a:noFill/>
        </p:spPr>
        <p:txBody>
          <a:bodyPr wrap="square" rtlCol="0">
            <a:spAutoFit/>
          </a:bodyPr>
          <a:lstStyle/>
          <a:p>
            <a:r>
              <a:rPr lang="fr-FR" dirty="0" smtClean="0">
                <a:solidFill>
                  <a:schemeClr val="accent2"/>
                </a:solidFill>
              </a:rPr>
              <a:t>Maquette 1 &amp; 2</a:t>
            </a:r>
            <a:endParaRPr lang="fr-FR" dirty="0">
              <a:solidFill>
                <a:schemeClr val="accent2"/>
              </a:solidFill>
            </a:endParaRPr>
          </a:p>
        </p:txBody>
      </p:sp>
      <p:sp>
        <p:nvSpPr>
          <p:cNvPr id="12" name="ZoneTexte 11"/>
          <p:cNvSpPr txBox="1"/>
          <p:nvPr/>
        </p:nvSpPr>
        <p:spPr>
          <a:xfrm>
            <a:off x="7083287" y="2491409"/>
            <a:ext cx="1775791" cy="307777"/>
          </a:xfrm>
          <a:prstGeom prst="rect">
            <a:avLst/>
          </a:prstGeom>
          <a:noFill/>
        </p:spPr>
        <p:txBody>
          <a:bodyPr wrap="square" rtlCol="0">
            <a:spAutoFit/>
          </a:bodyPr>
          <a:lstStyle/>
          <a:p>
            <a:r>
              <a:rPr lang="fr-FR" dirty="0" smtClean="0">
                <a:solidFill>
                  <a:schemeClr val="accent2"/>
                </a:solidFill>
              </a:rPr>
              <a:t>Maquette 3</a:t>
            </a:r>
            <a:endParaRPr lang="fr-FR" dirty="0">
              <a:solidFill>
                <a:schemeClr val="accent2"/>
              </a:solidFill>
            </a:endParaRPr>
          </a:p>
        </p:txBody>
      </p:sp>
      <p:sp>
        <p:nvSpPr>
          <p:cNvPr id="13" name="ZoneTexte 12"/>
          <p:cNvSpPr txBox="1"/>
          <p:nvPr/>
        </p:nvSpPr>
        <p:spPr>
          <a:xfrm>
            <a:off x="1093306" y="2703444"/>
            <a:ext cx="1139686" cy="307777"/>
          </a:xfrm>
          <a:prstGeom prst="rect">
            <a:avLst/>
          </a:prstGeom>
          <a:noFill/>
        </p:spPr>
        <p:txBody>
          <a:bodyPr wrap="square" rtlCol="0">
            <a:spAutoFit/>
          </a:bodyPr>
          <a:lstStyle/>
          <a:p>
            <a:r>
              <a:rPr lang="fr-FR" dirty="0" smtClean="0">
                <a:solidFill>
                  <a:schemeClr val="accent2"/>
                </a:solidFill>
              </a:rPr>
              <a:t>Maquette 3</a:t>
            </a:r>
            <a:endParaRPr lang="fr-FR" dirty="0">
              <a:solidFill>
                <a:schemeClr val="accent2"/>
              </a:solidFill>
            </a:endParaRPr>
          </a:p>
        </p:txBody>
      </p:sp>
      <p:sp>
        <p:nvSpPr>
          <p:cNvPr id="14" name="ZoneTexte 13"/>
          <p:cNvSpPr txBox="1"/>
          <p:nvPr/>
        </p:nvSpPr>
        <p:spPr>
          <a:xfrm>
            <a:off x="7083289" y="2928731"/>
            <a:ext cx="1139686" cy="307777"/>
          </a:xfrm>
          <a:prstGeom prst="rect">
            <a:avLst/>
          </a:prstGeom>
          <a:noFill/>
        </p:spPr>
        <p:txBody>
          <a:bodyPr wrap="square" rtlCol="0">
            <a:spAutoFit/>
          </a:bodyPr>
          <a:lstStyle/>
          <a:p>
            <a:r>
              <a:rPr lang="fr-FR" dirty="0" smtClean="0">
                <a:solidFill>
                  <a:schemeClr val="accent2"/>
                </a:solidFill>
              </a:rPr>
              <a:t>Maquette 4</a:t>
            </a:r>
            <a:endParaRPr lang="fr-FR" dirty="0">
              <a:solidFill>
                <a:schemeClr val="accent2"/>
              </a:solidFill>
            </a:endParaRPr>
          </a:p>
        </p:txBody>
      </p:sp>
      <p:sp>
        <p:nvSpPr>
          <p:cNvPr id="15" name="ZoneTexte 14"/>
          <p:cNvSpPr txBox="1"/>
          <p:nvPr/>
        </p:nvSpPr>
        <p:spPr>
          <a:xfrm>
            <a:off x="1133063" y="3233531"/>
            <a:ext cx="1139686" cy="307777"/>
          </a:xfrm>
          <a:prstGeom prst="rect">
            <a:avLst/>
          </a:prstGeom>
          <a:noFill/>
        </p:spPr>
        <p:txBody>
          <a:bodyPr wrap="square" rtlCol="0">
            <a:spAutoFit/>
          </a:bodyPr>
          <a:lstStyle/>
          <a:p>
            <a:r>
              <a:rPr lang="fr-FR" dirty="0" smtClean="0">
                <a:solidFill>
                  <a:schemeClr val="accent2"/>
                </a:solidFill>
              </a:rPr>
              <a:t>Maquette 4</a:t>
            </a:r>
            <a:endParaRPr lang="fr-FR" dirty="0">
              <a:solidFill>
                <a:schemeClr val="accent2"/>
              </a:solidFill>
            </a:endParaRPr>
          </a:p>
        </p:txBody>
      </p:sp>
      <p:sp>
        <p:nvSpPr>
          <p:cNvPr id="16" name="ZoneTexte 15"/>
          <p:cNvSpPr txBox="1"/>
          <p:nvPr/>
        </p:nvSpPr>
        <p:spPr>
          <a:xfrm>
            <a:off x="7043532" y="4406349"/>
            <a:ext cx="1139686" cy="307777"/>
          </a:xfrm>
          <a:prstGeom prst="rect">
            <a:avLst/>
          </a:prstGeom>
          <a:noFill/>
        </p:spPr>
        <p:txBody>
          <a:bodyPr wrap="square" rtlCol="0">
            <a:spAutoFit/>
          </a:bodyPr>
          <a:lstStyle/>
          <a:p>
            <a:r>
              <a:rPr lang="fr-FR" dirty="0" smtClean="0">
                <a:solidFill>
                  <a:schemeClr val="accent2"/>
                </a:solidFill>
              </a:rPr>
              <a:t>Maquette 5</a:t>
            </a:r>
            <a:endParaRPr lang="fr-FR" dirty="0">
              <a:solidFill>
                <a:schemeClr val="accent2"/>
              </a:solidFill>
            </a:endParaRPr>
          </a:p>
        </p:txBody>
      </p:sp>
    </p:spTree>
    <p:extLst>
      <p:ext uri="{BB962C8B-B14F-4D97-AF65-F5344CB8AC3E}">
        <p14:creationId xmlns:p14="http://schemas.microsoft.com/office/powerpoint/2010/main" xmlns="" val="3662199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TotalTime>
  <Words>734</Words>
  <Application>Microsoft Office PowerPoint</Application>
  <PresentationFormat>Affichage à l'écran (16:9)</PresentationFormat>
  <Paragraphs>98</Paragraphs>
  <Slides>12</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Encode Sans Semi Condensed SemiBold</vt:lpstr>
      <vt:lpstr>Encode Sans Semi Condensed Light</vt:lpstr>
      <vt:lpstr>Encode Sans Semi Condensed</vt:lpstr>
      <vt:lpstr>Ferdinand template</vt:lpstr>
      <vt:lpstr>Projet n°7 : Application de recherche de recette - Mijotons</vt:lpstr>
      <vt:lpstr>Introduction de notre application :</vt:lpstr>
      <vt:lpstr>Principaux services de notre application</vt:lpstr>
      <vt:lpstr>Principaux services de notre application</vt:lpstr>
      <vt:lpstr>Fonctionnalités secondaires de l’application</vt:lpstr>
      <vt:lpstr>Tableau : services - acteurs</vt:lpstr>
      <vt:lpstr>Présentation du diagramme des cas d’utilisation : V2</vt:lpstr>
      <vt:lpstr>Présentation d’un scénario : rechercher recettes</vt:lpstr>
      <vt:lpstr>Présentation d’un scénario : rechercher recettes</vt:lpstr>
      <vt:lpstr>Présentation visuelle de l’application : maquettes</vt:lpstr>
      <vt:lpstr>Présentation visuelle de l’application : maquettes</vt:lpstr>
      <vt:lpstr>M3301 : Méthodologie de la production d’application  Eléments de production du cahier des charges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n°7 : Application de recherche de recette</dc:title>
  <dc:creator>Royet Jules</dc:creator>
  <cp:lastModifiedBy>TodoniK</cp:lastModifiedBy>
  <cp:revision>63</cp:revision>
  <dcterms:modified xsi:type="dcterms:W3CDTF">2021-11-25T21:17:00Z</dcterms:modified>
</cp:coreProperties>
</file>