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5" r:id="rId11"/>
    <p:sldId id="267" r:id="rId12"/>
    <p:sldId id="266" r:id="rId13"/>
    <p:sldId id="270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5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8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0E6EA678-E0DA-D447-3553-D984FFFAF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321A3-EA31-CA65-CF00-4A17F7383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743" y="1562101"/>
            <a:ext cx="4839419" cy="2738530"/>
          </a:xfrm>
        </p:spPr>
        <p:txBody>
          <a:bodyPr anchor="t">
            <a:normAutofit/>
          </a:bodyPr>
          <a:lstStyle/>
          <a:p>
            <a:r>
              <a:rPr lang="bg-BG" dirty="0"/>
              <a:t>Склад (</a:t>
            </a:r>
            <a:r>
              <a:rPr lang="en-US" dirty="0"/>
              <a:t>Warehouse)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87806-0A0C-C9C5-33F5-33AFFDB1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744" y="4358567"/>
            <a:ext cx="4839418" cy="791403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Момчил </a:t>
            </a:r>
            <a:r>
              <a:rPr lang="bg-BG" dirty="0" err="1"/>
              <a:t>милков</a:t>
            </a:r>
            <a:endParaRPr lang="bg-BG" dirty="0"/>
          </a:p>
          <a:p>
            <a:r>
              <a:rPr lang="bg-BG" dirty="0"/>
              <a:t>Тодор </a:t>
            </a:r>
            <a:r>
              <a:rPr lang="bg-BG" dirty="0" err="1"/>
              <a:t>пенчев</a:t>
            </a:r>
            <a:endParaRPr lang="bg-B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6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DD0A-62B0-2984-D290-E53ABBDC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13460"/>
          </a:xfrm>
        </p:spPr>
        <p:txBody>
          <a:bodyPr/>
          <a:lstStyle/>
          <a:p>
            <a:r>
              <a:rPr lang="bg-BG" dirty="0"/>
              <a:t>Проектиране на базата данни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C5728-FAA4-E690-62EF-E78FC9C1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85062"/>
            <a:ext cx="10363200" cy="3756768"/>
          </a:xfrm>
        </p:spPr>
        <p:txBody>
          <a:bodyPr>
            <a:normAutofit/>
          </a:bodyPr>
          <a:lstStyle/>
          <a:p>
            <a:pPr marL="457200" algn="just">
              <a:lnSpc>
                <a:spcPct val="107000"/>
              </a:lnSpc>
              <a:spcBef>
                <a:spcPts val="0"/>
              </a:spcBef>
            </a:pPr>
            <a:r>
              <a:rPr lang="bg-BG" dirty="0">
                <a:ea typeface="Calibri" panose="020F0502020204030204" pitchFamily="34" charset="0"/>
                <a:cs typeface="Arial" panose="020B0604020202020204" pitchFamily="34" charset="0"/>
              </a:rPr>
              <a:t>Модел на Чен</a:t>
            </a: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Relational Model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9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C783-6CBE-B011-1843-03CC928F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48441"/>
            <a:ext cx="10363200" cy="1314443"/>
          </a:xfrm>
        </p:spPr>
        <p:txBody>
          <a:bodyPr/>
          <a:lstStyle/>
          <a:p>
            <a:r>
              <a:rPr lang="bg-BG" dirty="0"/>
              <a:t>Модел на Чен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B999E9-6CE2-15B5-DFF9-15EDB8BE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008553"/>
            <a:ext cx="8724086" cy="5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9067-38D5-808B-DAD4-F049A85A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13" y="147235"/>
            <a:ext cx="10363200" cy="1314443"/>
          </a:xfrm>
        </p:spPr>
        <p:txBody>
          <a:bodyPr/>
          <a:lstStyle/>
          <a:p>
            <a:r>
              <a:rPr lang="en-US" dirty="0"/>
              <a:t>Relational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BAA985-2FFE-D1C1-9FCE-915CC58C4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8" y="919895"/>
            <a:ext cx="9854696" cy="5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8793-7F2B-E9C9-2A6D-22AC5AA2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49086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BE3D-54AC-67A8-D801-76D150AF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20687"/>
            <a:ext cx="10363200" cy="3721142"/>
          </a:xfrm>
        </p:spPr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Sequence </a:t>
            </a:r>
            <a:r>
              <a:rPr lang="bg-BG" dirty="0"/>
              <a:t>диаграми</a:t>
            </a:r>
          </a:p>
          <a:p>
            <a:r>
              <a:rPr lang="en-US" dirty="0"/>
              <a:t>Class </a:t>
            </a:r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5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8F38-EB9E-7EAE-3EBB-B2C70912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58949"/>
            <a:ext cx="10363200" cy="1314443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35752C-8386-0BCB-AD5E-DE7FCBA32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654"/>
            <a:ext cx="12192000" cy="46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5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0B63-4380-5E2C-B3B6-2D7F019F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6256"/>
            <a:ext cx="10363200" cy="749915"/>
          </a:xfrm>
        </p:spPr>
        <p:txBody>
          <a:bodyPr/>
          <a:lstStyle/>
          <a:p>
            <a:r>
              <a:rPr lang="en-US" dirty="0"/>
              <a:t>Sequence </a:t>
            </a:r>
            <a:r>
              <a:rPr lang="bg-BG" dirty="0"/>
              <a:t>диаграма за въвеждане в БД</a:t>
            </a:r>
            <a:endParaRPr lang="en-US" dirty="0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A2ED255-D57A-B768-F70A-3E67A3172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441"/>
            <a:ext cx="12192000" cy="55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1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2B70-05B5-40D6-5F78-CB5EDD3C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58950"/>
            <a:ext cx="10363200" cy="750454"/>
          </a:xfrm>
        </p:spPr>
        <p:txBody>
          <a:bodyPr/>
          <a:lstStyle/>
          <a:p>
            <a:r>
              <a:rPr lang="en-US" dirty="0"/>
              <a:t>Sequence </a:t>
            </a:r>
            <a:r>
              <a:rPr lang="bg-BG" dirty="0"/>
              <a:t>диаграма за извличане от БД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5988DB-71E3-2995-2F6C-D46FDB18F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" y="1141255"/>
            <a:ext cx="9515960" cy="545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2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1A82-509D-156D-D4FD-3EDE37D5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26462"/>
            <a:ext cx="10363200" cy="789709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bg-BG" dirty="0"/>
              <a:t>диаграма на </a:t>
            </a:r>
            <a:r>
              <a:rPr lang="en-US" dirty="0"/>
              <a:t>Exception </a:t>
            </a:r>
            <a:r>
              <a:rPr lang="bg-BG" dirty="0"/>
              <a:t>класовете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DB4667-D3A1-9435-4214-5D680CF8E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43" y="1267321"/>
            <a:ext cx="7125714" cy="52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4D37-2484-1AFA-CF93-E53108BC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85839"/>
            <a:ext cx="10363200" cy="730332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bg-BG" dirty="0"/>
              <a:t>диаграма на класовете </a:t>
            </a:r>
            <a:r>
              <a:rPr lang="bg-BG" dirty="0" err="1"/>
              <a:t>валидатори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C75DB0-79AB-0330-51B3-0E5263312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93" y="1453888"/>
            <a:ext cx="8935613" cy="52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5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6AD7-7B02-A319-B4F2-EDE91D39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системата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742E-B633-E648-DC07-5B851E3B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Database</a:t>
            </a:r>
          </a:p>
          <a:p>
            <a:r>
              <a:rPr lang="en-US" dirty="0"/>
              <a:t>ORM</a:t>
            </a:r>
          </a:p>
          <a:p>
            <a:r>
              <a:rPr lang="en-US" dirty="0"/>
              <a:t>Business </a:t>
            </a:r>
            <a:r>
              <a:rPr lang="bg-BG" dirty="0"/>
              <a:t>логика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0913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2637-CA16-B274-D731-6542BA27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F860-1D5F-5768-9E55-970D14AF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61309"/>
            <a:ext cx="10363200" cy="3780520"/>
          </a:xfrm>
        </p:spPr>
        <p:txBody>
          <a:bodyPr/>
          <a:lstStyle/>
          <a:p>
            <a:r>
              <a:rPr lang="bg-BG" dirty="0"/>
              <a:t>Да се създаде приложение, което реализира изискванията за складова програма</a:t>
            </a:r>
          </a:p>
          <a:p>
            <a:r>
              <a:rPr lang="bg-BG" dirty="0"/>
              <a:t>Системата трябва да е базирана на програмният език </a:t>
            </a:r>
            <a:r>
              <a:rPr lang="en-US" dirty="0"/>
              <a:t>JAVA </a:t>
            </a:r>
            <a:r>
              <a:rPr lang="bg-BG" dirty="0"/>
              <a:t>и </a:t>
            </a:r>
            <a:r>
              <a:rPr lang="en-US" dirty="0"/>
              <a:t>SQL </a:t>
            </a:r>
            <a:r>
              <a:rPr lang="bg-BG" dirty="0"/>
              <a:t>база данни на </a:t>
            </a:r>
            <a:r>
              <a:rPr lang="en-US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33628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05A2-6B43-EBD4-7576-7E285D58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718457"/>
          </a:xfrm>
        </p:spPr>
        <p:txBody>
          <a:bodyPr/>
          <a:lstStyle/>
          <a:p>
            <a:r>
              <a:rPr lang="bg-BG" dirty="0"/>
              <a:t>Реализация на базата данни </a:t>
            </a:r>
            <a:r>
              <a:rPr lang="en-US" dirty="0"/>
              <a:t>(Oracle)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E24F-6E64-9D6B-C0EA-A250248B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90057"/>
            <a:ext cx="10363200" cy="3851772"/>
          </a:xfrm>
        </p:spPr>
        <p:txBody>
          <a:bodyPr/>
          <a:lstStyle/>
          <a:p>
            <a:r>
              <a:rPr lang="bg-BG" dirty="0"/>
              <a:t>Създадени са следните таблици</a:t>
            </a:r>
          </a:p>
          <a:p>
            <a:pPr lvl="1"/>
            <a:r>
              <a:rPr lang="en-US" dirty="0"/>
              <a:t>Goods</a:t>
            </a:r>
          </a:p>
          <a:p>
            <a:pPr lvl="1"/>
            <a:r>
              <a:rPr lang="en-US" dirty="0" err="1"/>
              <a:t>Invoice_good</a:t>
            </a:r>
            <a:endParaRPr lang="en-US" dirty="0"/>
          </a:p>
          <a:p>
            <a:pPr lvl="1"/>
            <a:r>
              <a:rPr lang="en-US" dirty="0"/>
              <a:t>Invoice</a:t>
            </a:r>
          </a:p>
          <a:p>
            <a:pPr lvl="1"/>
            <a:r>
              <a:rPr lang="en-US" dirty="0"/>
              <a:t>Partners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Roles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04722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3634-DFB1-6D86-FDBA-BF6E7CAC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слоя за работа с базата данни (</a:t>
            </a:r>
            <a:r>
              <a:rPr lang="en-US" dirty="0"/>
              <a:t>Hibernate)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4E6F-FD57-DA3A-A1D2-92C5D77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8"/>
            <a:ext cx="10363200" cy="3511805"/>
          </a:xfrm>
        </p:spPr>
        <p:txBody>
          <a:bodyPr>
            <a:noAutofit/>
          </a:bodyPr>
          <a:lstStyle/>
          <a:p>
            <a:r>
              <a:rPr lang="bg-BG" sz="1800" dirty="0"/>
              <a:t>Създадени са следните </a:t>
            </a:r>
            <a:r>
              <a:rPr lang="en-US" sz="1800" dirty="0"/>
              <a:t>Entity </a:t>
            </a:r>
            <a:r>
              <a:rPr lang="bg-BG" sz="1800" dirty="0"/>
              <a:t>класове</a:t>
            </a:r>
            <a:r>
              <a:rPr lang="en-US" sz="1800" dirty="0"/>
              <a:t> (</a:t>
            </a:r>
            <a:r>
              <a:rPr lang="bg-BG" sz="1800" dirty="0"/>
              <a:t>същите като таблиците в БД)</a:t>
            </a:r>
          </a:p>
          <a:p>
            <a:pPr lvl="1"/>
            <a:r>
              <a:rPr lang="en-US" dirty="0"/>
              <a:t>Good</a:t>
            </a:r>
          </a:p>
          <a:p>
            <a:pPr lvl="1"/>
            <a:r>
              <a:rPr lang="en-US" dirty="0"/>
              <a:t>Invoice</a:t>
            </a:r>
          </a:p>
          <a:p>
            <a:pPr lvl="1"/>
            <a:r>
              <a:rPr lang="en-US" dirty="0" err="1"/>
              <a:t>Invoice_Good</a:t>
            </a:r>
            <a:endParaRPr lang="en-US" dirty="0"/>
          </a:p>
          <a:p>
            <a:pPr lvl="1"/>
            <a:r>
              <a:rPr lang="en-US" dirty="0"/>
              <a:t>Partner</a:t>
            </a:r>
          </a:p>
          <a:p>
            <a:pPr lvl="1"/>
            <a:r>
              <a:rPr lang="en-US" dirty="0"/>
              <a:t>Register</a:t>
            </a:r>
          </a:p>
          <a:p>
            <a:pPr lvl="1"/>
            <a:r>
              <a:rPr lang="en-US" dirty="0"/>
              <a:t>Role</a:t>
            </a:r>
          </a:p>
          <a:p>
            <a:pPr lvl="1"/>
            <a:r>
              <a:rPr lang="en-US" dirty="0"/>
              <a:t>Transaction</a:t>
            </a:r>
          </a:p>
          <a:p>
            <a:pPr lvl="1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49031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26E1-69D9-20AD-FE80-7DF75177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5958"/>
          </a:xfrm>
        </p:spPr>
        <p:txBody>
          <a:bodyPr/>
          <a:lstStyle/>
          <a:p>
            <a:r>
              <a:rPr lang="bg-BG" dirty="0"/>
              <a:t>Реализация на бизнес логиката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A864-07B1-330D-A671-89119F28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37559"/>
            <a:ext cx="10363200" cy="3804270"/>
          </a:xfrm>
        </p:spPr>
        <p:txBody>
          <a:bodyPr/>
          <a:lstStyle/>
          <a:p>
            <a:r>
              <a:rPr lang="bg-BG" dirty="0"/>
              <a:t>Състои се от няколко пакета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– </a:t>
            </a:r>
            <a:r>
              <a:rPr lang="bg-BG" dirty="0"/>
              <a:t>пакет отговарящ за въвеждането на нови записи в базата данни</a:t>
            </a:r>
            <a:endParaRPr lang="en-US" dirty="0"/>
          </a:p>
          <a:p>
            <a:pPr lvl="1"/>
            <a:r>
              <a:rPr lang="en-US" b="1" dirty="0"/>
              <a:t>Exceptions</a:t>
            </a:r>
            <a:r>
              <a:rPr lang="bg-BG" dirty="0"/>
              <a:t> – пакет съдържащ всички предвидени изключения, които програмата може да хвърли</a:t>
            </a:r>
            <a:endParaRPr lang="en-US" dirty="0"/>
          </a:p>
          <a:p>
            <a:pPr lvl="1"/>
            <a:r>
              <a:rPr lang="en-US" b="1" dirty="0"/>
              <a:t>Repository</a:t>
            </a:r>
            <a:r>
              <a:rPr lang="bg-BG" dirty="0"/>
              <a:t> – пакет отговарящ за извличането на записи от базата данни</a:t>
            </a:r>
            <a:endParaRPr lang="en-US" dirty="0"/>
          </a:p>
          <a:p>
            <a:pPr lvl="1"/>
            <a:r>
              <a:rPr lang="en-US" b="1" dirty="0"/>
              <a:t>Validators</a:t>
            </a:r>
            <a:r>
              <a:rPr lang="bg-BG" b="1" dirty="0"/>
              <a:t> </a:t>
            </a:r>
            <a:r>
              <a:rPr lang="bg-BG" dirty="0"/>
              <a:t>– пакет съдържащ всички </a:t>
            </a:r>
            <a:r>
              <a:rPr lang="bg-BG" dirty="0" err="1"/>
              <a:t>валидатори</a:t>
            </a:r>
            <a:r>
              <a:rPr lang="bg-BG" dirty="0"/>
              <a:t> за данни необходими на системата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F81C-8DD6-7FCA-E97B-2B9E955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5958"/>
          </a:xfrm>
        </p:spPr>
        <p:txBody>
          <a:bodyPr/>
          <a:lstStyle/>
          <a:p>
            <a:r>
              <a:rPr lang="bg-BG" dirty="0"/>
              <a:t>Реализация на графичния интерфейс (</a:t>
            </a:r>
            <a:r>
              <a:rPr lang="en-US" dirty="0"/>
              <a:t>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0B09-D120-55C0-F9F4-000E8913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Състои се от два пакета</a:t>
            </a:r>
          </a:p>
          <a:p>
            <a:pPr lvl="1"/>
            <a:r>
              <a:rPr lang="en-US" dirty="0"/>
              <a:t>views – </a:t>
            </a:r>
            <a:r>
              <a:rPr lang="bg-BG" dirty="0"/>
              <a:t>съдържа .</a:t>
            </a:r>
            <a:r>
              <a:rPr lang="en-US" dirty="0" err="1"/>
              <a:t>fxml</a:t>
            </a:r>
            <a:r>
              <a:rPr lang="en-US" dirty="0"/>
              <a:t> </a:t>
            </a:r>
            <a:r>
              <a:rPr lang="bg-BG" dirty="0"/>
              <a:t>файловете, които представляват дизайна на приложението. Файловете се състоят от бутони, полета за писане, таблици, менюта и т.н., декларирани като </a:t>
            </a:r>
            <a:r>
              <a:rPr lang="en-US" dirty="0"/>
              <a:t>xml </a:t>
            </a:r>
            <a:r>
              <a:rPr lang="bg-BG" dirty="0"/>
              <a:t>елементи</a:t>
            </a:r>
            <a:endParaRPr lang="en-US" dirty="0"/>
          </a:p>
          <a:p>
            <a:pPr lvl="1"/>
            <a:r>
              <a:rPr lang="en-US" dirty="0"/>
              <a:t>Controllers – </a:t>
            </a:r>
            <a:r>
              <a:rPr lang="bg-BG" dirty="0"/>
              <a:t>съдържа контролерите, които отговарят за събитията и данните необходими за съответната част от приложението. Свързани са </a:t>
            </a:r>
            <a:r>
              <a:rPr lang="en-US" dirty="0" err="1"/>
              <a:t>fxml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9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698D-F64F-5F63-297F-83469D01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37210"/>
          </a:xfrm>
        </p:spPr>
        <p:txBody>
          <a:bodyPr/>
          <a:lstStyle/>
          <a:p>
            <a:r>
              <a:rPr lang="bg-BG" dirty="0"/>
              <a:t>Реализация на </a:t>
            </a:r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315F-5C52-72CA-EF3F-B5F95CAE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08811"/>
            <a:ext cx="10363200" cy="3733018"/>
          </a:xfrm>
        </p:spPr>
        <p:txBody>
          <a:bodyPr/>
          <a:lstStyle/>
          <a:p>
            <a:r>
              <a:rPr lang="bg-BG" dirty="0"/>
              <a:t>Употребява се </a:t>
            </a:r>
            <a:r>
              <a:rPr lang="en-US" dirty="0"/>
              <a:t>Log4J</a:t>
            </a:r>
            <a:endParaRPr lang="bg-BG" dirty="0"/>
          </a:p>
          <a:p>
            <a:r>
              <a:rPr lang="bg-BG" dirty="0"/>
              <a:t>Пакетът се състои от 4 класа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Logging – </a:t>
            </a:r>
            <a:r>
              <a:rPr lang="bg-BG" dirty="0"/>
              <a:t>абстрактен клас, създава </a:t>
            </a:r>
            <a:r>
              <a:rPr lang="bg-BG" dirty="0" err="1"/>
              <a:t>логър</a:t>
            </a:r>
            <a:endParaRPr lang="bg-BG" dirty="0"/>
          </a:p>
          <a:p>
            <a:pPr marL="560070" lvl="1" indent="-285750">
              <a:buFontTx/>
              <a:buChar char="-"/>
            </a:pPr>
            <a:r>
              <a:rPr lang="en-US" dirty="0" err="1"/>
              <a:t>InfoLogging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/>
              <a:t>ErrorLogging</a:t>
            </a:r>
            <a:r>
              <a:rPr lang="en-US" dirty="0"/>
              <a:t> – </a:t>
            </a:r>
            <a:r>
              <a:rPr lang="bg-BG" dirty="0"/>
              <a:t>наследяват </a:t>
            </a:r>
            <a:r>
              <a:rPr lang="en-US" dirty="0"/>
              <a:t>Logging </a:t>
            </a:r>
            <a:r>
              <a:rPr lang="bg-BG" dirty="0"/>
              <a:t>класа и респективно отговарят за логването на инфо съобщения и грешки</a:t>
            </a:r>
          </a:p>
          <a:p>
            <a:pPr marL="560070" lvl="1" indent="-285750">
              <a:buFontTx/>
              <a:buChar char="-"/>
            </a:pPr>
            <a:r>
              <a:rPr lang="en-US" dirty="0" err="1"/>
              <a:t>ExceptionToString</a:t>
            </a:r>
            <a:r>
              <a:rPr lang="en-US" dirty="0"/>
              <a:t> – </a:t>
            </a:r>
            <a:r>
              <a:rPr lang="bg-BG" dirty="0"/>
              <a:t>използва се от </a:t>
            </a:r>
            <a:r>
              <a:rPr lang="en-US" dirty="0" err="1"/>
              <a:t>ErrorLogging</a:t>
            </a:r>
            <a:r>
              <a:rPr lang="en-US" dirty="0"/>
              <a:t> </a:t>
            </a:r>
            <a:r>
              <a:rPr lang="bg-BG" dirty="0"/>
              <a:t>класа и обръща изключенията в стрингов формат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0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F397-73EE-842E-1056-DAC0B389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резултати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F591-737F-CBD1-32E3-25B5B7B1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Според изпълнените </a:t>
            </a:r>
            <a:r>
              <a:rPr lang="en-US" dirty="0"/>
              <a:t>Junit </a:t>
            </a:r>
            <a:r>
              <a:rPr lang="bg-BG" dirty="0"/>
              <a:t>тестовете</a:t>
            </a:r>
            <a:r>
              <a:rPr lang="en-US" dirty="0"/>
              <a:t>,</a:t>
            </a:r>
            <a:r>
              <a:rPr lang="bg-BG" dirty="0"/>
              <a:t> всички тествани класове работят правилно, като не бяха срещнати никакви неправилни резултати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36DF-93B7-0409-27EC-97411CD1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към системата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D617-4596-8C2A-A4F0-60B40D2C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91938"/>
            <a:ext cx="10363200" cy="3954483"/>
          </a:xfrm>
        </p:spPr>
        <p:txBody>
          <a:bodyPr/>
          <a:lstStyle/>
          <a:p>
            <a:r>
              <a:rPr lang="bg-BG" dirty="0"/>
              <a:t>Достъп с </a:t>
            </a:r>
            <a:r>
              <a:rPr lang="bg-BG" dirty="0" err="1"/>
              <a:t>автентикация</a:t>
            </a:r>
            <a:r>
              <a:rPr lang="bg-BG" dirty="0"/>
              <a:t> (потребители с различно ниво на достъп)</a:t>
            </a:r>
          </a:p>
          <a:p>
            <a:r>
              <a:rPr lang="bg-BG" dirty="0"/>
              <a:t>Създаване на нови потребители, доставчици и клиенти, номенклатури, фактури и каса</a:t>
            </a:r>
          </a:p>
          <a:p>
            <a:r>
              <a:rPr lang="bg-BG" dirty="0"/>
              <a:t>Фактурите са свързани с доставките и изписванията на стоки от склада</a:t>
            </a:r>
          </a:p>
          <a:p>
            <a:r>
              <a:rPr lang="bg-BG" dirty="0"/>
              <a:t>Справки за произволен период по доставки и доставчици, изписване и клиенти, дейност на складовите оператори, за наличности в склада, за разходи, приходи и печалби, и за движение на наличността в касата</a:t>
            </a:r>
          </a:p>
          <a:p>
            <a:r>
              <a:rPr lang="bg-BG" dirty="0"/>
              <a:t>Системата трябва да следи и известява за критични минимуми и липси на стоки и парична наличност в касата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AC38-1481-5746-4238-21A01311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проблема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242A-874A-7D11-89F5-42DF9FE0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20686"/>
            <a:ext cx="10363200" cy="3721143"/>
          </a:xfrm>
        </p:spPr>
        <p:txBody>
          <a:bodyPr/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Системата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трябва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да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поддържа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два типа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акаунти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администратор и оператор,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като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първият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има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повече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права и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може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да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прави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всичко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което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може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 оператора.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Системата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идва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администраторски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акаунт</a:t>
            </a:r>
            <a:r>
              <a:rPr lang="ru-R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по </a:t>
            </a:r>
            <a:r>
              <a:rPr lang="ru-R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подразбиране</a:t>
            </a:r>
            <a:r>
              <a:rPr lang="bg-BG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След успешна </a:t>
            </a:r>
            <a:r>
              <a:rPr lang="bg-BG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автентикация</a:t>
            </a:r>
            <a:r>
              <a:rPr lang="bg-BG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потребителя има достъп до функционалността предоставена от приложението. Опциите за работа са следните: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1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6CD7F3-1A27-36EF-4915-4DF4A9BB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63782"/>
            <a:ext cx="10363200" cy="5343896"/>
          </a:xfrm>
        </p:spPr>
        <p:txBody>
          <a:bodyPr>
            <a:noAutofit/>
          </a:bodyPr>
          <a:lstStyle/>
          <a:p>
            <a:pPr algn="just"/>
            <a:r>
              <a:rPr lang="bg-BG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 на нови потребители (оператори или администратори)</a:t>
            </a:r>
            <a:r>
              <a:rPr lang="bg-B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за всеки нов потребител трябва да бъдат въведени валидно потребителско име, което не е вече заето и парола, която трябва да е поне 8 символа, съдържаща поне една главна и поне една малка буква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bg-BG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 на партньори (доставчици и клиенти)</a:t>
            </a:r>
            <a:r>
              <a:rPr lang="bg-B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За тях трябва да бъде въведено уникално име на фирма, валиден имейл адрес и валиден български мобилен телефонен номер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тъй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като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проектът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обслужва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нуждите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само на един склад,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създаването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е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процес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който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се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извършва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еднократно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 в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базата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данни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се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съхранява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само </a:t>
            </a:r>
            <a:r>
              <a:rPr lang="ru-RU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една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Преди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няма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как да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бъдат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извършени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част от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операциите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приложението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зависещи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от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финансови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операции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свързани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покупко-продажбата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стоки.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6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B09A-CA56-0B72-3E66-EA20C193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" y="1128155"/>
            <a:ext cx="10708575" cy="4896801"/>
          </a:xfrm>
        </p:spPr>
        <p:txBody>
          <a:bodyPr>
            <a:noAutofit/>
          </a:bodyPr>
          <a:lstStyle/>
          <a:p>
            <a:pPr algn="just"/>
            <a:r>
              <a:rPr lang="ru-RU" sz="19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sz="19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19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номенклатури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всяка номенклатура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представлява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стока,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която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складът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има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е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имал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или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ще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има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бъдеще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Изтриването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номенклатури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не е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осъществено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тъй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като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то е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свързано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 вече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създадените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фактури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 при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изтриване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номенклатура, би се загубила информация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какво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е било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доставено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в склада или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изписано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от него за дадена фактура. За всяка номенклатура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трябва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да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бъде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въведено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уникално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име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валидна цена (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неотрицателна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), валидно количество (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може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да е 0, но не и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по-малко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 и валидно </a:t>
            </a:r>
            <a:r>
              <a:rPr lang="ru-RU" sz="19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минимално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количество </a:t>
            </a:r>
            <a:endParaRPr lang="en-US" sz="19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9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ru-RU" sz="19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фактури</a:t>
            </a:r>
            <a:r>
              <a:rPr lang="ru-RU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bg-BG" sz="19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 на фактура за приемане или изписване на стоки. За създаването на фактура е необходимо да се посочат партньор, дата на фактурата, тип на фактурата (доставка или изписване) и стоките заедно с техните количества, за които се отнася фактурата</a:t>
            </a:r>
            <a:endParaRPr lang="en-US" sz="1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1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B505-F58E-49E6-B12A-75659568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Известия и наличности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75B7-890E-F379-7124-5549C544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Наблюдение за </a:t>
            </a:r>
            <a:r>
              <a:rPr lang="ru-RU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стоки в склада</a:t>
            </a:r>
            <a:r>
              <a:rPr lang="ru-R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при количество под </a:t>
            </a:r>
            <a:r>
              <a:rPr lang="bg-BG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минималното за съответната стока излиза съобщение за потребителя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Наблюдение за </a:t>
            </a:r>
            <a:r>
              <a:rPr lang="ru-RU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пари в </a:t>
            </a:r>
            <a:r>
              <a:rPr lang="ru-RU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касата</a:t>
            </a:r>
            <a:r>
              <a:rPr lang="ru-R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при баланс под </a:t>
            </a:r>
            <a:r>
              <a:rPr lang="bg-BG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5000 лв</a:t>
            </a:r>
            <a:r>
              <a:rPr lang="bg-BG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в касата излиза съобщение за потребителя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1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05C6D7-9BBE-EB76-DC8B-AC7AAAD1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9882"/>
            <a:ext cx="10363200" cy="5212793"/>
          </a:xfrm>
        </p:spPr>
        <p:txBody>
          <a:bodyPr>
            <a:noAutofit/>
          </a:bodyPr>
          <a:lstStyle/>
          <a:p>
            <a:pPr algn="just"/>
            <a:r>
              <a:rPr lang="ru-RU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Справки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742950" marR="0" lvl="1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20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За доставки и </a:t>
            </a:r>
            <a:r>
              <a:rPr lang="ru-RU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доставчици</a:t>
            </a: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изписване</a:t>
            </a: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клиенти</a:t>
            </a: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bg-BG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тъй като доставчиците и клиентите в нашето приложение са генерализирани  като партньори, за съответните справки трябва да бъде подадени само датите, които ни интересуват и типът на фактурата (доставка или изписване).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bg-BG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Дейност на складовите оператори </a:t>
            </a:r>
            <a:r>
              <a:rPr lang="bg-BG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работи по аналогичен начин на гореописаните справки, но тук подаваме името на потребителя и датите, за които ни трябва справка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bg-BG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Наличности в склада </a:t>
            </a:r>
            <a:r>
              <a:rPr lang="bg-BG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списък със всички номенклатури и техните наличности (табличен вид)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bg-BG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Разходи, приходи и печалби </a:t>
            </a:r>
            <a:r>
              <a:rPr lang="bg-BG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за даден период от време да се намират разходите на склада, неговите приходи и печалбата/загубата, която е генерирана между посочените дати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Движение на </a:t>
            </a:r>
            <a:r>
              <a:rPr lang="ru-RU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наличността</a:t>
            </a: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касата</a:t>
            </a:r>
            <a:r>
              <a:rPr lang="ru-RU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bg-BG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списък със всички транзакции за зададен период от време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2D6-D069-8D71-F3C1-0084FCE2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789709"/>
          </a:xfrm>
        </p:spPr>
        <p:txBody>
          <a:bodyPr/>
          <a:lstStyle/>
          <a:p>
            <a:r>
              <a:rPr lang="bg-BG"/>
              <a:t>Дефиниция на модулите на системата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C1E3-7EC3-CD2B-D09F-AF36707E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91937"/>
            <a:ext cx="8205850" cy="3649891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Oracle Database </a:t>
            </a:r>
            <a:r>
              <a:rPr lang="ru-RU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bg-BG" sz="2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Проста БД, в която се съхраняват данните на системата.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ORM</a:t>
            </a:r>
            <a:r>
              <a:rPr lang="ru-RU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1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Persistency</a:t>
            </a:r>
            <a:r>
              <a:rPr lang="en-US" sz="2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bg-BG" sz="2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слой на приложението, който представя класове като таблиците от базата данни и реализира нужните им функционалности. 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Business</a:t>
            </a:r>
            <a:r>
              <a:rPr lang="bg-BG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логика </a:t>
            </a:r>
            <a:r>
              <a:rPr lang="ru-RU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bg-BG" sz="2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Основният модул, в който се реализират повечето бизнес изисквания.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GUI </a:t>
            </a:r>
            <a:r>
              <a:rPr lang="ru-RU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bg-BG" sz="2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Графичният интерфейс на системата, чрез който потребителя указва желаните от него операции.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Logging</a:t>
            </a:r>
            <a:r>
              <a:rPr lang="ru-RU" sz="2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bg-BG" sz="2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Модул съдържащ класовете отговорни за логването на събитията</a:t>
            </a:r>
            <a:r>
              <a:rPr lang="ru-RU" sz="2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427FBC-0094-7202-2339-362206EB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47" y="2202328"/>
            <a:ext cx="3562970" cy="36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8813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1029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Grandview Display</vt:lpstr>
      <vt:lpstr>DashVTI</vt:lpstr>
      <vt:lpstr>Склад (Warehouse)</vt:lpstr>
      <vt:lpstr>Цел на проекта</vt:lpstr>
      <vt:lpstr>Изисквания към системата</vt:lpstr>
      <vt:lpstr>Анализ на проблема </vt:lpstr>
      <vt:lpstr>PowerPoint Presentation</vt:lpstr>
      <vt:lpstr>PowerPoint Presentation</vt:lpstr>
      <vt:lpstr>Известия и наличности</vt:lpstr>
      <vt:lpstr>PowerPoint Presentation</vt:lpstr>
      <vt:lpstr>Дефиниция на модулите на системата</vt:lpstr>
      <vt:lpstr>Проектиране на базата данни</vt:lpstr>
      <vt:lpstr>Модел на Чен</vt:lpstr>
      <vt:lpstr>Relational Model</vt:lpstr>
      <vt:lpstr>UML диаграми</vt:lpstr>
      <vt:lpstr>Use Case диаграма</vt:lpstr>
      <vt:lpstr>Sequence диаграма за въвеждане в БД</vt:lpstr>
      <vt:lpstr>Sequence диаграма за извличане от БД</vt:lpstr>
      <vt:lpstr>Class диаграма на Exception класовете</vt:lpstr>
      <vt:lpstr>Class диаграма на класовете валидатори</vt:lpstr>
      <vt:lpstr>Реализация на системата</vt:lpstr>
      <vt:lpstr>Реализация на базата данни (Oracle)</vt:lpstr>
      <vt:lpstr>Реализация на слоя за работа с базата данни (Hibernate)</vt:lpstr>
      <vt:lpstr>Реализация на бизнес логиката</vt:lpstr>
      <vt:lpstr>Реализация на графичния интерфейс (GUI)</vt:lpstr>
      <vt:lpstr>Реализация на Logging</vt:lpstr>
      <vt:lpstr>Тестови резултати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 (Warehouse)</dc:title>
  <dc:creator>ТОДОР КИРИЛОВ ПЕНЧЕВ СИТ 2к</dc:creator>
  <cp:lastModifiedBy>ТОДОР КИРИЛОВ ПЕНЧЕВ СИТ 2к</cp:lastModifiedBy>
  <cp:revision>29</cp:revision>
  <dcterms:created xsi:type="dcterms:W3CDTF">2022-12-15T15:51:53Z</dcterms:created>
  <dcterms:modified xsi:type="dcterms:W3CDTF">2022-12-15T17:15:15Z</dcterms:modified>
</cp:coreProperties>
</file>