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22" r:id="rId2"/>
  </p:sldMasterIdLst>
  <p:notesMasterIdLst>
    <p:notesMasterId r:id="rId35"/>
  </p:notesMasterIdLst>
  <p:handoutMasterIdLst>
    <p:handoutMasterId r:id="rId36"/>
  </p:handoutMasterIdLst>
  <p:sldIdLst>
    <p:sldId id="256" r:id="rId3"/>
    <p:sldId id="29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9" r:id="rId15"/>
    <p:sldId id="267" r:id="rId16"/>
    <p:sldId id="293" r:id="rId17"/>
    <p:sldId id="268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9" r:id="rId30"/>
    <p:sldId id="296" r:id="rId31"/>
    <p:sldId id="297" r:id="rId32"/>
    <p:sldId id="29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792112F-6966-4B7B-80FB-ED1CC561348A}">
          <p14:sldIdLst>
            <p14:sldId id="256"/>
            <p14:sldId id="292"/>
            <p14:sldId id="258"/>
          </p14:sldIdLst>
        </p14:section>
        <p14:section name="Definition" id="{4C7C76D8-D08F-454E-8A60-D3574F78AD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69"/>
          </p14:sldIdLst>
        </p14:section>
        <p14:section name="Operations" id="{150070F4-AD41-4778-BCAA-487871158F1C}">
          <p14:sldIdLst>
            <p14:sldId id="267"/>
            <p14:sldId id="293"/>
            <p14:sldId id="268"/>
          </p14:sldIdLst>
        </p14:section>
        <p14:section name="Array Iteration" id="{BA151803-EA09-4934-B44A-4D58965FC6AD}">
          <p14:sldIdLst>
            <p14:sldId id="271"/>
            <p14:sldId id="272"/>
            <p14:sldId id="273"/>
            <p14:sldId id="274"/>
            <p14:sldId id="276"/>
            <p14:sldId id="277"/>
          </p14:sldIdLst>
        </p14:section>
        <p14:section name="Alternative Loops" id="{59EEFF3A-D181-4A3C-81A4-0EE907C98447}">
          <p14:sldIdLst>
            <p14:sldId id="278"/>
            <p14:sldId id="279"/>
            <p14:sldId id="280"/>
            <p14:sldId id="282"/>
          </p14:sldIdLst>
        </p14:section>
        <p14:section name="Conclusion" id="{1BD5016F-1DFB-4A72-B802-F43D9D126D08}">
          <p14:sldIdLst>
            <p14:sldId id="283"/>
            <p14:sldId id="289"/>
            <p14:sldId id="296"/>
            <p14:sldId id="297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>
        <p:scale>
          <a:sx n="125" d="100"/>
          <a:sy n="125" d="100"/>
        </p:scale>
        <p:origin x="-92" y="-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15.3.2022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48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195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278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3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00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7045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5618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922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988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527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80574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692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5398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527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37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60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3939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1212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9804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2118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4751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4850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0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35864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99680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3493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8064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3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82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xmlns="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6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532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755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70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83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9.jp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6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1.png"/><Relationship Id="rId4" Type="http://schemas.openxmlformats.org/officeDocument/2006/relationships/hyperlink" Target="https://www.youtube.com/c/CodeItUpwithIvo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2904AD3-1C1F-457A-83A6-47555EF84462}"/>
              </a:ext>
            </a:extLst>
          </p:cNvPr>
          <p:cNvGrpSpPr/>
          <p:nvPr/>
        </p:nvGrpSpPr>
        <p:grpSpPr>
          <a:xfrm>
            <a:off x="291000" y="2754000"/>
            <a:ext cx="4005000" cy="1576035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09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079" y="1604561"/>
            <a:ext cx="10416390" cy="4095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function dayOfWeek(day){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 "Monday", "Tuesday", "Wednesday", "Thursday", </a:t>
            </a:r>
            <a:br>
              <a:rPr lang="en-US" dirty="0"/>
            </a:br>
            <a:r>
              <a:rPr lang="en-US" dirty="0"/>
              <a:t>	        "Friday", "Saturday", "Sunday" 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if (day &gt;= 1 &amp;&amp; day &lt;= 7)</a:t>
            </a:r>
          </a:p>
          <a:p>
            <a:r>
              <a:rPr lang="en-US" dirty="0"/>
              <a:t>    console.log(days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console.log("Invalid day!");</a:t>
            </a:r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xmlns="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732" y="3366856"/>
            <a:ext cx="3576221" cy="1373818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94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09809"/>
            <a:ext cx="8555735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1" y="2718708"/>
            <a:ext cx="855573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weekDays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1" y="4307932"/>
            <a:ext cx="855573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mixedArr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Date()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'hello'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{x:5, y:8}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591381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ED040CD-83C7-433A-AD18-542F381AC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8600"/>
              </a:spcAft>
            </a:pPr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an element to the end of the array:</a:t>
            </a:r>
          </a:p>
          <a:p>
            <a:r>
              <a:rPr lang="en-US" dirty="0"/>
              <a:t>Or you can use the built-in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dirty="0"/>
              <a:t> method: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468A511-5250-4ECE-A190-2E34425C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New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0A956E-58D8-4409-BADD-5A8CEE4A4F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16013" y="5042798"/>
            <a:ext cx="8402637" cy="1128712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(50); 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Adds an element at the end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console.log(arr);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40, 50]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4AB88E07-7237-4BC2-AD54-1536B0DD6228}"/>
              </a:ext>
            </a:extLst>
          </p:cNvPr>
          <p:cNvSpPr txBox="1">
            <a:spLocks/>
          </p:cNvSpPr>
          <p:nvPr/>
        </p:nvSpPr>
        <p:spPr>
          <a:xfrm>
            <a:off x="2417958" y="2072479"/>
            <a:ext cx="8403042" cy="16715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2400" b="1" dirty="0">
                <a:latin typeface="Consolas" panose="020B0609020204030204" pitchFamily="49" charset="0"/>
              </a:rPr>
              <a:t>let arr = [10, 20, 30];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Consolas" panose="020B0609020204030204" pitchFamily="49" charset="0"/>
              </a:rPr>
              <a:t>arr[</a:t>
            </a:r>
            <a:r>
              <a:rPr lang="en-US" sz="2400" b="1" dirty="0" err="1">
                <a:latin typeface="Consolas" panose="020B0609020204030204" pitchFamily="49" charset="0"/>
              </a:rPr>
              <a:t>arr.length</a:t>
            </a:r>
            <a:r>
              <a:rPr lang="en-US" sz="2400" b="1" dirty="0">
                <a:latin typeface="Consolas" panose="020B0609020204030204" pitchFamily="49" charset="0"/>
              </a:rPr>
              <a:t>] = 40;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40]</a:t>
            </a:r>
          </a:p>
        </p:txBody>
      </p:sp>
    </p:spTree>
    <p:extLst>
      <p:ext uri="{BB962C8B-B14F-4D97-AF65-F5344CB8AC3E}">
        <p14:creationId xmlns:p14="http://schemas.microsoft.com/office/powerpoint/2010/main" val="11527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Arrays and Invalid Positions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12713"/>
            <a:ext cx="10668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[4]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 = 50;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[10, 20, 30,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&lt;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empty&gt;, 50]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console.log(nums[3]);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4184119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 (invalid index)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8;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Will not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console.log(nums[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], 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8 5</a:t>
            </a:r>
          </a:p>
        </p:txBody>
      </p:sp>
    </p:spTree>
    <p:extLst>
      <p:ext uri="{BB962C8B-B14F-4D97-AF65-F5344CB8AC3E}">
        <p14:creationId xmlns:p14="http://schemas.microsoft.com/office/powerpoint/2010/main" val="150563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6" y="904775"/>
            <a:ext cx="3296652" cy="329665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built-in array functionality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</p:spTree>
    <p:extLst>
      <p:ext uri="{BB962C8B-B14F-4D97-AF65-F5344CB8AC3E}">
        <p14:creationId xmlns:p14="http://schemas.microsoft.com/office/powerpoint/2010/main" val="3804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E5E3A9F2-D3FB-4EF7-8B83-3AACDD2F0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are </a:t>
            </a:r>
            <a:r>
              <a:rPr lang="en-US" b="1" dirty="0">
                <a:solidFill>
                  <a:schemeClr val="bg1"/>
                </a:solidFill>
              </a:rPr>
              <a:t>special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3200" dirty="0"/>
              <a:t>They have built-in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, like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</a:p>
          <a:p>
            <a:r>
              <a:rPr lang="en-US" dirty="0"/>
              <a:t>Methods are written with a dot after the variable name:</a:t>
            </a:r>
          </a:p>
          <a:p>
            <a:pPr>
              <a:spcBef>
                <a:spcPts val="10200"/>
              </a:spcBef>
            </a:pPr>
            <a:r>
              <a:rPr lang="en-US" dirty="0"/>
              <a:t>Other examples: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push()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includes()</a:t>
            </a:r>
            <a:r>
              <a:rPr lang="en-US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itchFamily="49" charset="0"/>
              </a:rPr>
              <a:t>toString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join()</a:t>
            </a:r>
          </a:p>
          <a:p>
            <a:pPr>
              <a:spcBef>
                <a:spcPts val="4800"/>
              </a:spcBef>
            </a:pPr>
            <a:r>
              <a:rPr lang="en-US" dirty="0"/>
              <a:t>More methods will be examined in the </a:t>
            </a:r>
            <a:r>
              <a:rPr lang="en-US" b="1" dirty="0">
                <a:solidFill>
                  <a:schemeClr val="bg1"/>
                </a:solidFill>
              </a:rPr>
              <a:t>Arrays Advanced </a:t>
            </a:r>
            <a:r>
              <a:rPr lang="en-US" dirty="0"/>
              <a:t>lesson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B492C19A-5DC4-458D-8FB6-0D24C3FEE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3284893"/>
            <a:ext cx="792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.length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8259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Check if the array </a:t>
            </a: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 the specified element:</a:t>
            </a:r>
          </a:p>
          <a:p>
            <a:pPr marL="457200" indent="-457200">
              <a:lnSpc>
                <a:spcPct val="100000"/>
              </a:lnSpc>
              <a:spcBef>
                <a:spcPts val="16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Create a string from all elements, </a:t>
            </a: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a given string: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2387" y="2066080"/>
            <a:ext cx="788018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let arr = [10, 20, 30];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20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089DAADB-330E-4622-B7EB-90A096458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86" y="4720503"/>
            <a:ext cx="788019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':'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10:20:30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let words = [ "one", "two"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console.log(words.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' - '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</p:spTree>
    <p:extLst>
      <p:ext uri="{BB962C8B-B14F-4D97-AF65-F5344CB8AC3E}">
        <p14:creationId xmlns:p14="http://schemas.microsoft.com/office/powerpoint/2010/main" val="37622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a for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Iteration</a:t>
            </a:r>
          </a:p>
        </p:txBody>
      </p:sp>
    </p:spTree>
    <p:extLst>
      <p:ext uri="{BB962C8B-B14F-4D97-AF65-F5344CB8AC3E}">
        <p14:creationId xmlns:p14="http://schemas.microsoft.com/office/powerpoint/2010/main" val="14939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To print all array elements, a </a:t>
            </a:r>
            <a:r>
              <a:rPr lang="en-US" b="1" dirty="0">
                <a:solidFill>
                  <a:schemeClr val="bg1"/>
                </a:solidFill>
              </a:rPr>
              <a:t>for-loop</a:t>
            </a:r>
            <a:r>
              <a:rPr lang="en-US" dirty="0"/>
              <a:t> can be used</a:t>
            </a:r>
          </a:p>
          <a:p>
            <a:pPr marL="1066419" lvl="1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Loop from first index (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) to last index (</a:t>
            </a:r>
            <a:r>
              <a:rPr lang="en-US" b="1" dirty="0" err="1">
                <a:solidFill>
                  <a:schemeClr val="bg1"/>
                </a:solidFill>
              </a:rPr>
              <a:t>arr.length</a:t>
            </a:r>
            <a:r>
              <a:rPr lang="en-US" b="1" dirty="0">
                <a:solidFill>
                  <a:schemeClr val="bg1"/>
                </a:solidFill>
              </a:rPr>
              <a:t> - 1</a:t>
            </a:r>
            <a:r>
              <a:rPr lang="en-US" dirty="0"/>
              <a:t>)</a:t>
            </a:r>
          </a:p>
          <a:p>
            <a:pPr marL="457200" indent="-457200">
              <a:lnSpc>
                <a:spcPct val="100000"/>
              </a:lnSpc>
              <a:spcBef>
                <a:spcPts val="18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Print array elements using </a:t>
            </a:r>
            <a:r>
              <a:rPr lang="en-US" b="1" dirty="0">
                <a:solidFill>
                  <a:schemeClr val="bg1"/>
                </a:solidFill>
              </a:rPr>
              <a:t>toString() 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7742" y="2398065"/>
            <a:ext cx="9923647" cy="21109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GB" sz="2700" b="1" dirty="0">
                <a:latin typeface="Consolas" panose="020B0609020204030204" pitchFamily="49" charset="0"/>
              </a:rPr>
              <a:t>let capitals = ['Sofia', 'Washington', 'London'];</a:t>
            </a:r>
          </a:p>
          <a:p>
            <a:pPr>
              <a:spcBef>
                <a:spcPts val="1800"/>
              </a:spcBef>
            </a:pPr>
            <a:r>
              <a:rPr lang="en-GB" sz="2700" b="1" dirty="0">
                <a:latin typeface="Consolas" panose="020B0609020204030204" pitchFamily="49" charset="0"/>
              </a:rPr>
              <a:t>for (let i = 0; i &lt; capitals.</a:t>
            </a: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sz="2700" b="1" dirty="0">
                <a:latin typeface="Consolas" panose="020B0609020204030204" pitchFamily="49" charset="0"/>
              </a:rPr>
              <a:t>; </a:t>
            </a:r>
            <a:r>
              <a:rPr lang="en-GB" sz="2700" b="1" dirty="0" err="1">
                <a:latin typeface="Consolas" panose="020B0609020204030204" pitchFamily="49" charset="0"/>
              </a:rPr>
              <a:t>i</a:t>
            </a:r>
            <a:r>
              <a:rPr lang="en-GB" sz="2700" b="1" dirty="0">
                <a:latin typeface="Consolas" panose="020B0609020204030204" pitchFamily="49" charset="0"/>
              </a:rPr>
              <a:t>++) {</a:t>
            </a:r>
          </a:p>
          <a:p>
            <a:r>
              <a:rPr lang="en-GB" sz="2700" b="1" dirty="0">
                <a:latin typeface="Consolas" panose="020B0609020204030204" pitchFamily="49" charset="0"/>
              </a:rPr>
              <a:t>  console.log(capitals[</a:t>
            </a: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GB" sz="2700" b="1" dirty="0">
                <a:latin typeface="Consolas" panose="020B0609020204030204" pitchFamily="49" charset="0"/>
              </a:rPr>
              <a:t>]);</a:t>
            </a:r>
          </a:p>
          <a:p>
            <a:r>
              <a:rPr lang="en-GB" sz="27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5274116"/>
            <a:ext cx="9921368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700" b="1" dirty="0">
                <a:latin typeface="Consolas" panose="020B0609020204030204" pitchFamily="49" charset="0"/>
              </a:rPr>
              <a:t>console.log(capitals</a:t>
            </a: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.toString()</a:t>
            </a:r>
            <a:r>
              <a:rPr lang="en-GB" sz="27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7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Sofia,Washington,London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xmlns="" id="{21D8E4B5-4B1C-407D-BB0E-F4E21FD7E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426" y="3650972"/>
            <a:ext cx="4068851" cy="788533"/>
          </a:xfrm>
          <a:prstGeom prst="wedgeRoundRectCallout">
            <a:avLst>
              <a:gd name="adj1" fmla="val -61811"/>
              <a:gd name="adj2" fmla="val -52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Exclusive comparison: iteration will stop at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- 1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0AFC55-B585-49F4-A93C-66C7AA40D3AA}"/>
              </a:ext>
            </a:extLst>
          </p:cNvPr>
          <p:cNvSpPr/>
          <p:nvPr/>
        </p:nvSpPr>
        <p:spPr bwMode="auto">
          <a:xfrm>
            <a:off x="3906982" y="3133898"/>
            <a:ext cx="3640974" cy="440575"/>
          </a:xfrm>
          <a:prstGeom prst="rect">
            <a:avLst/>
          </a:prstGeom>
          <a:solidFill>
            <a:srgbClr val="234465">
              <a:alpha val="10196"/>
            </a:srgbClr>
          </a:solidFill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8255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Receive a number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and an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of elements, </a:t>
            </a:r>
            <a:r>
              <a:rPr lang="en-US" sz="2800" b="1" dirty="0">
                <a:solidFill>
                  <a:schemeClr val="bg1"/>
                </a:solidFill>
              </a:rPr>
              <a:t>create</a:t>
            </a:r>
            <a:r>
              <a:rPr lang="en-US" sz="2800" dirty="0"/>
              <a:t> a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dirty="0"/>
              <a:t> array with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numbers, </a:t>
            </a:r>
            <a:r>
              <a:rPr lang="en-US" sz="2800" b="1" dirty="0">
                <a:solidFill>
                  <a:schemeClr val="bg1"/>
                </a:solidFill>
              </a:rPr>
              <a:t>reverse</a:t>
            </a:r>
            <a:r>
              <a:rPr lang="en-US" sz="2800" dirty="0"/>
              <a:t> it, and 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3065" y="2754000"/>
            <a:ext cx="335684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[</a:t>
            </a:r>
            <a:r>
              <a:rPr lang="bg-BG" sz="3200" b="1" noProof="1">
                <a:latin typeface="Consolas" panose="020B0609020204030204" pitchFamily="49" charset="0"/>
              </a:rPr>
              <a:t>10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r>
              <a:rPr lang="bg-BG" sz="3200" b="1" noProof="1">
                <a:latin typeface="Consolas" panose="020B0609020204030204" pitchFamily="49" charset="0"/>
              </a:rPr>
              <a:t>20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r>
              <a:rPr lang="bg-BG" sz="3200" b="1" noProof="1">
                <a:latin typeface="Consolas" panose="020B0609020204030204" pitchFamily="49" charset="0"/>
              </a:rPr>
              <a:t>30</a:t>
            </a:r>
            <a:r>
              <a:rPr lang="en-US" sz="3200" b="1" noProof="1">
                <a:latin typeface="Consolas" panose="020B0609020204030204" pitchFamily="49" charset="0"/>
              </a:rPr>
              <a:t>,40]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86000" y="3000222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276025" y="3119519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583065" y="4645498"/>
            <a:ext cx="335684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latin typeface="Consolas" panose="020B0609020204030204" pitchFamily="49" charset="0"/>
              </a:rPr>
              <a:t>[</a:t>
            </a:r>
            <a:r>
              <a:rPr lang="bg-BG" sz="3200" b="1" noProof="1">
                <a:latin typeface="Consolas" panose="020B0609020204030204" pitchFamily="49" charset="0"/>
              </a:rPr>
              <a:t>-1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r>
              <a:rPr lang="bg-BG" sz="3200" b="1" noProof="1">
                <a:latin typeface="Consolas" panose="020B0609020204030204" pitchFamily="49" charset="0"/>
              </a:rPr>
              <a:t>20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9,</a:t>
            </a:r>
            <a:r>
              <a:rPr lang="bg-BG" sz="3200" b="1" noProof="1">
                <a:latin typeface="Consolas" panose="020B0609020204030204" pitchFamily="49" charset="0"/>
              </a:rPr>
              <a:t>5</a:t>
            </a:r>
            <a:r>
              <a:rPr lang="en-US" sz="3200" b="1" noProof="1">
                <a:latin typeface="Consolas" panose="020B0609020204030204" pitchFamily="49" charset="0"/>
              </a:rPr>
              <a:t>]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086000" y="4891720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278469" y="5011017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55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/>
            <a:r>
              <a:rPr lang="en-GB" dirty="0"/>
              <a:t>Definition</a:t>
            </a:r>
          </a:p>
          <a:p>
            <a:pPr marL="742950" indent="-742950"/>
            <a:r>
              <a:rPr lang="en-GB" dirty="0"/>
              <a:t>Operations</a:t>
            </a:r>
          </a:p>
          <a:p>
            <a:pPr marL="742950" indent="-742950"/>
            <a:r>
              <a:rPr lang="en-GB" dirty="0"/>
              <a:t>Array Iteration</a:t>
            </a:r>
          </a:p>
          <a:p>
            <a:pPr marL="742950" indent="-742950"/>
            <a:r>
              <a:rPr lang="en-US" dirty="0"/>
              <a:t>For-of loops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inputArr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let arr = [];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n; i++)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</a:rPr>
              <a:t>(inputArr[i]);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let output = '';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arr.length - 1</a:t>
            </a:r>
            <a:r>
              <a:rPr lang="en-US" sz="2400" b="1" noProof="1">
                <a:latin typeface="Consolas" pitchFamily="49" charset="0"/>
              </a:rPr>
              <a:t>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output += `${arr[i]} `;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console.log(output);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9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Receive an array of strings, </a:t>
            </a:r>
            <a:r>
              <a:rPr lang="en-US" b="1" dirty="0">
                <a:solidFill>
                  <a:schemeClr val="bg1"/>
                </a:solidFill>
              </a:rPr>
              <a:t>reverse their places</a:t>
            </a:r>
            <a:r>
              <a:rPr lang="en-US" dirty="0"/>
              <a:t> and print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 (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creating a new array):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in Place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2894" y="2530401"/>
            <a:ext cx="4365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['a','b','c','d','e']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29826" y="2530401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754191" y="2673106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42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35915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in Place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73090" y="1419382"/>
            <a:ext cx="9647837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reverse(arr)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arr.length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oldElement = arr[i];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previousIndex = arr.length - 1 - i;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arr[i] = arr[previousIndex];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arr[previousIndex]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</a:rPr>
              <a:t>(' '));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9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Alternative Way to Iterate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For-of Loops</a:t>
            </a:r>
          </a:p>
        </p:txBody>
      </p:sp>
    </p:spTree>
    <p:extLst>
      <p:ext uri="{BB962C8B-B14F-4D97-AF65-F5344CB8AC3E}">
        <p14:creationId xmlns:p14="http://schemas.microsoft.com/office/powerpoint/2010/main" val="20063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elements</a:t>
            </a:r>
            <a:r>
              <a:rPr lang="en-GB" dirty="0"/>
              <a:t> in a collection</a:t>
            </a:r>
          </a:p>
          <a:p>
            <a:r>
              <a:rPr lang="en-GB" dirty="0"/>
              <a:t>Cannot access the current index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For-of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20" y="2991843"/>
            <a:ext cx="79248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(let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el </a:t>
            </a:r>
            <a:r>
              <a:rPr lang="en-GB" sz="2800" b="1" dirty="0">
                <a:latin typeface="Consolas" pitchFamily="49" charset="0"/>
              </a:rPr>
              <a:t>of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C4CA236-8FE0-4BB0-9BE3-BE229343BD41}"/>
              </a:ext>
            </a:extLst>
          </p:cNvPr>
          <p:cNvGrpSpPr/>
          <p:nvPr/>
        </p:nvGrpSpPr>
        <p:grpSpPr>
          <a:xfrm>
            <a:off x="8991600" y="1990991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xmlns="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5440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1000" y="1764000"/>
            <a:ext cx="7997445" cy="298809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let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numbers = [ 1, 2, 3, 4, 5 ];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let output = '';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for (</a:t>
            </a:r>
            <a:r>
              <a:rPr lang="en-US" sz="2800" dirty="0">
                <a:solidFill>
                  <a:schemeClr val="bg1"/>
                </a:solidFill>
              </a:rPr>
              <a:t>let </a:t>
            </a:r>
            <a:r>
              <a:rPr lang="en-US" sz="2800" dirty="0">
                <a:solidFill>
                  <a:schemeClr val="tx1"/>
                </a:solidFill>
              </a:rPr>
              <a:t>number </a:t>
            </a:r>
            <a:r>
              <a:rPr lang="en-US" sz="2800" dirty="0">
                <a:solidFill>
                  <a:schemeClr val="bg1"/>
                </a:solidFill>
              </a:rPr>
              <a:t>of </a:t>
            </a:r>
            <a:r>
              <a:rPr lang="en-US" sz="2800" dirty="0">
                <a:solidFill>
                  <a:schemeClr val="tx1"/>
                </a:solidFill>
              </a:rPr>
              <a:t>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    output += `${number} `;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console.log(output);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For-of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xmlns="" id="{E5869E72-F7A3-41B2-9919-3CB5E49B044A}"/>
              </a:ext>
            </a:extLst>
          </p:cNvPr>
          <p:cNvSpPr/>
          <p:nvPr/>
        </p:nvSpPr>
        <p:spPr bwMode="auto">
          <a:xfrm flipV="1">
            <a:off x="3486000" y="4636113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817CD88-F92B-40EC-8E71-63A069454CA9}"/>
              </a:ext>
            </a:extLst>
          </p:cNvPr>
          <p:cNvSpPr/>
          <p:nvPr/>
        </p:nvSpPr>
        <p:spPr bwMode="auto">
          <a:xfrm>
            <a:off x="4942667" y="5187817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0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2890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are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Create an array: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let arr = [5,3,7]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Access elements: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[2] = 4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Elements can be iterated with a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standard loop or a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>
                <a:solidFill>
                  <a:schemeClr val="bg2"/>
                </a:solidFill>
              </a:rPr>
              <a:t> loop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15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xmlns="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xmlns="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1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2982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xmlns="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678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xmlns="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Simple Usage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Arrays in JS</a:t>
            </a:r>
          </a:p>
        </p:txBody>
      </p:sp>
    </p:spTree>
    <p:extLst>
      <p:ext uri="{BB962C8B-B14F-4D97-AF65-F5344CB8AC3E}">
        <p14:creationId xmlns:p14="http://schemas.microsoft.com/office/powerpoint/2010/main" val="23018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the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/>
              <a:t>We can store </a:t>
            </a:r>
            <a:r>
              <a:rPr lang="en-GB" b="1" dirty="0">
                <a:solidFill>
                  <a:schemeClr val="bg1"/>
                </a:solidFill>
              </a:rPr>
              <a:t>multiple values</a:t>
            </a:r>
            <a:r>
              <a:rPr lang="en-GB" b="1" dirty="0"/>
              <a:t> </a:t>
            </a:r>
            <a:r>
              <a:rPr lang="en-GB" dirty="0"/>
              <a:t>in one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Elements are numbered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variable sizes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 be resized (unlike C# / Java)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597149" y="3161302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2699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array of numbers:</a:t>
            </a:r>
          </a:p>
          <a:p>
            <a:pPr marL="457200" indent="-457200">
              <a:lnSpc>
                <a:spcPct val="100000"/>
              </a:lnSpc>
              <a:spcBef>
                <a:spcPts val="84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54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6" y="1783345"/>
            <a:ext cx="711370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numbers </a:t>
            </a:r>
            <a:r>
              <a:rPr lang="en-US" dirty="0"/>
              <a:t>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1, 2, 3, 4, 5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et names = 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33016" y="3516879"/>
            <a:ext cx="711370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console.log(numbers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);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6" y="4764950"/>
            <a:ext cx="7113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console.log(numbers</a:t>
            </a:r>
            <a:r>
              <a:rPr lang="en-US" dirty="0">
                <a:solidFill>
                  <a:schemeClr val="bg1"/>
                </a:solidFill>
              </a:rPr>
              <a:t>.length</a:t>
            </a:r>
            <a:r>
              <a:rPr lang="en-US" dirty="0">
                <a:solidFill>
                  <a:schemeClr val="tx1"/>
                </a:solidFill>
              </a:rPr>
              <a:t>);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5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console.log(numbers); </a:t>
            </a:r>
            <a:r>
              <a:rPr lang="en-US" dirty="0">
                <a:solidFill>
                  <a:schemeClr val="accent2"/>
                </a:solidFill>
              </a:rPr>
              <a:t>// [1, 2, 3, 5, 5]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171966" y="1243020"/>
            <a:ext cx="3044878" cy="1493693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creating an Array using the </a:t>
            </a:r>
            <a:b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74013" y="4701360"/>
            <a:ext cx="3044878" cy="1494693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74013" y="2893365"/>
            <a:ext cx="3044878" cy="1494692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75749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B1114CD-0D41-42AF-B9E7-E27185D56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</a:t>
            </a:r>
            <a:r>
              <a:rPr lang="bg-BG" dirty="0"/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sum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elements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622FDB9-549C-4887-AB66-C7A0669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5959CE88-D6A5-4A1C-BBC7-38F8D07F7194}"/>
              </a:ext>
            </a:extLst>
          </p:cNvPr>
          <p:cNvSpPr txBox="1">
            <a:spLocks/>
          </p:cNvSpPr>
          <p:nvPr/>
        </p:nvSpPr>
        <p:spPr>
          <a:xfrm>
            <a:off x="865250" y="4565159"/>
            <a:ext cx="10537144" cy="1744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function sumFirstAndLast(arr) {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  </a:t>
            </a:r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[0]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>
                <a:solidFill>
                  <a:schemeClr val="bg1"/>
                </a:solidFill>
              </a:rPr>
              <a:t>arr.length - 1</a:t>
            </a:r>
            <a:r>
              <a:rPr lang="en-US" sz="2400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088F30B-0334-4DDE-96DA-6B134DC60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00" y="2741968"/>
            <a:ext cx="73448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709B4AE-7FC0-4073-B17A-58526681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422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xmlns="" id="{46750322-78E9-453E-9ED9-EDAC9F3531F2}"/>
              </a:ext>
            </a:extLst>
          </p:cNvPr>
          <p:cNvSpPr/>
          <p:nvPr/>
        </p:nvSpPr>
        <p:spPr>
          <a:xfrm>
            <a:off x="1842773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C551F1D-F619-4AEC-A9BD-86F376F3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714" y="2988188"/>
            <a:ext cx="73448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04AC319-FFCB-480E-8F24-1F86E0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636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xmlns="" id="{2AE707D2-E291-451E-9229-ACAC66766DDD}"/>
              </a:ext>
            </a:extLst>
          </p:cNvPr>
          <p:cNvSpPr/>
          <p:nvPr/>
        </p:nvSpPr>
        <p:spPr>
          <a:xfrm>
            <a:off x="5861987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C03CDC8-7320-492F-A4BF-4243D46E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928" y="3234410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7256667-D2B8-49D1-9954-B8B710A4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9850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5" name="Right Arrow 7">
            <a:extLst>
              <a:ext uri="{FF2B5EF4-FFF2-40B4-BE49-F238E27FC236}">
                <a16:creationId xmlns:a16="http://schemas.microsoft.com/office/drawing/2014/main" xmlns="" id="{F2CE6F8A-38CF-4ECB-8B7C-74713B7287A7}"/>
              </a:ext>
            </a:extLst>
          </p:cNvPr>
          <p:cNvSpPr/>
          <p:nvPr/>
        </p:nvSpPr>
        <p:spPr>
          <a:xfrm>
            <a:off x="9881201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864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week can be stored in array of strings: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xmlns="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492278"/>
              </p:ext>
            </p:extLst>
          </p:nvPr>
        </p:nvGraphicFramePr>
        <p:xfrm>
          <a:off x="6571345" y="2113240"/>
          <a:ext cx="3540321" cy="4051808"/>
        </p:xfrm>
        <a:graphic>
          <a:graphicData uri="http://schemas.openxmlformats.org/drawingml/2006/table">
            <a:tbl>
              <a:tblPr/>
              <a:tblGrid>
                <a:gridCol w="15339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63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641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6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program, which receives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and prints the </a:t>
            </a:r>
            <a:br>
              <a:rPr lang="en-US" dirty="0"/>
            </a:br>
            <a:r>
              <a:rPr lang="en-US" dirty="0"/>
              <a:t>corresponding  name of the day of the week (in English)  </a:t>
            </a:r>
          </a:p>
          <a:p>
            <a:r>
              <a:rPr lang="en-US" dirty="0"/>
              <a:t>If the number is not a valid day, print </a:t>
            </a:r>
            <a:r>
              <a:rPr lang="en-US" b="1" dirty="0">
                <a:solidFill>
                  <a:schemeClr val="bg1"/>
                </a:solidFill>
              </a:rPr>
              <a:t>"Invalid day!"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Days of Week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B60B38E-A641-4692-AD50-0F42666D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72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60C190C-5682-42B0-ABDA-7A63DE6F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5" y="355127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Wednesday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xmlns="" id="{B6799AFA-A5D9-40AA-A422-CB702517A6C7}"/>
              </a:ext>
            </a:extLst>
          </p:cNvPr>
          <p:cNvSpPr/>
          <p:nvPr/>
        </p:nvSpPr>
        <p:spPr>
          <a:xfrm>
            <a:off x="2007045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0EF51CD-6049-45B2-8409-D28C51FA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72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6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E50C6B5-DCE4-4E28-9E5D-5BCAA9BE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5" y="4643644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Saturday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xmlns="" id="{B0B9CA83-AFA0-4247-9BB9-76F5B1C4C1E9}"/>
              </a:ext>
            </a:extLst>
          </p:cNvPr>
          <p:cNvSpPr/>
          <p:nvPr/>
        </p:nvSpPr>
        <p:spPr>
          <a:xfrm>
            <a:off x="2007045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3EDBEFF-8B38-4E9B-B1D4-F2D21C1F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61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765A3CF-5FD0-4DED-8903-704ECCD4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883" y="3551279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7" name="Right Arrow 7">
            <a:extLst>
              <a:ext uri="{FF2B5EF4-FFF2-40B4-BE49-F238E27FC236}">
                <a16:creationId xmlns:a16="http://schemas.microsoft.com/office/drawing/2014/main" xmlns="" id="{3E233122-7A6E-4880-B4A9-43A833E59A3C}"/>
              </a:ext>
            </a:extLst>
          </p:cNvPr>
          <p:cNvSpPr/>
          <p:nvPr/>
        </p:nvSpPr>
        <p:spPr>
          <a:xfrm>
            <a:off x="7282234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14E78ED-6292-477B-B223-CFA313AC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61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-3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E188E64-FE63-4021-9294-ED9A0677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883" y="4643644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7">
            <a:extLst>
              <a:ext uri="{FF2B5EF4-FFF2-40B4-BE49-F238E27FC236}">
                <a16:creationId xmlns:a16="http://schemas.microsoft.com/office/drawing/2014/main" xmlns="" id="{B4BA0BA2-A360-4688-A3A5-0F947294207E}"/>
              </a:ext>
            </a:extLst>
          </p:cNvPr>
          <p:cNvSpPr/>
          <p:nvPr/>
        </p:nvSpPr>
        <p:spPr>
          <a:xfrm>
            <a:off x="7282234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94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4510</TotalTime>
  <Words>1412</Words>
  <Application>Microsoft Office PowerPoint</Application>
  <PresentationFormat>Custom</PresentationFormat>
  <Paragraphs>307</Paragraphs>
  <Slides>32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2_SoftUni</vt:lpstr>
      <vt:lpstr>SoftUni</vt:lpstr>
      <vt:lpstr>Arrays</vt:lpstr>
      <vt:lpstr>Table of Contents</vt:lpstr>
      <vt:lpstr>Have a Question?</vt:lpstr>
      <vt:lpstr>Arrays in JS</vt:lpstr>
      <vt:lpstr>What Are Arrays?</vt:lpstr>
      <vt:lpstr>Creating Arrays</vt:lpstr>
      <vt:lpstr>Problem: Sum First and Last Array Elements</vt:lpstr>
      <vt:lpstr>Days of Week – Example</vt:lpstr>
      <vt:lpstr>Problem: Days of Week</vt:lpstr>
      <vt:lpstr>Solution: Day of Week</vt:lpstr>
      <vt:lpstr>Arrays of Different Types</vt:lpstr>
      <vt:lpstr>Adding New Elements</vt:lpstr>
      <vt:lpstr>JS Arrays and Invalid Positions</vt:lpstr>
      <vt:lpstr>Array Methods</vt:lpstr>
      <vt:lpstr>Array Methods</vt:lpstr>
      <vt:lpstr>Example Usage</vt:lpstr>
      <vt:lpstr>Array Iteration</vt:lpstr>
      <vt:lpstr>Printing Arrays On the Console</vt:lpstr>
      <vt:lpstr>Problem: Reverse an Array of Numbers</vt:lpstr>
      <vt:lpstr>Solution: Reverse an Array of Integers</vt:lpstr>
      <vt:lpstr>Problem: Reverse in Place</vt:lpstr>
      <vt:lpstr>Solution: Reverse in Place</vt:lpstr>
      <vt:lpstr>For-of Loops</vt:lpstr>
      <vt:lpstr>For-of Loop</vt:lpstr>
      <vt:lpstr>Print an Array with For-of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- JS</dc:title>
  <dc:subject>Software Development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blackthumb13</cp:lastModifiedBy>
  <cp:revision>56</cp:revision>
  <dcterms:created xsi:type="dcterms:W3CDTF">2018-05-23T13:08:44Z</dcterms:created>
  <dcterms:modified xsi:type="dcterms:W3CDTF">2022-03-15T20:29:58Z</dcterms:modified>
  <cp:category>Technology fundamentals;computer programming;software development;web development</cp:category>
</cp:coreProperties>
</file>