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421" r:id="rId2"/>
    <p:sldId id="714" r:id="rId3"/>
    <p:sldId id="613" r:id="rId4"/>
    <p:sldId id="608" r:id="rId5"/>
    <p:sldId id="476" r:id="rId6"/>
    <p:sldId id="276" r:id="rId7"/>
    <p:sldId id="284" r:id="rId8"/>
    <p:sldId id="286" r:id="rId9"/>
    <p:sldId id="296" r:id="rId10"/>
    <p:sldId id="289" r:id="rId11"/>
    <p:sldId id="290" r:id="rId12"/>
    <p:sldId id="700" r:id="rId13"/>
    <p:sldId id="277" r:id="rId14"/>
    <p:sldId id="437" r:id="rId15"/>
    <p:sldId id="701" r:id="rId16"/>
    <p:sldId id="278" r:id="rId17"/>
    <p:sldId id="716" r:id="rId18"/>
    <p:sldId id="715" r:id="rId19"/>
    <p:sldId id="279" r:id="rId20"/>
    <p:sldId id="424" r:id="rId21"/>
    <p:sldId id="297" r:id="rId22"/>
    <p:sldId id="425" r:id="rId23"/>
    <p:sldId id="426" r:id="rId24"/>
    <p:sldId id="295" r:id="rId25"/>
    <p:sldId id="427" r:id="rId26"/>
    <p:sldId id="428" r:id="rId27"/>
    <p:sldId id="523" r:id="rId28"/>
    <p:sldId id="711" r:id="rId29"/>
    <p:sldId id="429" r:id="rId30"/>
    <p:sldId id="430" r:id="rId31"/>
    <p:sldId id="433" r:id="rId32"/>
    <p:sldId id="4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5BD205E-FA2E-42C7-AEE7-C199B07FD08B}">
          <p14:sldIdLst>
            <p14:sldId id="421"/>
            <p14:sldId id="714"/>
          </p14:sldIdLst>
        </p14:section>
        <p14:section name="SoftUni Diamond Partners" id="{B0E612EC-99D5-4FA4-B949-9574904D7489}">
          <p14:sldIdLst>
            <p14:sldId id="613"/>
            <p14:sldId id="608"/>
          </p14:sldIdLst>
        </p14:section>
        <p14:section name="Table of Contents" id="{E49DD6C2-4771-47AF-A567-63278A419234}">
          <p14:sldIdLst>
            <p14:sldId id="476"/>
          </p14:sldIdLst>
        </p14:section>
        <p14:section name="Course Scope and Objectives" id="{A46D0109-4B0F-486A-894E-7B37622E247A}">
          <p14:sldIdLst>
            <p14:sldId id="276"/>
            <p14:sldId id="284"/>
            <p14:sldId id="286"/>
            <p14:sldId id="296"/>
            <p14:sldId id="289"/>
            <p14:sldId id="290"/>
            <p14:sldId id="700"/>
          </p14:sldIdLst>
        </p14:section>
        <p14:section name="Infrastructure" id="{16A83BE4-76E6-4727-909C-29819B68CBA5}">
          <p14:sldIdLst>
            <p14:sldId id="277"/>
            <p14:sldId id="437"/>
            <p14:sldId id="701"/>
          </p14:sldIdLst>
        </p14:section>
        <p14:section name="More Details" id="{56F37714-9C36-4446-A341-4686C0B97804}">
          <p14:sldIdLst>
            <p14:sldId id="278"/>
            <p14:sldId id="716"/>
            <p14:sldId id="715"/>
          </p14:sldIdLst>
        </p14:section>
        <p14:section name="Course Evaluation" id="{B1B11D31-3378-4B93-B5BB-73380EA70C91}">
          <p14:sldIdLst>
            <p14:sldId id="279"/>
            <p14:sldId id="424"/>
            <p14:sldId id="297"/>
            <p14:sldId id="425"/>
            <p14:sldId id="426"/>
            <p14:sldId id="295"/>
          </p14:sldIdLst>
        </p14:section>
        <p14:section name="About Me" id="{0069094C-B847-45D3-9DAF-771AA540B11C}">
          <p14:sldIdLst>
            <p14:sldId id="427"/>
            <p14:sldId id="428"/>
          </p14:sldIdLst>
        </p14:section>
        <p14:section name="About you" id="{01D3624C-9C07-4A6C-B379-208A8878AEE0}">
          <p14:sldIdLst>
            <p14:sldId id="523"/>
            <p14:sldId id="711"/>
          </p14:sldIdLst>
        </p14:section>
        <p14:section name="Summary" id="{778E282E-A486-4B50-9806-3ED9B7DCE7AB}">
          <p14:sldIdLst>
            <p14:sldId id="429"/>
            <p14:sldId id="430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0683D-7663-4770-8019-C491FE56B3DB}" v="45" dt="2022-09-19T10:56:1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7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4F30683D-7663-4770-8019-C491FE56B3DB}"/>
    <pc:docChg chg="custSel delSld modSld modSection">
      <pc:chgData name="Dimitar Zahariev" userId="b84e4ebc77879e88" providerId="LiveId" clId="{4F30683D-7663-4770-8019-C491FE56B3DB}" dt="2022-09-19T10:56:18.323" v="67"/>
      <pc:docMkLst>
        <pc:docMk/>
      </pc:docMkLst>
      <pc:sldChg chg="modSp mod">
        <pc:chgData name="Dimitar Zahariev" userId="b84e4ebc77879e88" providerId="LiveId" clId="{4F30683D-7663-4770-8019-C491FE56B3DB}" dt="2022-09-19T10:56:18.323" v="67"/>
        <pc:sldMkLst>
          <pc:docMk/>
          <pc:sldMk cId="0" sldId="266"/>
        </pc:sldMkLst>
        <pc:spChg chg="mod">
          <ac:chgData name="Dimitar Zahariev" userId="b84e4ebc77879e88" providerId="LiveId" clId="{4F30683D-7663-4770-8019-C491FE56B3DB}" dt="2022-09-19T10:56:18.323" v="67"/>
          <ac:spMkLst>
            <pc:docMk/>
            <pc:sldMk cId="0" sldId="266"/>
            <ac:spMk id="161" creationId="{00000000-0000-0000-0000-000000000000}"/>
          </ac:spMkLst>
        </pc:spChg>
      </pc:sldChg>
      <pc:sldChg chg="modSp mod">
        <pc:chgData name="Dimitar Zahariev" userId="b84e4ebc77879e88" providerId="LiveId" clId="{4F30683D-7663-4770-8019-C491FE56B3DB}" dt="2022-09-19T09:54:33.114" v="28" actId="20577"/>
        <pc:sldMkLst>
          <pc:docMk/>
          <pc:sldMk cId="797653587" sldId="424"/>
        </pc:sldMkLst>
        <pc:spChg chg="mod">
          <ac:chgData name="Dimitar Zahariev" userId="b84e4ebc77879e88" providerId="LiveId" clId="{4F30683D-7663-4770-8019-C491FE56B3DB}" dt="2022-09-19T09:54:33.114" v="28" actId="20577"/>
          <ac:spMkLst>
            <pc:docMk/>
            <pc:sldMk cId="797653587" sldId="424"/>
            <ac:spMk id="2" creationId="{00000000-0000-0000-0000-000000000000}"/>
          </ac:spMkLst>
        </pc:spChg>
      </pc:sldChg>
      <pc:sldChg chg="addSp delSp modSp mod">
        <pc:chgData name="Dimitar Zahariev" userId="b84e4ebc77879e88" providerId="LiveId" clId="{4F30683D-7663-4770-8019-C491FE56B3DB}" dt="2022-09-19T10:42:46.753" v="49" actId="1076"/>
        <pc:sldMkLst>
          <pc:docMk/>
          <pc:sldMk cId="2342248493" sldId="428"/>
        </pc:sldMkLst>
        <pc:spChg chg="mod">
          <ac:chgData name="Dimitar Zahariev" userId="b84e4ebc77879e88" providerId="LiveId" clId="{4F30683D-7663-4770-8019-C491FE56B3DB}" dt="2022-09-19T09:55:34.912" v="29" actId="6549"/>
          <ac:spMkLst>
            <pc:docMk/>
            <pc:sldMk cId="2342248493" sldId="428"/>
            <ac:spMk id="85" creationId="{00000000-0000-0000-0000-000000000000}"/>
          </ac:spMkLst>
        </pc:spChg>
        <pc:picChg chg="add mod">
          <ac:chgData name="Dimitar Zahariev" userId="b84e4ebc77879e88" providerId="LiveId" clId="{4F30683D-7663-4770-8019-C491FE56B3DB}" dt="2022-09-19T10:42:46.753" v="49" actId="1076"/>
          <ac:picMkLst>
            <pc:docMk/>
            <pc:sldMk cId="2342248493" sldId="428"/>
            <ac:picMk id="6" creationId="{87597C82-ADAF-8088-65CD-4D6549A26377}"/>
          </ac:picMkLst>
        </pc:picChg>
        <pc:picChg chg="add mod">
          <ac:chgData name="Dimitar Zahariev" userId="b84e4ebc77879e88" providerId="LiveId" clId="{4F30683D-7663-4770-8019-C491FE56B3DB}" dt="2022-09-19T10:42:36.307" v="45" actId="1076"/>
          <ac:picMkLst>
            <pc:docMk/>
            <pc:sldMk cId="2342248493" sldId="428"/>
            <ac:picMk id="8" creationId="{6CB9D6F3-EF16-BDDE-6FD6-FED48325017C}"/>
          </ac:picMkLst>
        </pc:picChg>
        <pc:picChg chg="del">
          <ac:chgData name="Dimitar Zahariev" userId="b84e4ebc77879e88" providerId="LiveId" clId="{4F30683D-7663-4770-8019-C491FE56B3DB}" dt="2022-09-19T10:38:00.520" v="31" actId="478"/>
          <ac:picMkLst>
            <pc:docMk/>
            <pc:sldMk cId="2342248493" sldId="428"/>
            <ac:picMk id="11" creationId="{4E1D96F4-0B88-48FC-998D-BD952C094567}"/>
          </ac:picMkLst>
        </pc:picChg>
        <pc:picChg chg="del">
          <ac:chgData name="Dimitar Zahariev" userId="b84e4ebc77879e88" providerId="LiveId" clId="{4F30683D-7663-4770-8019-C491FE56B3DB}" dt="2022-09-19T10:37:59.435" v="30" actId="478"/>
          <ac:picMkLst>
            <pc:docMk/>
            <pc:sldMk cId="2342248493" sldId="428"/>
            <ac:picMk id="12" creationId="{E94C52F8-2E11-4444-B83E-D4DA5D21B675}"/>
          </ac:picMkLst>
        </pc:picChg>
        <pc:picChg chg="del mod">
          <ac:chgData name="Dimitar Zahariev" userId="b84e4ebc77879e88" providerId="LiveId" clId="{4F30683D-7663-4770-8019-C491FE56B3DB}" dt="2022-09-19T10:38:07.429" v="34" actId="478"/>
          <ac:picMkLst>
            <pc:docMk/>
            <pc:sldMk cId="2342248493" sldId="428"/>
            <ac:picMk id="13" creationId="{F4AA4BEE-D2FD-4A9B-B953-EAA1F951B7C9}"/>
          </ac:picMkLst>
        </pc:picChg>
      </pc:sldChg>
      <pc:sldChg chg="del">
        <pc:chgData name="Dimitar Zahariev" userId="b84e4ebc77879e88" providerId="LiveId" clId="{4F30683D-7663-4770-8019-C491FE56B3DB}" dt="2022-09-19T09:52:40.646" v="0" actId="47"/>
        <pc:sldMkLst>
          <pc:docMk/>
          <pc:sldMk cId="1269672622" sldId="479"/>
        </pc:sldMkLst>
      </pc:sldChg>
      <pc:sldChg chg="del">
        <pc:chgData name="Dimitar Zahariev" userId="b84e4ebc77879e88" providerId="LiveId" clId="{4F30683D-7663-4770-8019-C491FE56B3DB}" dt="2022-09-19T09:52:40.646" v="0" actId="47"/>
        <pc:sldMkLst>
          <pc:docMk/>
          <pc:sldMk cId="987720799" sldId="7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12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kumimoji="0" lang="en-US" sz="10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kumimoji="0" lang="en-US" sz="10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39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9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23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6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82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54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1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zahariev.pro/go/do1-form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DevOps Containerization, CI/CD, and Monitoring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210661"/>
            <a:ext cx="10129234" cy="5546589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Week #5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Additional techniques with Jenkins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Distributed workload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Week #6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Introduction to Prometheus and Grafana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Installation and configuration of Prometheus</a:t>
            </a:r>
            <a:br>
              <a:rPr lang="en-US" dirty="0"/>
            </a:br>
            <a:r>
              <a:rPr lang="en-US" dirty="0"/>
              <a:t>and Grafana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Working with Prometheus and Grafana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269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 #7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Elastic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Elastic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Elastic Stack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Overview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 Preparation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C0C4F-9E0B-474F-AE06-67B9993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Enough?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278D4-B6E9-4286-ADFA-A82B25006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347411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short answer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b="1" dirty="0"/>
              <a:t> </a:t>
            </a:r>
            <a:r>
              <a:rPr lang="en-US" dirty="0"/>
              <a:t>(or </a:t>
            </a:r>
            <a:r>
              <a:rPr lang="en-US" b="1" i="1" dirty="0"/>
              <a:t>IT DEPENDS</a:t>
            </a:r>
            <a:r>
              <a:rPr lang="en-US" dirty="0"/>
              <a:t>)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Learning by doing </a:t>
            </a:r>
            <a:r>
              <a:rPr lang="en-US" dirty="0"/>
              <a:t>is the key</a:t>
            </a:r>
          </a:p>
          <a:p>
            <a:pPr>
              <a:buClr>
                <a:schemeClr val="tx1"/>
              </a:buClr>
            </a:pPr>
            <a:r>
              <a:rPr lang="en-US" dirty="0"/>
              <a:t>Experiment with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b="1" dirty="0"/>
              <a:t> </a:t>
            </a:r>
            <a:r>
              <a:rPr lang="en-US" dirty="0"/>
              <a:t>scenarios</a:t>
            </a:r>
          </a:p>
          <a:p>
            <a:pPr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various ways </a:t>
            </a:r>
            <a:r>
              <a:rPr lang="en-US" dirty="0"/>
              <a:t>to manage the infrastructure</a:t>
            </a:r>
          </a:p>
          <a:p>
            <a:pPr>
              <a:buClr>
                <a:schemeClr val="tx1"/>
              </a:buClr>
            </a:pPr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(or even more) on the subject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Attend </a:t>
            </a:r>
            <a:r>
              <a:rPr lang="en-US" b="1" dirty="0">
                <a:solidFill>
                  <a:schemeClr val="bg1"/>
                </a:solidFill>
              </a:rPr>
              <a:t>other courses </a:t>
            </a:r>
            <a:r>
              <a:rPr lang="en-US" dirty="0"/>
              <a:t>on the subject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B0A0-B3FE-4EF5-B195-A89DC4BCA9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Infrastructure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Requirements and Landscape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048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700" cy="5654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Processor that supports </a:t>
            </a:r>
            <a:r>
              <a:rPr lang="en-US" b="1" dirty="0"/>
              <a:t>VT-x</a:t>
            </a:r>
            <a:r>
              <a:rPr lang="en-US" dirty="0"/>
              <a:t> or </a:t>
            </a:r>
            <a:r>
              <a:rPr lang="en-US" b="1" dirty="0"/>
              <a:t>AMD-V</a:t>
            </a:r>
            <a:endParaRPr lang="bg-BG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At least </a:t>
            </a:r>
            <a:r>
              <a:rPr lang="en-US" b="1" dirty="0"/>
              <a:t>8 GB of free RAM</a:t>
            </a:r>
            <a:r>
              <a:rPr lang="en-US" dirty="0"/>
              <a:t>. More is better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At least </a:t>
            </a:r>
            <a:r>
              <a:rPr lang="en-US" b="1" dirty="0"/>
              <a:t>80 GB of free disk space</a:t>
            </a:r>
            <a:r>
              <a:rPr lang="en-US" dirty="0"/>
              <a:t>. More is better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Computer running </a:t>
            </a:r>
            <a:r>
              <a:rPr lang="bg-BG" dirty="0"/>
              <a:t>a </a:t>
            </a:r>
            <a:r>
              <a:rPr lang="en-US" dirty="0"/>
              <a:t>recent version of Windows, macOS or Linux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Virtualization software (</a:t>
            </a:r>
            <a:r>
              <a:rPr lang="en-US" b="1" dirty="0"/>
              <a:t>VirtualBox</a:t>
            </a:r>
            <a:r>
              <a:rPr lang="en-US" dirty="0"/>
              <a:t>, VMware …, Hyper-V)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Any cloud platform (offering IaaS) will do the job as well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Required Infrastructure*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14</a:t>
            </a:fld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5ADCB-F6C1-4C45-8C96-0C4B2FBDB266}"/>
              </a:ext>
            </a:extLst>
          </p:cNvPr>
          <p:cNvSpPr txBox="1"/>
          <p:nvPr/>
        </p:nvSpPr>
        <p:spPr>
          <a:xfrm>
            <a:off x="8763000" y="1295401"/>
            <a:ext cx="3256672" cy="12075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tx2"/>
                </a:solidFill>
              </a:rPr>
              <a:t>Best option is an </a:t>
            </a:r>
            <a:r>
              <a:rPr lang="en-US" sz="2000" b="1" dirty="0">
                <a:solidFill>
                  <a:schemeClr val="tx2"/>
                </a:solidFill>
              </a:rPr>
              <a:t>Intel </a:t>
            </a:r>
            <a:r>
              <a:rPr lang="en-US" sz="2000" dirty="0">
                <a:solidFill>
                  <a:schemeClr val="tx2"/>
                </a:solidFill>
              </a:rPr>
              <a:t>compatible PC with </a:t>
            </a:r>
            <a:r>
              <a:rPr lang="en-US" sz="2000" b="1" dirty="0">
                <a:solidFill>
                  <a:schemeClr val="tx2"/>
                </a:solidFill>
              </a:rPr>
              <a:t>VirtualBox </a:t>
            </a:r>
            <a:r>
              <a:rPr lang="en-US" sz="2000" dirty="0">
                <a:solidFill>
                  <a:schemeClr val="tx2"/>
                </a:solidFill>
              </a:rPr>
              <a:t>installed</a:t>
            </a:r>
            <a:endParaRPr lang="bg-BG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knowledge about virtualization</a:t>
            </a:r>
            <a:endParaRPr lang="bg-BG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Linux administration skills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networking skills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scripting skills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Required Knowledge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15</a:t>
            </a:fld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3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More Details </a:t>
            </a:r>
            <a:endParaRPr lang="bg-BG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Duration, Languages, Technologies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21" y="762001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/>
              <a:t>17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Why are the slides in English?</a:t>
            </a:r>
            <a:endParaRPr lang="en-US"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English is the native language</a:t>
            </a:r>
            <a:br>
              <a:rPr lang="en-US" sz="3200" dirty="0">
                <a:ea typeface="Calibri"/>
                <a:cs typeface="Calibri"/>
                <a:sym typeface="Calibri"/>
              </a:rPr>
            </a:br>
            <a:r>
              <a:rPr lang="en-US" sz="3200" dirty="0">
                <a:ea typeface="Calibri"/>
                <a:cs typeface="Calibri"/>
                <a:sym typeface="Calibri"/>
              </a:rPr>
              <a:t>of the IT people</a:t>
            </a:r>
            <a:endParaRPr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Specific terminology should be in English</a:t>
            </a:r>
            <a:endParaRPr dirty="0"/>
          </a:p>
          <a:p>
            <a:pPr marL="1139834" lvl="2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US" sz="3000" dirty="0">
                <a:ea typeface="Calibri"/>
                <a:cs typeface="Calibri"/>
                <a:sym typeface="Calibri"/>
              </a:rPr>
              <a:t>Translations are inaccurate and funny</a:t>
            </a:r>
            <a:endParaRPr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Just learn English!</a:t>
            </a:r>
            <a:endParaRPr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No excuses</a:t>
            </a:r>
            <a:endParaRPr sz="3200" dirty="0"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English?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"/>
            <a:ext cx="4548398" cy="549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/>
              <a:t>18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Lectures: </a:t>
            </a:r>
            <a:r>
              <a:rPr lang="en-US" sz="3400" b="1" dirty="0">
                <a:ea typeface="Calibri"/>
                <a:cs typeface="Calibri"/>
                <a:sym typeface="Calibri"/>
              </a:rPr>
              <a:t>~ </a:t>
            </a:r>
            <a:r>
              <a:rPr lang="en-US" sz="3400" b="1" dirty="0">
                <a:ea typeface="Calibri"/>
                <a:cs typeface="Consolas"/>
                <a:sym typeface="Consolas"/>
              </a:rPr>
              <a:t>12</a:t>
            </a:r>
            <a:r>
              <a:rPr lang="en-US" sz="3400" b="1" dirty="0">
                <a:ea typeface="Calibri"/>
                <a:cs typeface="Calibri"/>
                <a:sym typeface="Calibri"/>
              </a:rPr>
              <a:t> hours</a:t>
            </a:r>
            <a:endParaRPr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Practical exercises (in class): </a:t>
            </a:r>
            <a:r>
              <a:rPr lang="en-US" sz="3400" b="1" dirty="0">
                <a:ea typeface="Calibri"/>
                <a:cs typeface="Calibri"/>
                <a:sym typeface="Calibri"/>
              </a:rPr>
              <a:t>~ </a:t>
            </a:r>
            <a:r>
              <a:rPr lang="en-US" sz="3400" b="1" dirty="0">
                <a:ea typeface="Calibri"/>
                <a:cs typeface="Calibri"/>
                <a:sym typeface="Consolas"/>
              </a:rPr>
              <a:t>12</a:t>
            </a:r>
            <a:r>
              <a:rPr lang="en-US" sz="3400" b="1" dirty="0">
                <a:ea typeface="Calibri"/>
                <a:cs typeface="Calibri"/>
                <a:sym typeface="Calibri"/>
              </a:rPr>
              <a:t> hours</a:t>
            </a:r>
            <a:endParaRPr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Homework:</a:t>
            </a:r>
            <a:r>
              <a:rPr lang="en-US" sz="3400" b="1" dirty="0">
                <a:ea typeface="Calibri"/>
                <a:cs typeface="Calibri"/>
                <a:sym typeface="Calibri"/>
              </a:rPr>
              <a:t> ~ </a:t>
            </a:r>
            <a:r>
              <a:rPr lang="en-US" sz="3400" b="1" dirty="0">
                <a:ea typeface="Consolas"/>
                <a:cs typeface="Consolas"/>
                <a:sym typeface="Consolas"/>
              </a:rPr>
              <a:t>12</a:t>
            </a:r>
            <a:r>
              <a:rPr lang="en-US" sz="3400" b="1" dirty="0">
                <a:ea typeface="Calibri"/>
                <a:cs typeface="Calibri"/>
                <a:sym typeface="Calibri"/>
              </a:rPr>
              <a:t> hours</a:t>
            </a:r>
            <a:endParaRPr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Schedule: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January 2023 </a:t>
            </a:r>
            <a:r>
              <a:rPr lang="en-US" sz="3400" b="1" dirty="0">
                <a:solidFill>
                  <a:schemeClr val="bg1"/>
                </a:solidFill>
                <a:sym typeface="Calibri"/>
              </a:rPr>
              <a:t>–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March </a:t>
            </a:r>
            <a:r>
              <a:rPr lang="en-US" sz="3400" b="1" dirty="0">
                <a:solidFill>
                  <a:schemeClr val="bg1"/>
                </a:solidFill>
                <a:cs typeface="Calibri"/>
                <a:sym typeface="Calibri"/>
              </a:rPr>
              <a:t>2023</a:t>
            </a:r>
          </a:p>
          <a:p>
            <a:pPr marL="990266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>
                <a:sym typeface="Calibri"/>
              </a:rPr>
              <a:t>Every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Monday</a:t>
            </a:r>
            <a:r>
              <a:rPr lang="en-US" dirty="0">
                <a:sym typeface="Calibri"/>
              </a:rPr>
              <a:t> between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18:</a:t>
            </a:r>
            <a:r>
              <a:rPr lang="bg-BG" b="1" dirty="0">
                <a:solidFill>
                  <a:schemeClr val="bg1"/>
                </a:solidFill>
                <a:sym typeface="Calibri"/>
              </a:rPr>
              <a:t>3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0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2</a:t>
            </a:r>
            <a:r>
              <a:rPr lang="bg-BG" b="1" dirty="0">
                <a:solidFill>
                  <a:schemeClr val="bg1"/>
                </a:solidFill>
                <a:sym typeface="Calibri"/>
              </a:rPr>
              <a:t>2:0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0</a:t>
            </a:r>
            <a:endParaRPr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Regular Exam: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26 March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2023</a:t>
            </a:r>
            <a:endParaRPr sz="3400" b="1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Retake Exam: </a:t>
            </a:r>
            <a:r>
              <a:rPr lang="en-US" b="1" dirty="0">
                <a:solidFill>
                  <a:schemeClr val="bg1"/>
                </a:solidFill>
              </a:rPr>
              <a:t>1 April 2023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Training Duration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07" y="1828801"/>
            <a:ext cx="3657607" cy="365760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19587A9-8C28-4A5D-96FD-9A7FACB581CC}"/>
              </a:ext>
            </a:extLst>
          </p:cNvPr>
          <p:cNvSpPr/>
          <p:nvPr/>
        </p:nvSpPr>
        <p:spPr>
          <a:xfrm rot="5400000">
            <a:off x="6470501" y="3458375"/>
            <a:ext cx="241599" cy="2667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79460-54A7-4BEC-9A8A-96E2717C782E}"/>
              </a:ext>
            </a:extLst>
          </p:cNvPr>
          <p:cNvSpPr txBox="1"/>
          <p:nvPr/>
        </p:nvSpPr>
        <p:spPr>
          <a:xfrm>
            <a:off x="6155585" y="5019036"/>
            <a:ext cx="2514600" cy="17263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18:</a:t>
            </a:r>
            <a:r>
              <a:rPr lang="bg-BG" b="1" dirty="0"/>
              <a:t>3</a:t>
            </a:r>
            <a:r>
              <a:rPr lang="en-US" b="1" dirty="0"/>
              <a:t>0 – 19:</a:t>
            </a:r>
            <a:r>
              <a:rPr lang="bg-BG" b="1" dirty="0"/>
              <a:t>3</a:t>
            </a:r>
            <a:r>
              <a:rPr lang="en-US" b="1" dirty="0"/>
              <a:t>0 Part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19:</a:t>
            </a:r>
            <a:r>
              <a:rPr lang="bg-BG" dirty="0"/>
              <a:t>3</a:t>
            </a:r>
            <a:r>
              <a:rPr lang="en-US" dirty="0"/>
              <a:t>0 – 19:</a:t>
            </a:r>
            <a:r>
              <a:rPr lang="bg-BG" dirty="0"/>
              <a:t>4</a:t>
            </a:r>
            <a:r>
              <a:rPr lang="en-US" dirty="0"/>
              <a:t>5 Break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19:</a:t>
            </a:r>
            <a:r>
              <a:rPr lang="bg-BG" b="1" dirty="0"/>
              <a:t>4</a:t>
            </a:r>
            <a:r>
              <a:rPr lang="en-US" b="1" dirty="0"/>
              <a:t>5 – 20:</a:t>
            </a:r>
            <a:r>
              <a:rPr lang="bg-BG" b="1" dirty="0"/>
              <a:t>4</a:t>
            </a:r>
            <a:r>
              <a:rPr lang="en-US" b="1" dirty="0"/>
              <a:t>5 Part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20:4</a:t>
            </a:r>
            <a:r>
              <a:rPr lang="en-US" dirty="0"/>
              <a:t>5 – 2</a:t>
            </a:r>
            <a:r>
              <a:rPr lang="bg-BG" dirty="0"/>
              <a:t>1:0</a:t>
            </a:r>
            <a:r>
              <a:rPr lang="en-US" dirty="0"/>
              <a:t>0 Break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2</a:t>
            </a:r>
            <a:r>
              <a:rPr lang="bg-BG" b="1"/>
              <a:t>1:0</a:t>
            </a:r>
            <a:r>
              <a:rPr lang="en-US" b="1"/>
              <a:t>0 </a:t>
            </a:r>
            <a:r>
              <a:rPr lang="en-US" b="1" dirty="0"/>
              <a:t>– 2</a:t>
            </a:r>
            <a:r>
              <a:rPr lang="bg-BG" b="1" dirty="0"/>
              <a:t>2</a:t>
            </a:r>
            <a:r>
              <a:rPr lang="bg-BG" b="1" dirty="0">
                <a:sym typeface="Wingdings" panose="05000000000000000000" pitchFamily="2" charset="2"/>
              </a:rPr>
              <a:t>:0</a:t>
            </a:r>
            <a:r>
              <a:rPr lang="en-US" b="1" dirty="0"/>
              <a:t>0 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Course Evaluation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Exam and Evaluation Criteria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461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45935" y="4576034"/>
            <a:ext cx="1186735" cy="1151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4"/>
            <a:ext cx="1503501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6602" y="4767793"/>
            <a:ext cx="1623398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5585" y="2819400"/>
            <a:ext cx="749308" cy="686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3528" y="3840859"/>
            <a:ext cx="1009955" cy="285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7976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Create and configure the required infrastructure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Deploy and configure the necessary tools and components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Fulfill the requirements in the most automated way possible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>
                <a:ea typeface="Calibri"/>
                <a:cs typeface="Calibri"/>
                <a:sym typeface="Calibri"/>
              </a:rPr>
              <a:t>Additional tasks as per the exam requirements</a:t>
            </a:r>
            <a:endParaRPr lang="en-US" sz="34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Prove the solution is working as per the requirements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21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2209801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22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35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Every week,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there will be homework</a:t>
            </a:r>
            <a:r>
              <a:rPr lang="bg-BG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ea typeface="Calibri"/>
                <a:cs typeface="Calibri"/>
                <a:sym typeface="Calibri"/>
              </a:rPr>
              <a:t>(almost) </a:t>
            </a:r>
            <a:endParaRPr lang="en-US" sz="3600" dirty="0"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You must submit the solution </a:t>
            </a: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within 7 days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7 assignments </a:t>
            </a:r>
            <a:r>
              <a:rPr lang="en-US" sz="3600" dirty="0">
                <a:latin typeface="Calibri"/>
                <a:cs typeface="Calibri"/>
                <a:sym typeface="Calibri"/>
              </a:rPr>
              <a:t>worth</a:t>
            </a:r>
            <a:r>
              <a:rPr lang="en-US" sz="36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1,43 points each</a:t>
            </a:r>
            <a:endParaRPr lang="en-US" sz="3600" b="1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 bonus points </a:t>
            </a:r>
            <a:r>
              <a:rPr lang="en-US" sz="3600" dirty="0">
                <a:latin typeface="Calibri"/>
                <a:cs typeface="Calibri"/>
                <a:sym typeface="Calibri"/>
              </a:rPr>
              <a:t>in total</a:t>
            </a:r>
            <a:endParaRPr sz="3600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23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674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8303" y="1143000"/>
            <a:ext cx="11804700" cy="55930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600" dirty="0"/>
              <a:t>Just watch the lecture, do not try to follow</a:t>
            </a:r>
            <a:endParaRPr lang="bg-BG" sz="36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600" dirty="0"/>
              <a:t>Repeat practice at home, in your own peace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600" dirty="0"/>
              <a:t>Extend the practice with additional tasks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600" dirty="0"/>
              <a:t>Do your homework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600" dirty="0"/>
              <a:t>If this is not enough, ask for more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Practice is Important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24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2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Just a Few Words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B9DE2CF2-2A48-48F2-AF7F-1A97FDE8E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700" cy="552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During office hours, work as BI/DI Consultant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Passionate about technology and teaching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Other side activities: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openSUSE Advocate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VMUG Bulgaria Leader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 err="1"/>
              <a:t>Dimitar</a:t>
            </a:r>
            <a:r>
              <a:rPr lang="en-US" sz="4000" dirty="0"/>
              <a:t> </a:t>
            </a:r>
            <a:r>
              <a:rPr lang="en-US" sz="4000" dirty="0" err="1"/>
              <a:t>Zahariev</a:t>
            </a:r>
            <a:endParaRPr lang="en-US" sz="4000"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fld id="{C014DD1E-5D91-48A3-AD6D-45FBA980D106}" type="slidenum">
              <a:rPr lang="en-US" smtClean="0"/>
              <a:pPr algn="r">
                <a:defRPr/>
              </a:pPr>
              <a:t>26</a:t>
            </a:fld>
            <a:endParaRPr sz="1100" kern="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CAB17-F28B-42E3-8D59-137EA17DB420}"/>
              </a:ext>
            </a:extLst>
          </p:cNvPr>
          <p:cNvSpPr/>
          <p:nvPr/>
        </p:nvSpPr>
        <p:spPr bwMode="auto">
          <a:xfrm>
            <a:off x="10692013" y="17526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SoftUni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Forum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3DB8F-B69C-43C3-A90F-8AFB97CFF92F}"/>
              </a:ext>
            </a:extLst>
          </p:cNvPr>
          <p:cNvSpPr/>
          <p:nvPr/>
        </p:nvSpPr>
        <p:spPr bwMode="auto">
          <a:xfrm>
            <a:off x="10692013" y="32385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Facebook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E4394-5191-434C-8EFC-91ACC88539D8}"/>
              </a:ext>
            </a:extLst>
          </p:cNvPr>
          <p:cNvSpPr/>
          <p:nvPr/>
        </p:nvSpPr>
        <p:spPr bwMode="auto">
          <a:xfrm>
            <a:off x="10694353" y="47244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Sli.do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7597C82-ADAF-8088-65CD-4D6549A2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114526"/>
            <a:ext cx="857318" cy="857318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B9D6F3-EF16-BDDE-6FD6-FED483250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118547"/>
            <a:ext cx="857318" cy="8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3D7D200B-BA69-49D4-B123-95BD9E71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379923"/>
            <a:ext cx="2286000" cy="2286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Just a Short Form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5BC5722-5A3C-42AE-B092-5CAEF299A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800" y="1143000"/>
            <a:ext cx="2286000" cy="22860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17A4F94-7DF9-4652-A615-781F0D1FF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16168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Go here:</a:t>
            </a:r>
            <a:endParaRPr lang="bg-BG" sz="3600" dirty="0"/>
          </a:p>
          <a:p>
            <a:pPr lvl="1">
              <a:lnSpc>
                <a:spcPct val="100000"/>
              </a:lnSpc>
            </a:pPr>
            <a:r>
              <a:rPr lang="en-US" sz="3400" b="1" dirty="0">
                <a:hlinkClick r:id="rId2"/>
              </a:rPr>
              <a:t>https://zahariev.pro/go/do1-form</a:t>
            </a:r>
            <a:r>
              <a:rPr lang="en-US" sz="3400" b="1" dirty="0"/>
              <a:t> 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Write down a few words about you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Share your expectations/suggestions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fld id="{C014DD1E-5D91-48A3-AD6D-45FBA980D106}" type="slidenum">
              <a:rPr lang="en-US" smtClean="0"/>
              <a:pPr algn="r">
                <a:defRPr/>
              </a:pPr>
              <a:t>28</a:t>
            </a:fld>
            <a:endParaRPr lang="en-US" sz="1000" kern="0">
              <a:solidFill>
                <a:srgbClr val="234465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We are ready to </a:t>
            </a:r>
            <a:r>
              <a:rPr lang="en-US" sz="4400" b="1" dirty="0"/>
              <a:t>move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bg1"/>
                </a:solidFill>
              </a:rPr>
              <a:t>forward</a:t>
            </a:r>
            <a:r>
              <a:rPr lang="en-US" sz="4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CE21-22BF-4B8B-AF3B-7D1584E292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8801" y="139966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Course objectives, scope, and schedule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Infrastructure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Exercises and labs</a:t>
            </a:r>
            <a:endParaRPr lang="en-US" dirty="0">
              <a:ea typeface="Calibri"/>
              <a:cs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Examination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Course Scope and Objectives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29" y="457200"/>
            <a:ext cx="69890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dirty="0"/>
              <a:t>Working with </a:t>
            </a:r>
            <a:r>
              <a:rPr lang="en-US" b="1" dirty="0"/>
              <a:t>Docker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dirty="0"/>
              <a:t>Working with </a:t>
            </a:r>
            <a:r>
              <a:rPr lang="en-US" b="1" dirty="0"/>
              <a:t>Jenkins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dirty="0"/>
              <a:t>Working with </a:t>
            </a:r>
            <a:r>
              <a:rPr lang="en-US" b="1" dirty="0"/>
              <a:t>Prometheus </a:t>
            </a:r>
            <a:r>
              <a:rPr lang="en-US" dirty="0"/>
              <a:t>and </a:t>
            </a:r>
            <a:r>
              <a:rPr lang="en-US" b="1" dirty="0"/>
              <a:t>Grafana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dirty="0"/>
              <a:t>Working with </a:t>
            </a:r>
            <a:r>
              <a:rPr lang="en-US" b="1" dirty="0"/>
              <a:t>Elastic Stack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dirty="0"/>
              <a:t>Putting it all together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Objectives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210661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 #1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basic principles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Processes and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Virtualization and basic automation with Vagrant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Containerization basic principles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images and containers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5945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clusters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#4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Jenkins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1135</Words>
  <Application>Microsoft Office PowerPoint</Application>
  <PresentationFormat>Широк екран</PresentationFormat>
  <Paragraphs>239</Paragraphs>
  <Slides>32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Corbel</vt:lpstr>
      <vt:lpstr>Noto Sans Symbols</vt:lpstr>
      <vt:lpstr>Wingdings</vt:lpstr>
      <vt:lpstr>Wingdings 2</vt:lpstr>
      <vt:lpstr>1_SoftUni</vt:lpstr>
      <vt:lpstr>DevOps Containerization, CI/CD, and Monitoring</vt:lpstr>
      <vt:lpstr>You Have Questions?</vt:lpstr>
      <vt:lpstr>SoftUni Diamond Partners</vt:lpstr>
      <vt:lpstr>Educational Partners</vt:lpstr>
      <vt:lpstr>Table of Contents</vt:lpstr>
      <vt:lpstr>Презентация на PowerPoint</vt:lpstr>
      <vt:lpstr>Course Objectives</vt:lpstr>
      <vt:lpstr>Course Scope and Schedule (1)</vt:lpstr>
      <vt:lpstr>Course Scope and Schedule (2)</vt:lpstr>
      <vt:lpstr>Course Scope and Schedule (3)</vt:lpstr>
      <vt:lpstr>Course Scope and Schedule (4)</vt:lpstr>
      <vt:lpstr>Is This Enough?</vt:lpstr>
      <vt:lpstr>Презентация на PowerPoint</vt:lpstr>
      <vt:lpstr>Required Infrastructure*</vt:lpstr>
      <vt:lpstr>Required Knowledge</vt:lpstr>
      <vt:lpstr>Презентация на PowerPoint</vt:lpstr>
      <vt:lpstr>Why English?</vt:lpstr>
      <vt:lpstr>Training Duration</vt:lpstr>
      <vt:lpstr>Презентация на PowerPoint</vt:lpstr>
      <vt:lpstr>Scoring</vt:lpstr>
      <vt:lpstr>Practice</vt:lpstr>
      <vt:lpstr>Test</vt:lpstr>
      <vt:lpstr>Homework</vt:lpstr>
      <vt:lpstr>Practice is Important</vt:lpstr>
      <vt:lpstr>Презентация на PowerPoint</vt:lpstr>
      <vt:lpstr>Dimitar Zahariev</vt:lpstr>
      <vt:lpstr>Презентация на PowerPoint</vt:lpstr>
      <vt:lpstr>About You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130</cp:revision>
  <dcterms:created xsi:type="dcterms:W3CDTF">2018-05-23T13:08:44Z</dcterms:created>
  <dcterms:modified xsi:type="dcterms:W3CDTF">2023-01-13T10:45:28Z</dcterms:modified>
  <cp:category>Python Fundamentals Course @ SoftUni: https://softuni.bg/trainings/2442/python-fundamentals-september-2019</cp:category>
</cp:coreProperties>
</file>