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  <p:sldMasterId id="2147483693" r:id="rId2"/>
  </p:sldMasterIdLst>
  <p:notesMasterIdLst>
    <p:notesMasterId r:id="rId25"/>
  </p:notesMasterIdLst>
  <p:handoutMasterIdLst>
    <p:handoutMasterId r:id="rId26"/>
  </p:handoutMasterIdLst>
  <p:sldIdLst>
    <p:sldId id="256" r:id="rId3"/>
    <p:sldId id="287" r:id="rId4"/>
    <p:sldId id="258" r:id="rId5"/>
    <p:sldId id="633" r:id="rId6"/>
    <p:sldId id="634" r:id="rId7"/>
    <p:sldId id="261" r:id="rId8"/>
    <p:sldId id="269" r:id="rId9"/>
    <p:sldId id="262" r:id="rId10"/>
    <p:sldId id="263" r:id="rId11"/>
    <p:sldId id="264" r:id="rId12"/>
    <p:sldId id="636" r:id="rId13"/>
    <p:sldId id="637" r:id="rId14"/>
    <p:sldId id="268" r:id="rId15"/>
    <p:sldId id="270" r:id="rId16"/>
    <p:sldId id="271" r:id="rId17"/>
    <p:sldId id="628" r:id="rId18"/>
    <p:sldId id="615" r:id="rId19"/>
    <p:sldId id="638" r:id="rId20"/>
    <p:sldId id="622" r:id="rId21"/>
    <p:sldId id="278" r:id="rId22"/>
    <p:sldId id="280" r:id="rId23"/>
    <p:sldId id="284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F342FEBD-26D1-436B-AC56-7EC5DB266A07}">
          <p14:sldIdLst>
            <p14:sldId id="256"/>
            <p14:sldId id="287"/>
            <p14:sldId id="258"/>
          </p14:sldIdLst>
        </p14:section>
        <p14:section name="Partners" id="{783DEDEE-CB4E-429E-AF53-A548D51732E9}">
          <p14:sldIdLst>
            <p14:sldId id="633"/>
            <p14:sldId id="634"/>
          </p14:sldIdLst>
        </p14:section>
        <p14:section name="Introduction" id="{7C2F6FA8-27CD-4EF1-BCC5-C3CA6958A557}">
          <p14:sldIdLst>
            <p14:sldId id="261"/>
            <p14:sldId id="269"/>
            <p14:sldId id="262"/>
            <p14:sldId id="263"/>
          </p14:sldIdLst>
        </p14:section>
        <p14:section name="Trainers and Team" id="{2EE8BF26-A732-457D-9965-28337059A8FB}">
          <p14:sldIdLst>
            <p14:sldId id="264"/>
            <p14:sldId id="636"/>
            <p14:sldId id="637"/>
          </p14:sldIdLst>
        </p14:section>
        <p14:section name="Course Objectives" id="{0A29C37D-6F4E-4A6F-90D3-669657AC39A8}">
          <p14:sldIdLst>
            <p14:sldId id="268"/>
            <p14:sldId id="270"/>
            <p14:sldId id="271"/>
            <p14:sldId id="628"/>
            <p14:sldId id="615"/>
            <p14:sldId id="638"/>
            <p14:sldId id="622"/>
          </p14:sldIdLst>
        </p14:section>
        <p14:section name="Conclusion" id="{8EC75E86-77E3-4EF2-A234-DFD9FF50D827}">
          <p14:sldIdLst>
            <p14:sldId id="278"/>
            <p14:sldId id="280"/>
            <p14:sldId id="28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18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ktor Kostadinov" initials="VK" lastIdx="1" clrIdx="0">
    <p:extLst>
      <p:ext uri="{19B8F6BF-5375-455C-9EA6-DF929625EA0E}">
        <p15:presenceInfo xmlns:p15="http://schemas.microsoft.com/office/powerpoint/2012/main" userId="44d480366d3ecb6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000000"/>
    <a:srgbClr val="234465"/>
    <a:srgbClr val="00B050"/>
    <a:srgbClr val="44A9F8"/>
    <a:srgbClr val="444444"/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41" autoAdjust="0"/>
    <p:restoredTop sz="95214" autoAdjust="0"/>
  </p:normalViewPr>
  <p:slideViewPr>
    <p:cSldViewPr showGuides="1">
      <p:cViewPr varScale="1">
        <p:scale>
          <a:sx n="160" d="100"/>
          <a:sy n="160" d="100"/>
        </p:scale>
        <p:origin x="174" y="216"/>
      </p:cViewPr>
      <p:guideLst>
        <p:guide orient="horz" pos="2184"/>
        <p:guide pos="3840"/>
        <p:guide orient="horz" pos="2188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30.1.2023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1/30/2023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959122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34717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731546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814021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BA60B9B-6854-4B44-B1D2-B2FE037A1C4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© SoftUni – </a:t>
            </a:r>
            <a:r>
              <a:rPr kumimoji="0" lang="en-US" sz="11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https://softuni.org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795544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9874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FC85FFA-4B74-43F4-9C9F-F3386A502BD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865125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351142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hyperlink" Target="https://softuni.bg/" TargetMode="External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13" Type="http://schemas.openxmlformats.org/officeDocument/2006/relationships/image" Target="../media/image5.png"/><Relationship Id="rId3" Type="http://schemas.openxmlformats.org/officeDocument/2006/relationships/image" Target="../media/image15.png"/><Relationship Id="rId7" Type="http://schemas.openxmlformats.org/officeDocument/2006/relationships/image" Target="../media/image22.png"/><Relationship Id="rId12" Type="http://schemas.openxmlformats.org/officeDocument/2006/relationships/image" Target="../media/image23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2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20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:a16="http://schemas.microsoft.com/office/drawing/2014/main" id="{D44D1ED0-4CF2-48F5-8601-EF19DBFF30D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61176CCE-C3CD-48FC-A363-C9C6B2F9C7A7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668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4054995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C90454A8-8DED-41FA-8C64-98C59ED05AC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:a16="http://schemas.microsoft.com/office/drawing/2014/main" id="{B26EA1B0-5C01-4B1F-A7D5-69585F52AE8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432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 dirty="0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solidFill>
                    <a:srgbClr val="FFA000"/>
                  </a:solidFill>
                </a:endParaRPr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solidFill>
                    <a:srgbClr val="FFA000"/>
                  </a:solidFill>
                </a:endParaRPr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:a16="http://schemas.microsoft.com/office/drawing/2014/main" id="{83B923C4-F02D-4169-A71A-ED47E08A195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734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 dirty="0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solidFill>
                    <a:srgbClr val="FFA000"/>
                  </a:solidFill>
                </a:endParaRPr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solidFill>
                    <a:srgbClr val="FFA000"/>
                  </a:solidFill>
                </a:endParaRPr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:a16="http://schemas.microsoft.com/office/drawing/2014/main" id="{E177DF36-5BBE-4A33-8858-3556FD80B9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165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 latinLnBrk="1">
              <a:defRPr/>
            </a:pPr>
            <a:endParaRPr lang="en-US" altLang="ko-KR" sz="2398" dirty="0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solidFill>
                    <a:srgbClr val="FFA000"/>
                  </a:solidFill>
                </a:endParaRPr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solidFill>
                    <a:srgbClr val="FFA000"/>
                  </a:solidFill>
                </a:endParaRPr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:a16="http://schemas.microsoft.com/office/drawing/2014/main" id="{E50D9555-E13D-4A67-8313-A5A265A0FE6C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 latinLnBrk="1">
              <a:defRPr/>
            </a:pPr>
            <a:endParaRPr lang="en-US" altLang="ko-KR" sz="2398" dirty="0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26" name="Picture Bulb" descr="Bulb">
            <a:extLst>
              <a:ext uri="{FF2B5EF4-FFF2-40B4-BE49-F238E27FC236}">
                <a16:creationId xmlns:a16="http://schemas.microsoft.com/office/drawing/2014/main" id="{80F4EBEF-C2A0-467A-9B0F-5FE1D0EE18A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3971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62562327-834D-41B7-8EB4-A03A103927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:a16="http://schemas.microsoft.com/office/drawing/2014/main" id="{3884463E-D640-483D-95CD-BACDF8A3904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604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FD77484E-1466-4B8B-A7AB-A7354212EEC9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AE0CB74C-3F21-4FFA-94BF-B00D6E1DC2F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834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C001D526-445B-4E2E-A3FC-CF4EA7638816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26A4EFFF-377A-45B9-A482-3A9379B0004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681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702F695C-9F40-4BDE-AEE4-EE797F51CA65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14236D8A-9B04-45F8-B77A-7C90CF2B217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438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/>
            <a:r>
              <a:rPr lang="en-US" sz="1600" dirty="0">
                <a:solidFill>
                  <a:srgbClr val="FFFFFF"/>
                </a:solidFill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dirty="0">
                <a:solidFill>
                  <a:srgbClr val="FFFFFF"/>
                </a:solidFill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dirty="0">
                <a:solidFill>
                  <a:srgbClr val="FFFFFF"/>
                </a:solidFill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dirty="0">
              <a:solidFill>
                <a:srgbClr val="FFFFFF"/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:a16="http://schemas.microsoft.com/office/drawing/2014/main" id="{9E030181-A088-4EDD-8DDE-1513AA32D227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38" name="Rectangle Bottom Copyright">
            <a:extLst>
              <a:ext uri="{FF2B5EF4-FFF2-40B4-BE49-F238E27FC236}">
                <a16:creationId xmlns:a16="http://schemas.microsoft.com/office/drawing/2014/main" id="{783294F7-377E-4FDE-ACE9-234E2C336881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/>
            <a:r>
              <a:rPr lang="en-US" sz="1600" dirty="0">
                <a:solidFill>
                  <a:srgbClr val="FFFFFF"/>
                </a:solidFill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dirty="0">
                <a:solidFill>
                  <a:srgbClr val="FFFFFF"/>
                </a:solidFill>
                <a:ea typeface="Calibri" panose="020F0502020204030204" pitchFamily="34" charset="0"/>
                <a:cs typeface="Arial" panose="020B0604020202020204" pitchFamily="34" charset="0"/>
                <a:hlinkClick r:id="rId12"/>
              </a:rPr>
              <a:t>https://softuni.bg</a:t>
            </a:r>
            <a:r>
              <a:rPr lang="en-US" sz="1600" dirty="0">
                <a:solidFill>
                  <a:srgbClr val="FFFFFF"/>
                </a:solidFill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dirty="0">
              <a:solidFill>
                <a:srgbClr val="FFFFFF"/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:a16="http://schemas.microsoft.com/office/drawing/2014/main" id="{8026D843-283F-436B-AAB7-380A4AD7465E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:a16="http://schemas.microsoft.com/office/drawing/2014/main" id="{542FD576-C21D-443D-9B73-A2B88194E82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:a16="http://schemas.microsoft.com/office/drawing/2014/main" id="{38768FDA-4969-4493-92B2-4FC59479054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:a16="http://schemas.microsoft.com/office/drawing/2014/main" id="{11216FEE-BDE4-4455-85E9-0DB76F8DE7C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:a16="http://schemas.microsoft.com/office/drawing/2014/main" id="{85757D8D-A59F-49B0-8E6F-147C5E73CE4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:a16="http://schemas.microsoft.com/office/drawing/2014/main" id="{9C46B9D5-E39A-4711-AD51-59D98E67775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:a16="http://schemas.microsoft.com/office/drawing/2014/main" id="{C84D0005-71D8-43E6-BF4A-A722262F09D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:a16="http://schemas.microsoft.com/office/drawing/2014/main" id="{ADCE3C48-8FED-42B6-8834-FFB04B29C0A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:a16="http://schemas.microsoft.com/office/drawing/2014/main" id="{9ED79F8B-1C43-4037-8070-54A495219FB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:a16="http://schemas.microsoft.com/office/drawing/2014/main" id="{086480B1-4F23-47F8-8C9A-E4A583930EC2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:a16="http://schemas.microsoft.com/office/drawing/2014/main" id="{E9C430F3-BD4C-4575-BE98-94BD331592C0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:a16="http://schemas.microsoft.com/office/drawing/2014/main" id="{A83047C6-45DD-4A6E-BDF0-9EDF332DA111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:a16="http://schemas.microsoft.com/office/drawing/2014/main" id="{6E765456-C93E-4140-B48B-640E39889EDA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:a16="http://schemas.microsoft.com/office/drawing/2014/main" id="{AA1F1997-D421-44DD-B450-32C07CC5DC1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:a16="http://schemas.microsoft.com/office/drawing/2014/main" id="{4BC72550-E848-4E47-8509-9B0E4BFFA073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:a16="http://schemas.microsoft.com/office/drawing/2014/main" id="{59DE12F7-2B75-495E-B6EC-B3B237B860A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:a16="http://schemas.microsoft.com/office/drawing/2014/main" id="{64DE2925-F36E-4DD6-AA59-0A9A3670FF46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195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 dirty="0">
              <a:solidFill>
                <a:srgbClr val="234465"/>
              </a:solidFill>
            </a:endParaRPr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about.softuni.bg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 dirty="0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1C43AE09-DE35-4686-862E-5E5E4309ABA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E6EAF131-FAAC-45C9-AAC5-29662E2FBFEB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FCFB34C-7F6A-465E-AE2A-8739B7596A81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:a16="http://schemas.microsoft.com/office/drawing/2014/main" id="{054BF032-AFA8-4D54-802D-F636E7E20454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 dirty="0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:a16="http://schemas.microsoft.com/office/drawing/2014/main" id="{418F2A3B-CFCB-4EBF-8462-6E2EA674E9B8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031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  <p:sldLayoutId id="214748369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5" name="Picture Background" descr="SoftUni Background">
            <a:extLst>
              <a:ext uri="{FF2B5EF4-FFF2-40B4-BE49-F238E27FC236}">
                <a16:creationId xmlns:a16="http://schemas.microsoft.com/office/drawing/2014/main" id="{B70F905C-78B1-4486-9420-F277657111E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145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#!/List/ByCategory/309/JS-Applications-Exams" TargetMode="External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softuni.bg/trainings/3962/js-applications-february-2023" TargetMode="External"/><Relationship Id="rId3" Type="http://schemas.openxmlformats.org/officeDocument/2006/relationships/image" Target="../media/image48.png"/><Relationship Id="rId7" Type="http://schemas.openxmlformats.org/officeDocument/2006/relationships/image" Target="../media/image5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facebook.com/groups/SoftUniJavaScriptCommunity/" TargetMode="External"/><Relationship Id="rId5" Type="http://schemas.openxmlformats.org/officeDocument/2006/relationships/image" Target="../media/image50.png"/><Relationship Id="rId10" Type="http://schemas.openxmlformats.org/officeDocument/2006/relationships/hyperlink" Target="facebook.com/groups/JsAdvancedJanuary2023" TargetMode="External"/><Relationship Id="rId4" Type="http://schemas.openxmlformats.org/officeDocument/2006/relationships/image" Target="../media/image49.png"/><Relationship Id="rId9" Type="http://schemas.openxmlformats.org/officeDocument/2006/relationships/hyperlink" Target="https://softuni.bg/forum/categories/19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2.png"/><Relationship Id="rId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oftwaregroup.com/" TargetMode="External"/><Relationship Id="rId13" Type="http://schemas.openxmlformats.org/officeDocument/2006/relationships/image" Target="../media/image30.png"/><Relationship Id="rId18" Type="http://schemas.openxmlformats.org/officeDocument/2006/relationships/hyperlink" Target="https://bosch.io/" TargetMode="External"/><Relationship Id="rId26" Type="http://schemas.openxmlformats.org/officeDocument/2006/relationships/hyperlink" Target="https://dxc.com/us/en" TargetMode="External"/><Relationship Id="rId3" Type="http://schemas.openxmlformats.org/officeDocument/2006/relationships/image" Target="../media/image25.jpeg"/><Relationship Id="rId21" Type="http://schemas.openxmlformats.org/officeDocument/2006/relationships/image" Target="../media/image34.png"/><Relationship Id="rId7" Type="http://schemas.openxmlformats.org/officeDocument/2006/relationships/image" Target="../media/image27.png"/><Relationship Id="rId12" Type="http://schemas.openxmlformats.org/officeDocument/2006/relationships/hyperlink" Target="https://createx.bg/" TargetMode="External"/><Relationship Id="rId17" Type="http://schemas.openxmlformats.org/officeDocument/2006/relationships/image" Target="../media/image32.png"/><Relationship Id="rId25" Type="http://schemas.openxmlformats.org/officeDocument/2006/relationships/image" Target="../media/image36.png"/><Relationship Id="rId2" Type="http://schemas.openxmlformats.org/officeDocument/2006/relationships/hyperlink" Target="https://www.pharvision.ai/" TargetMode="External"/><Relationship Id="rId16" Type="http://schemas.openxmlformats.org/officeDocument/2006/relationships/hyperlink" Target="https://smartit.bg/" TargetMode="External"/><Relationship Id="rId20" Type="http://schemas.openxmlformats.org/officeDocument/2006/relationships/hyperlink" Target="https://it.schwarz/en/careers" TargetMode="External"/><Relationship Id="rId29" Type="http://schemas.openxmlformats.org/officeDocument/2006/relationships/image" Target="../media/image38.jp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postbank.bg/bg-BG" TargetMode="External"/><Relationship Id="rId11" Type="http://schemas.openxmlformats.org/officeDocument/2006/relationships/image" Target="../media/image29.png"/><Relationship Id="rId24" Type="http://schemas.openxmlformats.org/officeDocument/2006/relationships/hyperlink" Target="https://www.draftkings.com/" TargetMode="External"/><Relationship Id="rId5" Type="http://schemas.openxmlformats.org/officeDocument/2006/relationships/image" Target="../media/image26.png"/><Relationship Id="rId15" Type="http://schemas.openxmlformats.org/officeDocument/2006/relationships/image" Target="../media/image31.jpeg"/><Relationship Id="rId23" Type="http://schemas.openxmlformats.org/officeDocument/2006/relationships/image" Target="../media/image35.png"/><Relationship Id="rId28" Type="http://schemas.openxmlformats.org/officeDocument/2006/relationships/hyperlink" Target="https://ambitioned.com/" TargetMode="External"/><Relationship Id="rId10" Type="http://schemas.openxmlformats.org/officeDocument/2006/relationships/hyperlink" Target="https://bg.coca-colahellenic.com/bg/working-with-us" TargetMode="External"/><Relationship Id="rId19" Type="http://schemas.openxmlformats.org/officeDocument/2006/relationships/image" Target="../media/image33.png"/><Relationship Id="rId4" Type="http://schemas.openxmlformats.org/officeDocument/2006/relationships/hyperlink" Target="https://en.superhosting.bg/" TargetMode="External"/><Relationship Id="rId9" Type="http://schemas.openxmlformats.org/officeDocument/2006/relationships/image" Target="../media/image28.png"/><Relationship Id="rId14" Type="http://schemas.openxmlformats.org/officeDocument/2006/relationships/hyperlink" Target="https://www.pokerstars.bg/" TargetMode="External"/><Relationship Id="rId22" Type="http://schemas.openxmlformats.org/officeDocument/2006/relationships/hyperlink" Target="https://indeavr.com/" TargetMode="External"/><Relationship Id="rId27" Type="http://schemas.openxmlformats.org/officeDocument/2006/relationships/image" Target="../media/image3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421" y="1212344"/>
            <a:ext cx="10965303" cy="882654"/>
          </a:xfrm>
        </p:spPr>
        <p:txBody>
          <a:bodyPr>
            <a:normAutofit/>
          </a:bodyPr>
          <a:lstStyle/>
          <a:p>
            <a:r>
              <a:rPr lang="en-US" sz="4000" b="1" dirty="0"/>
              <a:t>Course Overview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85887"/>
            <a:ext cx="12097731" cy="882654"/>
          </a:xfrm>
        </p:spPr>
        <p:txBody>
          <a:bodyPr>
            <a:noAutofit/>
          </a:bodyPr>
          <a:lstStyle/>
          <a:p>
            <a:r>
              <a:rPr lang="en-US" sz="5400" dirty="0"/>
              <a:t>JavaScript Applications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8708505" y="6101885"/>
            <a:ext cx="2951518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74876" y="4689000"/>
            <a:ext cx="2980696" cy="454398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74876" y="5014570"/>
            <a:ext cx="2980696" cy="44479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13" name="Picture 2" descr="Javascript, Js, ÐÐ¾Ð³Ð¾, ÐÐ·ÑÐ¾Ð´Ð½Ð¸Ñ ÐÐ¾Ð´">
            <a:extLst>
              <a:ext uri="{FF2B5EF4-FFF2-40B4-BE49-F238E27FC236}">
                <a16:creationId xmlns:a16="http://schemas.microsoft.com/office/drawing/2014/main" id="{4C75A333-5C91-412E-9C84-4E59CC7416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627" y="2192731"/>
            <a:ext cx="2305546" cy="2305546"/>
          </a:xfrm>
          <a:prstGeom prst="roundRect">
            <a:avLst>
              <a:gd name="adj" fmla="val 0"/>
            </a:avLst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5134252-40F9-46B4-BBD6-6D4B8573AAF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2739" y="709472"/>
            <a:ext cx="3906522" cy="3906522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>
          <a:xfrm>
            <a:off x="786000" y="4869000"/>
            <a:ext cx="10961783" cy="768084"/>
          </a:xfrm>
        </p:spPr>
        <p:txBody>
          <a:bodyPr/>
          <a:lstStyle/>
          <a:p>
            <a:r>
              <a:rPr lang="en-US" dirty="0"/>
              <a:t>Trainers and Team</a:t>
            </a:r>
          </a:p>
        </p:txBody>
      </p:sp>
    </p:spTree>
    <p:extLst>
      <p:ext uri="{BB962C8B-B14F-4D97-AF65-F5344CB8AC3E}">
        <p14:creationId xmlns:p14="http://schemas.microsoft.com/office/powerpoint/2010/main" val="1840907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6A7D744-4DFA-4BB7-BC33-7110E32514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500" y="1195388"/>
            <a:ext cx="8200500" cy="5529262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Senior technical trainer</a:t>
            </a:r>
            <a:r>
              <a:rPr lang="en-US" dirty="0"/>
              <a:t> with </a:t>
            </a:r>
            <a:r>
              <a:rPr lang="bg-BG" b="1" dirty="0"/>
              <a:t>6</a:t>
            </a:r>
            <a:r>
              <a:rPr lang="en-US" b="1" dirty="0" smtClean="0"/>
              <a:t> </a:t>
            </a:r>
            <a:r>
              <a:rPr lang="en-US" b="1" dirty="0"/>
              <a:t>years </a:t>
            </a:r>
            <a:r>
              <a:rPr lang="en-US" dirty="0"/>
              <a:t>experience in the IT </a:t>
            </a:r>
            <a:r>
              <a:rPr lang="en-US" dirty="0" smtClean="0"/>
              <a:t>field</a:t>
            </a:r>
          </a:p>
          <a:p>
            <a:r>
              <a:rPr lang="en-US" dirty="0"/>
              <a:t>Front-End Instructor at </a:t>
            </a:r>
            <a:r>
              <a:rPr lang="en-US" dirty="0" err="1"/>
              <a:t>Amusnet</a:t>
            </a:r>
            <a:r>
              <a:rPr lang="en-US" dirty="0"/>
              <a:t> Interactive</a:t>
            </a:r>
          </a:p>
          <a:p>
            <a:r>
              <a:rPr lang="en-US" dirty="0"/>
              <a:t>Former </a:t>
            </a:r>
            <a:r>
              <a:rPr lang="en-US" b="1" dirty="0" smtClean="0"/>
              <a:t>Head</a:t>
            </a:r>
            <a:r>
              <a:rPr lang="en-US" dirty="0" smtClean="0"/>
              <a:t> </a:t>
            </a:r>
            <a:r>
              <a:rPr lang="en-US" dirty="0"/>
              <a:t>of the </a:t>
            </a:r>
            <a:r>
              <a:rPr lang="en-US" b="1" dirty="0"/>
              <a:t>R&amp;D Unit </a:t>
            </a:r>
            <a:r>
              <a:rPr lang="en-US" dirty="0"/>
              <a:t>at Software University</a:t>
            </a:r>
          </a:p>
          <a:p>
            <a:r>
              <a:rPr lang="en-US" dirty="0"/>
              <a:t>Former </a:t>
            </a:r>
            <a:r>
              <a:rPr lang="en-US" b="1" dirty="0"/>
              <a:t>Director</a:t>
            </a:r>
            <a:r>
              <a:rPr lang="en-US" dirty="0"/>
              <a:t> of the </a:t>
            </a:r>
            <a:r>
              <a:rPr lang="en-US" b="1" dirty="0"/>
              <a:t>Education Department </a:t>
            </a:r>
          </a:p>
          <a:p>
            <a:r>
              <a:rPr lang="en-US" dirty="0"/>
              <a:t>JavaScript enthusiast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7F125C8-0749-4131-A0D4-C958C0E3E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Viktor </a:t>
            </a:r>
            <a:r>
              <a:rPr lang="en-US" dirty="0" err="1"/>
              <a:t>Kostadinov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3063193-DE8E-4D8A-9108-D253C02D4E6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931000" y="2169000"/>
            <a:ext cx="2610000" cy="2610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878930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1" smtClean="0"/>
              <a:t>Dimitar Krastanov</a:t>
            </a:r>
            <a:endParaRPr lang="en-US" noProof="1"/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BE33F344-3DB3-4C8D-B793-6013C7BF1613}"/>
              </a:ext>
            </a:extLst>
          </p:cNvPr>
          <p:cNvSpPr txBox="1">
            <a:spLocks/>
          </p:cNvSpPr>
          <p:nvPr/>
        </p:nvSpPr>
        <p:spPr>
          <a:xfrm>
            <a:off x="457200" y="1524001"/>
            <a:ext cx="7483842" cy="4587875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915" marR="0" lvl="0" indent="-456915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bg-BG" sz="28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6CDD051B-A392-4BC7-A984-A08FCA3F74A7}"/>
              </a:ext>
            </a:extLst>
          </p:cNvPr>
          <p:cNvSpPr txBox="1">
            <a:spLocks/>
          </p:cNvSpPr>
          <p:nvPr/>
        </p:nvSpPr>
        <p:spPr>
          <a:xfrm>
            <a:off x="-85151" y="1378528"/>
            <a:ext cx="8309959" cy="5128472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6837" indent="-360363" latinLnBrk="0"/>
            <a:r>
              <a:rPr lang="en-US" sz="3200" dirty="0" smtClean="0"/>
              <a:t>3 years of experience as a </a:t>
            </a:r>
            <a:r>
              <a:rPr lang="en-US" sz="3200" b="1" dirty="0" smtClean="0"/>
              <a:t>Trainer </a:t>
            </a:r>
            <a:r>
              <a:rPr lang="en-US" sz="3200" dirty="0" smtClean="0"/>
              <a:t>at </a:t>
            </a:r>
            <a:r>
              <a:rPr lang="en-US" sz="3200" b="1" dirty="0" smtClean="0"/>
              <a:t>Software University </a:t>
            </a:r>
          </a:p>
          <a:p>
            <a:pPr marL="96837" indent="-360363" latinLnBrk="0"/>
            <a:r>
              <a:rPr lang="en-US" sz="3200" b="1" dirty="0" smtClean="0">
                <a:solidFill>
                  <a:srgbClr val="234465"/>
                </a:solidFill>
              </a:rPr>
              <a:t> Front-End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</a:rPr>
              <a:t>Developer </a:t>
            </a:r>
            <a:r>
              <a:rPr kumimoji="0" lang="en-GB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</a:rPr>
              <a:t>at</a:t>
            </a:r>
            <a:r>
              <a:rPr kumimoji="0" lang="bg-BG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</a:rPr>
              <a:t>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</a:rPr>
              <a:t>Mobile Wave Solutions</a:t>
            </a:r>
          </a:p>
          <a:p>
            <a:pPr marL="96837" indent="-360363" latinLnBrk="0"/>
            <a:r>
              <a:rPr lang="en-US" sz="3200" dirty="0" smtClean="0">
                <a:solidFill>
                  <a:srgbClr val="234465"/>
                </a:solidFill>
                <a:latin typeface="Calibri"/>
              </a:rPr>
              <a:t>Interests in </a:t>
            </a:r>
            <a:r>
              <a:rPr lang="en-US" sz="3200" b="1" dirty="0" smtClean="0">
                <a:solidFill>
                  <a:srgbClr val="234465"/>
                </a:solidFill>
              </a:rPr>
              <a:t>Full Stack Development</a:t>
            </a:r>
            <a:endParaRPr kumimoji="0" lang="en-US" sz="3200" b="1" i="0" u="none" strike="noStrike" kern="1200" cap="none" spc="0" normalizeH="0" baseline="0" noProof="0" dirty="0" smtClean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</a:endParaRPr>
          </a:p>
          <a:p>
            <a:pPr marL="96837" indent="-360363" latinLnBrk="0">
              <a:defRPr/>
            </a:pPr>
            <a:r>
              <a:rPr lang="en-US" sz="3200" dirty="0" smtClean="0">
                <a:ea typeface="+mn-lt"/>
                <a:cs typeface="+mn-lt"/>
              </a:rPr>
              <a:t>Experience with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</a:rPr>
              <a:t>JS, </a:t>
            </a:r>
            <a:r>
              <a:rPr kumimoji="0" lang="en-US" sz="3200" b="1" i="0" u="none" strike="noStrike" kern="1200" cap="none" spc="0" normalizeH="0" baseline="0" noProof="1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</a:rPr>
              <a:t>ReactJS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</a:rPr>
              <a:t>, </a:t>
            </a:r>
            <a:r>
              <a:rPr kumimoji="0" lang="en-US" sz="3200" b="1" i="0" u="none" strike="noStrike" kern="1200" cap="none" spc="0" normalizeH="0" baseline="0" noProof="1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</a:rPr>
              <a:t>TypeScript</a:t>
            </a:r>
            <a:r>
              <a:rPr kumimoji="0" lang="bg-BG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</a:rPr>
              <a:t>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</a:rPr>
              <a:t> </a:t>
            </a:r>
            <a:endParaRPr kumimoji="0" lang="bg-BG" sz="3200" b="1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03CC060C-ED0B-4F7E-9F65-C75C5076261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578FD10-306A-42D6-AA6E-7F1CD057ADE1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6936" y="2124000"/>
            <a:ext cx="3364711" cy="2655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382439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0ED5AB8-4F2F-4185-B59F-798E6B92DBA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4828" y="1440959"/>
            <a:ext cx="2282344" cy="2282344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>
          <a:xfrm>
            <a:off x="615109" y="5585916"/>
            <a:ext cx="10961783" cy="768084"/>
          </a:xfrm>
        </p:spPr>
        <p:txBody>
          <a:bodyPr/>
          <a:lstStyle/>
          <a:p>
            <a:r>
              <a:rPr lang="en-US" dirty="0"/>
              <a:t>Assessment and Schedule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>
          <a:xfrm>
            <a:off x="615109" y="4704825"/>
            <a:ext cx="10961783" cy="768084"/>
          </a:xfrm>
        </p:spPr>
        <p:txBody>
          <a:bodyPr/>
          <a:lstStyle/>
          <a:p>
            <a:r>
              <a:rPr lang="en-US" dirty="0"/>
              <a:t>Course Details</a:t>
            </a:r>
          </a:p>
        </p:txBody>
      </p:sp>
    </p:spTree>
    <p:extLst>
      <p:ext uri="{BB962C8B-B14F-4D97-AF65-F5344CB8AC3E}">
        <p14:creationId xmlns:p14="http://schemas.microsoft.com/office/powerpoint/2010/main" val="2089210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2091000" y="1120775"/>
            <a:ext cx="9904150" cy="5546725"/>
          </a:xfrm>
        </p:spPr>
        <p:txBody>
          <a:bodyPr>
            <a:normAutofit/>
          </a:bodyPr>
          <a:lstStyle/>
          <a:p>
            <a:r>
              <a:rPr lang="en-US" dirty="0"/>
              <a:t>Structure: </a:t>
            </a:r>
            <a:r>
              <a:rPr lang="en-US" b="1" dirty="0">
                <a:solidFill>
                  <a:schemeClr val="bg1"/>
                </a:solidFill>
              </a:rPr>
              <a:t>1 problem </a:t>
            </a:r>
            <a:r>
              <a:rPr lang="en-US" dirty="0"/>
              <a:t>for </a:t>
            </a:r>
            <a:r>
              <a:rPr lang="en-US" b="1" dirty="0">
                <a:solidFill>
                  <a:schemeClr val="bg1"/>
                </a:solidFill>
              </a:rPr>
              <a:t>4 hours</a:t>
            </a:r>
          </a:p>
          <a:p>
            <a:pPr lvl="1"/>
            <a:r>
              <a:rPr lang="en-US" dirty="0"/>
              <a:t>Single Page Application with </a:t>
            </a:r>
            <a:r>
              <a:rPr lang="en-US" b="1" dirty="0">
                <a:solidFill>
                  <a:schemeClr val="bg1"/>
                </a:solidFill>
              </a:rPr>
              <a:t>multiple features</a:t>
            </a:r>
          </a:p>
          <a:p>
            <a:pPr lvl="1"/>
            <a:r>
              <a:rPr lang="en-US" dirty="0"/>
              <a:t>Use </a:t>
            </a:r>
            <a:r>
              <a:rPr lang="en-US" b="1" dirty="0">
                <a:solidFill>
                  <a:schemeClr val="bg1"/>
                </a:solidFill>
              </a:rPr>
              <a:t>remote data storage</a:t>
            </a:r>
          </a:p>
          <a:p>
            <a:pPr lvl="1"/>
            <a:r>
              <a:rPr lang="en-US" dirty="0"/>
              <a:t>Implement </a:t>
            </a:r>
            <a:r>
              <a:rPr lang="en-US" b="1" dirty="0">
                <a:solidFill>
                  <a:schemeClr val="bg1"/>
                </a:solidFill>
              </a:rPr>
              <a:t>user profiles</a:t>
            </a:r>
          </a:p>
          <a:p>
            <a:pPr lvl="1"/>
            <a:r>
              <a:rPr lang="en-US" dirty="0"/>
              <a:t>Libraries for </a:t>
            </a:r>
            <a:r>
              <a:rPr lang="en-US" b="1" dirty="0">
                <a:solidFill>
                  <a:schemeClr val="bg1"/>
                </a:solidFill>
              </a:rPr>
              <a:t>templating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routing</a:t>
            </a:r>
          </a:p>
          <a:p>
            <a:r>
              <a:rPr lang="en-US" dirty="0"/>
              <a:t>Exam: </a:t>
            </a:r>
            <a:r>
              <a:rPr lang="en-US" b="1" dirty="0">
                <a:solidFill>
                  <a:schemeClr val="bg1"/>
                </a:solidFill>
              </a:rPr>
              <a:t>1</a:t>
            </a:r>
            <a:r>
              <a:rPr lang="en-US" b="1" dirty="0" smtClean="0">
                <a:solidFill>
                  <a:schemeClr val="bg1"/>
                </a:solidFill>
              </a:rPr>
              <a:t> Apr 2023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dirty="0"/>
              <a:t>Retake: </a:t>
            </a:r>
            <a:r>
              <a:rPr lang="bg-BG" b="1" dirty="0" smtClean="0">
                <a:solidFill>
                  <a:schemeClr val="bg1"/>
                </a:solidFill>
              </a:rPr>
              <a:t>1</a:t>
            </a:r>
            <a:r>
              <a:rPr lang="en-US" b="1" dirty="0">
                <a:solidFill>
                  <a:schemeClr val="bg1"/>
                </a:solidFill>
              </a:rPr>
              <a:t>1</a:t>
            </a:r>
            <a:r>
              <a:rPr lang="en-US" b="1" dirty="0" smtClean="0">
                <a:solidFill>
                  <a:schemeClr val="bg1"/>
                </a:solidFill>
              </a:rPr>
              <a:t> Apr 2023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</p:spPr>
        <p:txBody>
          <a:bodyPr>
            <a:normAutofit/>
          </a:bodyPr>
          <a:lstStyle/>
          <a:p>
            <a:r>
              <a:rPr lang="en-US" dirty="0"/>
              <a:t>Practical Exam</a:t>
            </a:r>
            <a:endParaRPr lang="bg-BG" dirty="0"/>
          </a:p>
        </p:txBody>
      </p:sp>
      <p:sp>
        <p:nvSpPr>
          <p:cNvPr id="2" name="AutoShape 2" descr="pavelkolev avata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sp>
        <p:nvSpPr>
          <p:cNvPr id="3" name="AutoShape 4" descr="ÐÑÐ¾ÑÐ¸Ð»Ð½Ð° ÑÐ½Ð¸Ð¼ÐºÐ°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A16F09A-99D4-4046-83B0-E9BC0944211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7669" y="2400491"/>
            <a:ext cx="2788014" cy="2863705"/>
          </a:xfrm>
          <a:prstGeom prst="rect">
            <a:avLst/>
          </a:prstGeom>
        </p:spPr>
      </p:pic>
      <p:sp>
        <p:nvSpPr>
          <p:cNvPr id="8" name="Rounded Rectangle 6">
            <a:extLst>
              <a:ext uri="{FF2B5EF4-FFF2-40B4-BE49-F238E27FC236}">
                <a16:creationId xmlns:a16="http://schemas.microsoft.com/office/drawing/2014/main" id="{642128FC-CEF4-4583-A2A1-82AF8CB8233D}"/>
              </a:ext>
            </a:extLst>
          </p:cNvPr>
          <p:cNvSpPr/>
          <p:nvPr/>
        </p:nvSpPr>
        <p:spPr>
          <a:xfrm>
            <a:off x="9405009" y="5563630"/>
            <a:ext cx="2523224" cy="572814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hlinkClick r:id="rId3"/>
              </a:rPr>
              <a:t>Link to Exams</a:t>
            </a:r>
            <a:endParaRPr lang="en-US" sz="2200" b="1" noProof="1">
              <a:solidFill>
                <a:schemeClr val="bg1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8822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82AC9B3-CD5E-485F-AC84-B066819DDC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22710" y="1108911"/>
            <a:ext cx="9540000" cy="5546589"/>
          </a:xfrm>
        </p:spPr>
        <p:txBody>
          <a:bodyPr>
            <a:normAutofit/>
          </a:bodyPr>
          <a:lstStyle/>
          <a:p>
            <a:pPr latinLnBrk="0">
              <a:buClr>
                <a:schemeClr val="tx1"/>
              </a:buClr>
            </a:pPr>
            <a:r>
              <a:rPr lang="en-GB" sz="3600" b="1" dirty="0">
                <a:solidFill>
                  <a:schemeClr val="bg1"/>
                </a:solidFill>
              </a:rPr>
              <a:t>20 questions </a:t>
            </a:r>
            <a:r>
              <a:rPr lang="en-GB" sz="3600" dirty="0"/>
              <a:t>for </a:t>
            </a:r>
            <a:r>
              <a:rPr lang="en-GB" sz="3600" b="1" dirty="0">
                <a:solidFill>
                  <a:schemeClr val="bg1"/>
                </a:solidFill>
              </a:rPr>
              <a:t>30 minutes</a:t>
            </a:r>
          </a:p>
          <a:p>
            <a:pPr lvl="1" latinLnBrk="0"/>
            <a:r>
              <a:rPr lang="en-US" dirty="0"/>
              <a:t> </a:t>
            </a:r>
            <a:r>
              <a:rPr lang="en-US" sz="3400" dirty="0"/>
              <a:t>Multiple-choice</a:t>
            </a:r>
          </a:p>
          <a:p>
            <a:pPr lvl="1" latinLnBrk="0"/>
            <a:r>
              <a:rPr lang="en-US" sz="3400" dirty="0"/>
              <a:t> English</a:t>
            </a:r>
            <a:endParaRPr lang="en-GB" sz="3400" dirty="0"/>
          </a:p>
          <a:p>
            <a:pPr latinLnBrk="0"/>
            <a:r>
              <a:rPr lang="en-GB" dirty="0"/>
              <a:t> </a:t>
            </a:r>
            <a:r>
              <a:rPr lang="en-GB" sz="3600" dirty="0"/>
              <a:t>Automated quiz system</a:t>
            </a:r>
          </a:p>
          <a:p>
            <a:pPr latinLnBrk="0"/>
            <a:r>
              <a:rPr lang="en-GB" dirty="0"/>
              <a:t> </a:t>
            </a:r>
            <a:r>
              <a:rPr lang="en-GB" sz="3600" dirty="0"/>
              <a:t>Available </a:t>
            </a:r>
            <a:r>
              <a:rPr lang="en-GB" sz="3600" b="1" dirty="0">
                <a:solidFill>
                  <a:schemeClr val="bg1"/>
                </a:solidFill>
              </a:rPr>
              <a:t>online</a:t>
            </a:r>
            <a:r>
              <a:rPr lang="en-GB" sz="3600" b="1" dirty="0"/>
              <a:t> </a:t>
            </a:r>
          </a:p>
          <a:p>
            <a:pPr lvl="1"/>
            <a:r>
              <a:rPr lang="en-GB" sz="3400" dirty="0"/>
              <a:t>You can submit your answers just </a:t>
            </a:r>
            <a:r>
              <a:rPr lang="en-GB" sz="3400" b="1" dirty="0">
                <a:solidFill>
                  <a:schemeClr val="bg1"/>
                </a:solidFill>
              </a:rPr>
              <a:t>one time</a:t>
            </a:r>
          </a:p>
          <a:p>
            <a:pPr latinLnBrk="0"/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7710A67-8258-40BF-92EB-5591C8FBA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Theoretical Exam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47716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>
            <a:normAutofit/>
          </a:bodyPr>
          <a:lstStyle/>
          <a:p>
            <a:r>
              <a:rPr lang="en-US" dirty="0"/>
              <a:t>JS Advanced Module Timeline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D9D84E0B-228E-4353-A4F2-D59616778A3D}"/>
              </a:ext>
            </a:extLst>
          </p:cNvPr>
          <p:cNvSpPr/>
          <p:nvPr/>
        </p:nvSpPr>
        <p:spPr bwMode="auto">
          <a:xfrm>
            <a:off x="290386" y="5382861"/>
            <a:ext cx="3015000" cy="791139"/>
          </a:xfrm>
          <a:prstGeom prst="rect">
            <a:avLst/>
          </a:prstGeom>
          <a:solidFill>
            <a:schemeClr val="accent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3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 Retakes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5A5A4D58-7DE0-4D6D-8279-E415BECC65D5}"/>
              </a:ext>
            </a:extLst>
          </p:cNvPr>
          <p:cNvSpPr/>
          <p:nvPr/>
        </p:nvSpPr>
        <p:spPr bwMode="auto">
          <a:xfrm>
            <a:off x="3384968" y="5382861"/>
            <a:ext cx="3285626" cy="791139"/>
          </a:xfrm>
          <a:prstGeom prst="rect">
            <a:avLst/>
          </a:prstGeom>
          <a:solidFill>
            <a:schemeClr val="tx2">
              <a:alpha val="80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45720" rIns="90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 Advanced: </a:t>
            </a:r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 Apr 2023</a:t>
            </a:r>
          </a:p>
          <a:p>
            <a:r>
              <a:rPr lang="en-GB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 Applications: </a:t>
            </a:r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11. Apr 2023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F1B0082-0109-488F-A868-F199EA0E3EF9}"/>
              </a:ext>
            </a:extLst>
          </p:cNvPr>
          <p:cNvGrpSpPr/>
          <p:nvPr/>
        </p:nvGrpSpPr>
        <p:grpSpPr>
          <a:xfrm>
            <a:off x="6935650" y="5382861"/>
            <a:ext cx="1815350" cy="791139"/>
            <a:chOff x="7129188" y="5186411"/>
            <a:chExt cx="1815350" cy="791139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5AA9A8D9-388D-4969-ABCA-45BA76179C30}"/>
                </a:ext>
              </a:extLst>
            </p:cNvPr>
            <p:cNvSpPr/>
            <p:nvPr/>
          </p:nvSpPr>
          <p:spPr bwMode="auto">
            <a:xfrm>
              <a:off x="7129194" y="5186411"/>
              <a:ext cx="1815344" cy="791139"/>
            </a:xfrm>
            <a:prstGeom prst="rect">
              <a:avLst/>
            </a:prstGeom>
            <a:solidFill>
              <a:schemeClr val="accent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6F31F28C-3E17-4184-B052-E5655E7BD6C1}"/>
                </a:ext>
              </a:extLst>
            </p:cNvPr>
            <p:cNvSpPr/>
            <p:nvPr/>
          </p:nvSpPr>
          <p:spPr bwMode="auto">
            <a:xfrm>
              <a:off x="7129188" y="5366536"/>
              <a:ext cx="1815350" cy="430887"/>
            </a:xfrm>
            <a:prstGeom prst="rect">
              <a:avLst/>
            </a:prstGeom>
            <a:solidFill>
              <a:srgbClr val="234465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800" b="1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Apr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04" name="Rectangle 103">
            <a:extLst>
              <a:ext uri="{FF2B5EF4-FFF2-40B4-BE49-F238E27FC236}">
                <a16:creationId xmlns:a16="http://schemas.microsoft.com/office/drawing/2014/main" id="{4206DA19-DE74-4B60-8470-485658CB1749}"/>
              </a:ext>
            </a:extLst>
          </p:cNvPr>
          <p:cNvSpPr/>
          <p:nvPr/>
        </p:nvSpPr>
        <p:spPr bwMode="auto">
          <a:xfrm>
            <a:off x="290387" y="2236396"/>
            <a:ext cx="3015000" cy="692913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 weeks</a:t>
            </a:r>
          </a:p>
          <a:p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 times per week</a:t>
            </a:r>
            <a:endParaRPr lang="bg-BG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E3509506-A21D-406C-B332-4781CEEC616F}"/>
              </a:ext>
            </a:extLst>
          </p:cNvPr>
          <p:cNvSpPr/>
          <p:nvPr/>
        </p:nvSpPr>
        <p:spPr bwMode="auto">
          <a:xfrm>
            <a:off x="290386" y="1683431"/>
            <a:ext cx="3015000" cy="552963"/>
          </a:xfrm>
          <a:prstGeom prst="rect">
            <a:avLst/>
          </a:prstGeom>
          <a:solidFill>
            <a:srgbClr val="00B050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3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 Advanced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86AA6C-0653-434F-9D40-2F76A20DF063}"/>
              </a:ext>
            </a:extLst>
          </p:cNvPr>
          <p:cNvSpPr/>
          <p:nvPr/>
        </p:nvSpPr>
        <p:spPr bwMode="auto">
          <a:xfrm>
            <a:off x="3381170" y="1683432"/>
            <a:ext cx="3285626" cy="1238735"/>
          </a:xfrm>
          <a:prstGeom prst="rect">
            <a:avLst/>
          </a:prstGeom>
          <a:solidFill>
            <a:schemeClr val="tx2">
              <a:alpha val="80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45720" rIns="90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Start: </a:t>
            </a:r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10. Jan 2023</a:t>
            </a:r>
          </a:p>
          <a:p>
            <a:r>
              <a:rPr lang="en-GB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Exam: </a:t>
            </a:r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18. Feb 2023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FCD1305-D498-4402-98B0-C700CFEB0AC8}"/>
              </a:ext>
            </a:extLst>
          </p:cNvPr>
          <p:cNvGrpSpPr/>
          <p:nvPr/>
        </p:nvGrpSpPr>
        <p:grpSpPr>
          <a:xfrm>
            <a:off x="6935656" y="1686157"/>
            <a:ext cx="4816371" cy="1236012"/>
            <a:chOff x="7214556" y="1922272"/>
            <a:chExt cx="5069969" cy="1236013"/>
          </a:xfrm>
        </p:grpSpPr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D2B7DA10-9968-4B44-808E-488C09E68E10}"/>
                </a:ext>
              </a:extLst>
            </p:cNvPr>
            <p:cNvSpPr/>
            <p:nvPr/>
          </p:nvSpPr>
          <p:spPr bwMode="auto">
            <a:xfrm>
              <a:off x="7214559" y="1922272"/>
              <a:ext cx="784229" cy="1236011"/>
            </a:xfrm>
            <a:prstGeom prst="rect">
              <a:avLst/>
            </a:prstGeom>
            <a:solidFill>
              <a:schemeClr val="accent2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2800" b="1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10.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B64C66DE-A72C-4D99-B06C-CD12DFF48749}"/>
                </a:ext>
              </a:extLst>
            </p:cNvPr>
            <p:cNvSpPr/>
            <p:nvPr/>
          </p:nvSpPr>
          <p:spPr bwMode="auto">
            <a:xfrm>
              <a:off x="8071706" y="2367146"/>
              <a:ext cx="784229" cy="791138"/>
            </a:xfrm>
            <a:prstGeom prst="rect">
              <a:avLst/>
            </a:prstGeom>
            <a:solidFill>
              <a:schemeClr val="accent2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C104B9ED-9A4D-4FA2-9764-51F15BA0DA5B}"/>
                </a:ext>
              </a:extLst>
            </p:cNvPr>
            <p:cNvSpPr/>
            <p:nvPr/>
          </p:nvSpPr>
          <p:spPr bwMode="auto">
            <a:xfrm>
              <a:off x="8928855" y="2367146"/>
              <a:ext cx="784229" cy="791138"/>
            </a:xfrm>
            <a:prstGeom prst="rect">
              <a:avLst/>
            </a:prstGeom>
            <a:solidFill>
              <a:schemeClr val="accent2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1367879F-264F-4C1E-AC05-A935E3CFCBC1}"/>
                </a:ext>
              </a:extLst>
            </p:cNvPr>
            <p:cNvSpPr/>
            <p:nvPr/>
          </p:nvSpPr>
          <p:spPr bwMode="auto">
            <a:xfrm>
              <a:off x="9786002" y="2367146"/>
              <a:ext cx="784229" cy="791138"/>
            </a:xfrm>
            <a:prstGeom prst="rect">
              <a:avLst/>
            </a:prstGeom>
            <a:solidFill>
              <a:schemeClr val="accent2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C080C86C-0D84-42B3-98C3-D3FEC4D34CF7}"/>
                </a:ext>
              </a:extLst>
            </p:cNvPr>
            <p:cNvSpPr/>
            <p:nvPr/>
          </p:nvSpPr>
          <p:spPr bwMode="auto">
            <a:xfrm>
              <a:off x="10643149" y="2367146"/>
              <a:ext cx="784229" cy="791138"/>
            </a:xfrm>
            <a:prstGeom prst="rect">
              <a:avLst/>
            </a:prstGeom>
            <a:solidFill>
              <a:schemeClr val="accent2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386513B3-6B1C-4645-85CC-1728D4E206E7}"/>
                </a:ext>
              </a:extLst>
            </p:cNvPr>
            <p:cNvSpPr/>
            <p:nvPr/>
          </p:nvSpPr>
          <p:spPr bwMode="auto">
            <a:xfrm>
              <a:off x="11500296" y="1922273"/>
              <a:ext cx="784229" cy="1236012"/>
            </a:xfrm>
            <a:prstGeom prst="rect">
              <a:avLst/>
            </a:prstGeom>
            <a:solidFill>
              <a:schemeClr val="accent2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2800" b="1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18.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118FB740-813E-4739-AD16-92DC0B04DD0C}"/>
                </a:ext>
              </a:extLst>
            </p:cNvPr>
            <p:cNvSpPr/>
            <p:nvPr/>
          </p:nvSpPr>
          <p:spPr bwMode="auto">
            <a:xfrm>
              <a:off x="7214556" y="2547272"/>
              <a:ext cx="2498525" cy="430887"/>
            </a:xfrm>
            <a:prstGeom prst="rect">
              <a:avLst/>
            </a:prstGeom>
            <a:solidFill>
              <a:srgbClr val="234465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800" b="1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Jan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21AD35FC-6F18-4DFB-AF47-54F5C764DA75}"/>
                </a:ext>
              </a:extLst>
            </p:cNvPr>
            <p:cNvSpPr/>
            <p:nvPr/>
          </p:nvSpPr>
          <p:spPr bwMode="auto">
            <a:xfrm>
              <a:off x="9786000" y="2547272"/>
              <a:ext cx="2498525" cy="430887"/>
            </a:xfrm>
            <a:prstGeom prst="rect">
              <a:avLst/>
            </a:prstGeom>
            <a:solidFill>
              <a:srgbClr val="234465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800" b="1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Feb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07" name="Rectangle 106">
            <a:extLst>
              <a:ext uri="{FF2B5EF4-FFF2-40B4-BE49-F238E27FC236}">
                <a16:creationId xmlns:a16="http://schemas.microsoft.com/office/drawing/2014/main" id="{35B841A4-4B0B-4768-B107-1017FE9A3258}"/>
              </a:ext>
            </a:extLst>
          </p:cNvPr>
          <p:cNvSpPr/>
          <p:nvPr/>
        </p:nvSpPr>
        <p:spPr bwMode="auto">
          <a:xfrm>
            <a:off x="291000" y="3516831"/>
            <a:ext cx="3014386" cy="552963"/>
          </a:xfrm>
          <a:prstGeom prst="rect">
            <a:avLst/>
          </a:prstGeom>
          <a:solidFill>
            <a:schemeClr val="accent3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3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 Applications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02883C5-0284-40B8-915E-7A301B5D3539}"/>
              </a:ext>
            </a:extLst>
          </p:cNvPr>
          <p:cNvSpPr/>
          <p:nvPr/>
        </p:nvSpPr>
        <p:spPr bwMode="auto">
          <a:xfrm>
            <a:off x="290694" y="4069794"/>
            <a:ext cx="3015000" cy="6687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 weeks</a:t>
            </a:r>
          </a:p>
          <a:p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 times per week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8F161DB-7177-4407-963A-8D630211DA47}"/>
              </a:ext>
            </a:extLst>
          </p:cNvPr>
          <p:cNvSpPr/>
          <p:nvPr/>
        </p:nvSpPr>
        <p:spPr bwMode="auto">
          <a:xfrm>
            <a:off x="3381477" y="3516831"/>
            <a:ext cx="3285626" cy="1238734"/>
          </a:xfrm>
          <a:prstGeom prst="rect">
            <a:avLst/>
          </a:prstGeom>
          <a:solidFill>
            <a:schemeClr val="tx2">
              <a:alpha val="80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45720" rIns="90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Start: </a:t>
            </a:r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21. Feb 2023</a:t>
            </a:r>
          </a:p>
          <a:p>
            <a:r>
              <a:rPr lang="en-GB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Exam: </a:t>
            </a:r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01. Apr 202</a:t>
            </a:r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en-GB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22BCAD4-FD13-4D4C-8454-396231DCA0EA}"/>
              </a:ext>
            </a:extLst>
          </p:cNvPr>
          <p:cNvGrpSpPr/>
          <p:nvPr/>
        </p:nvGrpSpPr>
        <p:grpSpPr>
          <a:xfrm>
            <a:off x="6935964" y="3518580"/>
            <a:ext cx="4817373" cy="1236012"/>
            <a:chOff x="6835660" y="4209853"/>
            <a:chExt cx="5155640" cy="1236012"/>
          </a:xfrm>
        </p:grpSpPr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5831E117-C187-4F4B-83D2-FF8CBFDE42D7}"/>
                </a:ext>
              </a:extLst>
            </p:cNvPr>
            <p:cNvSpPr/>
            <p:nvPr/>
          </p:nvSpPr>
          <p:spPr bwMode="auto">
            <a:xfrm>
              <a:off x="6835669" y="4209854"/>
              <a:ext cx="784229" cy="1236011"/>
            </a:xfrm>
            <a:prstGeom prst="rect">
              <a:avLst/>
            </a:prstGeom>
            <a:solidFill>
              <a:schemeClr val="accent3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bg-BG" sz="2800" b="1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</a:t>
              </a:r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  <a:r>
                <a:rPr lang="en-US" sz="2800" b="1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.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AA135117-DB51-4030-9FD5-C38471D075BC}"/>
                </a:ext>
              </a:extLst>
            </p:cNvPr>
            <p:cNvSpPr/>
            <p:nvPr/>
          </p:nvSpPr>
          <p:spPr bwMode="auto">
            <a:xfrm>
              <a:off x="7692817" y="4654727"/>
              <a:ext cx="784229" cy="791138"/>
            </a:xfrm>
            <a:prstGeom prst="rect">
              <a:avLst/>
            </a:prstGeom>
            <a:solidFill>
              <a:schemeClr val="accent3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3D38017C-3502-4584-99B1-018DD3EC55BD}"/>
                </a:ext>
              </a:extLst>
            </p:cNvPr>
            <p:cNvSpPr/>
            <p:nvPr/>
          </p:nvSpPr>
          <p:spPr bwMode="auto">
            <a:xfrm>
              <a:off x="8549964" y="4654727"/>
              <a:ext cx="784229" cy="791138"/>
            </a:xfrm>
            <a:prstGeom prst="rect">
              <a:avLst/>
            </a:prstGeom>
            <a:solidFill>
              <a:schemeClr val="accent3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470A3BBF-7BD1-4ADE-86F2-9DEFEB00FE68}"/>
                </a:ext>
              </a:extLst>
            </p:cNvPr>
            <p:cNvSpPr/>
            <p:nvPr/>
          </p:nvSpPr>
          <p:spPr bwMode="auto">
            <a:xfrm>
              <a:off x="9407111" y="4654727"/>
              <a:ext cx="784229" cy="791138"/>
            </a:xfrm>
            <a:prstGeom prst="rect">
              <a:avLst/>
            </a:prstGeom>
            <a:solidFill>
              <a:schemeClr val="accent3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3613AD08-904D-48D0-9017-FA00CB44ABC5}"/>
                </a:ext>
              </a:extLst>
            </p:cNvPr>
            <p:cNvSpPr/>
            <p:nvPr/>
          </p:nvSpPr>
          <p:spPr bwMode="auto">
            <a:xfrm>
              <a:off x="10264259" y="4654727"/>
              <a:ext cx="784229" cy="791138"/>
            </a:xfrm>
            <a:prstGeom prst="rect">
              <a:avLst/>
            </a:prstGeom>
            <a:solidFill>
              <a:schemeClr val="accent3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C52AD6D8-7C27-4852-8476-43F62BA48636}"/>
                </a:ext>
              </a:extLst>
            </p:cNvPr>
            <p:cNvSpPr/>
            <p:nvPr/>
          </p:nvSpPr>
          <p:spPr bwMode="auto">
            <a:xfrm>
              <a:off x="11121407" y="4209853"/>
              <a:ext cx="869893" cy="1236012"/>
            </a:xfrm>
            <a:prstGeom prst="rect">
              <a:avLst/>
            </a:prstGeom>
            <a:solidFill>
              <a:schemeClr val="accent3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2800" b="1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01.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70764A2C-E3CA-4771-9745-16CE19495244}"/>
                </a:ext>
              </a:extLst>
            </p:cNvPr>
            <p:cNvSpPr/>
            <p:nvPr/>
          </p:nvSpPr>
          <p:spPr bwMode="auto">
            <a:xfrm>
              <a:off x="6835660" y="4834853"/>
              <a:ext cx="784237" cy="430887"/>
            </a:xfrm>
            <a:prstGeom prst="rect">
              <a:avLst/>
            </a:prstGeom>
            <a:solidFill>
              <a:srgbClr val="234465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800" b="1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Feb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324182FB-10BC-40DF-B47A-1D2519E2F6AF}"/>
                </a:ext>
              </a:extLst>
            </p:cNvPr>
            <p:cNvSpPr/>
            <p:nvPr/>
          </p:nvSpPr>
          <p:spPr bwMode="auto">
            <a:xfrm>
              <a:off x="7692812" y="4834853"/>
              <a:ext cx="3355676" cy="430887"/>
            </a:xfrm>
            <a:prstGeom prst="rect">
              <a:avLst/>
            </a:prstGeom>
            <a:solidFill>
              <a:srgbClr val="234465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800" b="1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Mar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9DDB626C-D44B-4A0E-A52D-78CAD94BEB9C}"/>
                </a:ext>
              </a:extLst>
            </p:cNvPr>
            <p:cNvSpPr/>
            <p:nvPr/>
          </p:nvSpPr>
          <p:spPr bwMode="auto">
            <a:xfrm>
              <a:off x="11121402" y="4834853"/>
              <a:ext cx="869898" cy="430887"/>
            </a:xfrm>
            <a:prstGeom prst="rect">
              <a:avLst/>
            </a:prstGeom>
            <a:solidFill>
              <a:srgbClr val="234465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800" b="1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Apr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34" name="Rectangle 1">
            <a:extLst>
              <a:ext uri="{FF2B5EF4-FFF2-40B4-BE49-F238E27FC236}">
                <a16:creationId xmlns:a16="http://schemas.microsoft.com/office/drawing/2014/main" id="{F31E984C-EE15-2BE0-DB26-1BBD3B3F54B5}"/>
              </a:ext>
            </a:extLst>
          </p:cNvPr>
          <p:cNvSpPr/>
          <p:nvPr/>
        </p:nvSpPr>
        <p:spPr bwMode="auto">
          <a:xfrm>
            <a:off x="136143" y="1601076"/>
            <a:ext cx="11800594" cy="141189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800" b="1" dirty="0"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COMPLETED</a:t>
            </a:r>
          </a:p>
        </p:txBody>
      </p:sp>
    </p:spTree>
    <p:extLst>
      <p:ext uri="{BB962C8B-B14F-4D97-AF65-F5344CB8AC3E}">
        <p14:creationId xmlns:p14="http://schemas.microsoft.com/office/powerpoint/2010/main" val="2589187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523C0DF-E8EC-4272-B941-FA13B163140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Practice</a:t>
            </a:r>
            <a:r>
              <a:rPr lang="en-US" dirty="0"/>
              <a:t> grade:</a:t>
            </a:r>
            <a:endParaRPr lang="en-US" b="1" dirty="0">
              <a:solidFill>
                <a:schemeClr val="bg1"/>
              </a:solidFill>
            </a:endParaRPr>
          </a:p>
          <a:p>
            <a:pPr>
              <a:spcBef>
                <a:spcPts val="102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Theory</a:t>
            </a:r>
            <a:r>
              <a:rPr lang="en-US" dirty="0"/>
              <a:t> grade:</a:t>
            </a:r>
            <a:endParaRPr lang="en-US" b="1" dirty="0">
              <a:solidFill>
                <a:schemeClr val="bg1"/>
              </a:solidFill>
            </a:endParaRPr>
          </a:p>
          <a:p>
            <a:pPr>
              <a:spcBef>
                <a:spcPts val="10200"/>
              </a:spcBef>
            </a:pPr>
            <a:r>
              <a:rPr lang="en-US" dirty="0"/>
              <a:t>SoftUni Certificate: </a:t>
            </a:r>
            <a:r>
              <a:rPr lang="en-US" b="1" dirty="0">
                <a:solidFill>
                  <a:schemeClr val="bg1"/>
                </a:solidFill>
              </a:rPr>
              <a:t>5.00</a:t>
            </a:r>
            <a:r>
              <a:rPr lang="en-US" dirty="0"/>
              <a:t> from </a:t>
            </a:r>
            <a:r>
              <a:rPr lang="en-US" b="1" dirty="0">
                <a:solidFill>
                  <a:schemeClr val="bg1"/>
                </a:solidFill>
              </a:rPr>
              <a:t>Practice</a:t>
            </a:r>
          </a:p>
          <a:p>
            <a:r>
              <a:rPr lang="en-US" dirty="0"/>
              <a:t>CPE Certificate: </a:t>
            </a:r>
            <a:r>
              <a:rPr lang="en-US" b="1" dirty="0">
                <a:solidFill>
                  <a:schemeClr val="bg1"/>
                </a:solidFill>
              </a:rPr>
              <a:t>3.00</a:t>
            </a:r>
            <a:r>
              <a:rPr lang="en-US" dirty="0"/>
              <a:t> average from </a:t>
            </a:r>
            <a:r>
              <a:rPr lang="en-US" b="1" dirty="0">
                <a:solidFill>
                  <a:schemeClr val="bg1"/>
                </a:solidFill>
              </a:rPr>
              <a:t>Practice</a:t>
            </a:r>
            <a:r>
              <a:rPr lang="en-US" dirty="0"/>
              <a:t> + </a:t>
            </a:r>
            <a:r>
              <a:rPr lang="en-US" b="1" dirty="0">
                <a:solidFill>
                  <a:schemeClr val="bg1"/>
                </a:solidFill>
              </a:rPr>
              <a:t>Theory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E3DCB63F-FD44-4609-977A-22F2E45969E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EC7516-1DB3-4F3B-8E64-B6B5BCB70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Course Scoring</a:t>
            </a:r>
            <a:endParaRPr lang="bg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0D717C-6494-46D8-88C6-423AEB1F545D}"/>
              </a:ext>
            </a:extLst>
          </p:cNvPr>
          <p:cNvSpPr/>
          <p:nvPr/>
        </p:nvSpPr>
        <p:spPr bwMode="auto">
          <a:xfrm>
            <a:off x="651000" y="2394000"/>
            <a:ext cx="4320000" cy="5400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100 %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84E866E-1C77-4101-8382-2572F460F704}"/>
              </a:ext>
            </a:extLst>
          </p:cNvPr>
          <p:cNvSpPr txBox="1"/>
          <p:nvPr/>
        </p:nvSpPr>
        <p:spPr>
          <a:xfrm>
            <a:off x="651000" y="1784858"/>
            <a:ext cx="4320000" cy="609142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0000" tIns="46800" rIns="90000" bIns="468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Practical Exam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F68D60E-0D5D-48A3-8508-59D4A82CE142}"/>
              </a:ext>
            </a:extLst>
          </p:cNvPr>
          <p:cNvSpPr/>
          <p:nvPr/>
        </p:nvSpPr>
        <p:spPr bwMode="auto">
          <a:xfrm>
            <a:off x="651000" y="4289445"/>
            <a:ext cx="4320000" cy="5400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100 %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193FF74-467E-4300-84D2-98BD9613F6E1}"/>
              </a:ext>
            </a:extLst>
          </p:cNvPr>
          <p:cNvSpPr txBox="1"/>
          <p:nvPr/>
        </p:nvSpPr>
        <p:spPr>
          <a:xfrm>
            <a:off x="651000" y="3680303"/>
            <a:ext cx="4320000" cy="609142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0000" tIns="46800" rIns="90000" bIns="468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Theoretical Exam</a:t>
            </a:r>
          </a:p>
        </p:txBody>
      </p:sp>
      <p:sp>
        <p:nvSpPr>
          <p:cNvPr id="4" name="Rectangle 17">
            <a:extLst>
              <a:ext uri="{FF2B5EF4-FFF2-40B4-BE49-F238E27FC236}">
                <a16:creationId xmlns:a16="http://schemas.microsoft.com/office/drawing/2014/main" id="{5C1758D7-1E06-0539-9E14-AC92F1866703}"/>
              </a:ext>
            </a:extLst>
          </p:cNvPr>
          <p:cNvSpPr/>
          <p:nvPr/>
        </p:nvSpPr>
        <p:spPr bwMode="auto">
          <a:xfrm>
            <a:off x="5083500" y="2393258"/>
            <a:ext cx="1035000" cy="540000"/>
          </a:xfrm>
          <a:prstGeom prst="rect">
            <a:avLst/>
          </a:prstGeom>
          <a:solidFill>
            <a:schemeClr val="accent2">
              <a:alpha val="80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+5 %</a:t>
            </a:r>
          </a:p>
        </p:txBody>
      </p:sp>
      <p:sp>
        <p:nvSpPr>
          <p:cNvPr id="6" name="TextBox 19">
            <a:extLst>
              <a:ext uri="{FF2B5EF4-FFF2-40B4-BE49-F238E27FC236}">
                <a16:creationId xmlns:a16="http://schemas.microsoft.com/office/drawing/2014/main" id="{D0C2E25B-16A5-0B3C-C003-907AC3D8D2B0}"/>
              </a:ext>
            </a:extLst>
          </p:cNvPr>
          <p:cNvSpPr txBox="1"/>
          <p:nvPr/>
        </p:nvSpPr>
        <p:spPr>
          <a:xfrm>
            <a:off x="4476000" y="1784858"/>
            <a:ext cx="2250000" cy="609142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0000" tIns="46800" rIns="90000" bIns="468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Homework</a:t>
            </a:r>
          </a:p>
        </p:txBody>
      </p:sp>
    </p:spTree>
    <p:extLst>
      <p:ext uri="{BB962C8B-B14F-4D97-AF65-F5344CB8AC3E}">
        <p14:creationId xmlns:p14="http://schemas.microsoft.com/office/powerpoint/2010/main" val="1266125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BA88C-C72C-46FC-B1CD-F9B946D90B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course assignments require to </a:t>
            </a:r>
            <a:r>
              <a:rPr lang="en-US" b="1" dirty="0">
                <a:solidFill>
                  <a:schemeClr val="bg1"/>
                </a:solidFill>
              </a:rPr>
              <a:t>search in Internet</a:t>
            </a:r>
          </a:p>
          <a:p>
            <a:pPr lvl="1"/>
            <a:r>
              <a:rPr lang="en-US" dirty="0"/>
              <a:t>This is an important part of the learning process</a:t>
            </a:r>
          </a:p>
          <a:p>
            <a:pPr lvl="1"/>
            <a:r>
              <a:rPr lang="en-US" dirty="0"/>
              <a:t>Some exercises intentionally have no hints</a:t>
            </a:r>
          </a:p>
          <a:p>
            <a:pPr>
              <a:spcBef>
                <a:spcPts val="1800"/>
              </a:spcBef>
            </a:pPr>
            <a:r>
              <a:rPr lang="en-US" dirty="0"/>
              <a:t>Learn to find solutions!</a:t>
            </a:r>
          </a:p>
          <a:p>
            <a:pPr lvl="1"/>
            <a:r>
              <a:rPr lang="en-US" dirty="0"/>
              <a:t>Software development includes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everyday searching and learning</a:t>
            </a:r>
          </a:p>
          <a:p>
            <a:pPr lvl="1"/>
            <a:r>
              <a:rPr lang="en-US" dirty="0"/>
              <a:t>No excuses, just </a:t>
            </a:r>
            <a:r>
              <a:rPr lang="en-US" b="1" dirty="0">
                <a:solidFill>
                  <a:schemeClr val="bg1"/>
                </a:solidFill>
              </a:rPr>
              <a:t>learn to study</a:t>
            </a:r>
            <a:r>
              <a:rPr lang="en-US" dirty="0"/>
              <a:t>!</a:t>
            </a:r>
          </a:p>
          <a:p>
            <a:pPr lvl="1"/>
            <a:r>
              <a:rPr lang="en-US" dirty="0"/>
              <a:t>Developers learn new technologies, tools, languages every day!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 to Search in Internet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7B78E1C-877B-427F-AAEF-BEAD8D3C68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1000" y="3960508"/>
            <a:ext cx="1591194" cy="17740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4D0849A-0B29-4F4F-8E67-058FA055A7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0064" y="1981201"/>
            <a:ext cx="1719221" cy="1694835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A4664664-33FA-43DB-A3DE-24F85C69C0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485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815018" cy="5413787"/>
          </a:xfrm>
        </p:spPr>
        <p:txBody>
          <a:bodyPr/>
          <a:lstStyle/>
          <a:p>
            <a:r>
              <a:rPr lang="en-US" dirty="0"/>
              <a:t>Official web site:</a:t>
            </a:r>
          </a:p>
          <a:p>
            <a:endParaRPr lang="en-US" dirty="0"/>
          </a:p>
          <a:p>
            <a:r>
              <a:rPr lang="en-US" dirty="0"/>
              <a:t>Official discussion forum:</a:t>
            </a:r>
          </a:p>
          <a:p>
            <a:endParaRPr lang="en-US" dirty="0"/>
          </a:p>
          <a:p>
            <a:r>
              <a:rPr lang="en-US" dirty="0"/>
              <a:t>Official Facebook group:</a:t>
            </a:r>
          </a:p>
          <a:p>
            <a:endParaRPr lang="en-US" dirty="0"/>
          </a:p>
          <a:p>
            <a:r>
              <a:rPr lang="en-US" dirty="0"/>
              <a:t>Official SoftUni JavaScript Community: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Web Site, Forum and FB Group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251439" y="2582191"/>
            <a:ext cx="1277130" cy="127713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240253" y="1209866"/>
            <a:ext cx="1277130" cy="1277130"/>
          </a:xfrm>
          <a:prstGeom prst="rect">
            <a:avLst/>
          </a:prstGeom>
        </p:spPr>
      </p:pic>
      <p:pic>
        <p:nvPicPr>
          <p:cNvPr id="1032" name="Picture 8" descr="Резултат с изображение за facebook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1439" y="3948739"/>
            <a:ext cx="1277130" cy="1277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ounded Rectangle 6">
            <a:extLst>
              <a:ext uri="{FF2B5EF4-FFF2-40B4-BE49-F238E27FC236}">
                <a16:creationId xmlns:a16="http://schemas.microsoft.com/office/drawing/2014/main" id="{97158C1F-B2E5-4B8A-B58B-34BEC0AC22AC}"/>
              </a:ext>
            </a:extLst>
          </p:cNvPr>
          <p:cNvSpPr/>
          <p:nvPr/>
        </p:nvSpPr>
        <p:spPr>
          <a:xfrm>
            <a:off x="336000" y="6031150"/>
            <a:ext cx="9611078" cy="572814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hlinkClick r:id="rId6"/>
              </a:rPr>
              <a:t>facebook.com/groups/SoftUniJavaScriptCommunity/</a:t>
            </a:r>
            <a:endParaRPr lang="en-US" sz="2200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pic>
        <p:nvPicPr>
          <p:cNvPr id="13" name="Picture 12" descr="A picture containing vector graphics, sushi&#10;&#10;Description automatically generated">
            <a:extLst>
              <a:ext uri="{FF2B5EF4-FFF2-40B4-BE49-F238E27FC236}">
                <a16:creationId xmlns:a16="http://schemas.microsoft.com/office/drawing/2014/main" id="{0F27A009-B391-4B4D-9A82-DE15F6BC881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858" y="5326833"/>
            <a:ext cx="1277131" cy="1277131"/>
          </a:xfrm>
          <a:prstGeom prst="rect">
            <a:avLst/>
          </a:prstGeom>
        </p:spPr>
      </p:pic>
      <p:sp>
        <p:nvSpPr>
          <p:cNvPr id="14" name="Rounded Rectangle 6">
            <a:extLst>
              <a:ext uri="{FF2B5EF4-FFF2-40B4-BE49-F238E27FC236}">
                <a16:creationId xmlns:a16="http://schemas.microsoft.com/office/drawing/2014/main" id="{703E8916-2F92-4B5E-98B4-2FCB4A361CFB}"/>
              </a:ext>
            </a:extLst>
          </p:cNvPr>
          <p:cNvSpPr/>
          <p:nvPr/>
        </p:nvSpPr>
        <p:spPr>
          <a:xfrm>
            <a:off x="410557" y="1848431"/>
            <a:ext cx="9611080" cy="572814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u="sng" noProof="1" smtClean="0">
                <a:solidFill>
                  <a:schemeClr val="bg1"/>
                </a:solidFill>
                <a:latin typeface="Consolas" pitchFamily="49" charset="0"/>
                <a:hlinkClick r:id="rId8" action="ppaction://hlinkfile"/>
              </a:rPr>
              <a:t>softuni.bg/trainings/3962/js-applications-february-2023</a:t>
            </a:r>
            <a:endParaRPr lang="en-US" sz="2200" b="1" u="sng" noProof="1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15" name="Rounded Rectangle 7">
            <a:extLst>
              <a:ext uri="{FF2B5EF4-FFF2-40B4-BE49-F238E27FC236}">
                <a16:creationId xmlns:a16="http://schemas.microsoft.com/office/drawing/2014/main" id="{0056CA76-0CDA-4EBF-AE66-78F9687BE7D9}"/>
              </a:ext>
            </a:extLst>
          </p:cNvPr>
          <p:cNvSpPr/>
          <p:nvPr/>
        </p:nvSpPr>
        <p:spPr>
          <a:xfrm>
            <a:off x="410557" y="3265601"/>
            <a:ext cx="9611079" cy="604353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hlinkClick r:id="rId9"/>
              </a:rPr>
              <a:t>softuni.bg/forum/categories/19/</a:t>
            </a:r>
            <a:endParaRPr lang="en-US" sz="2399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17" name="Rounded Rectangle 6">
            <a:extLst>
              <a:ext uri="{FF2B5EF4-FFF2-40B4-BE49-F238E27FC236}">
                <a16:creationId xmlns:a16="http://schemas.microsoft.com/office/drawing/2014/main" id="{7640ABFA-6A63-4650-BFA7-BB77FA361A84}"/>
              </a:ext>
            </a:extLst>
          </p:cNvPr>
          <p:cNvSpPr/>
          <p:nvPr/>
        </p:nvSpPr>
        <p:spPr>
          <a:xfrm>
            <a:off x="410557" y="4714310"/>
            <a:ext cx="9611078" cy="604353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u="sng" noProof="1" smtClean="0">
                <a:solidFill>
                  <a:schemeClr val="bg1"/>
                </a:solidFill>
                <a:latin typeface="Consolas" pitchFamily="49" charset="0"/>
                <a:hlinkClick r:id="rId10" action="ppaction://hlinkfile"/>
              </a:rPr>
              <a:t>facebook.com/groups/JsAdvancedJanuary2023</a:t>
            </a:r>
            <a:endParaRPr lang="en-US" sz="2399" b="1" u="sng" noProof="1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9248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  <p:bldP spid="15" grpId="0" animBg="1"/>
      <p:bldP spid="1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381000" y="1448104"/>
            <a:ext cx="9049234" cy="5207396"/>
          </a:xfrm>
        </p:spPr>
        <p:txBody>
          <a:bodyPr/>
          <a:lstStyle/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/>
              <a:t> Introduction</a:t>
            </a:r>
            <a:endParaRPr lang="bg-BG" dirty="0"/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/>
              <a:t> Training &amp; Team</a:t>
            </a:r>
            <a:endParaRPr lang="bg-BG" dirty="0"/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/>
              <a:t> Course Objectives</a:t>
            </a:r>
            <a:endParaRPr lang="bg-BG" dirty="0"/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/>
              <a:t> Course Organization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28096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000" y="1089000"/>
            <a:ext cx="5916372" cy="1033303"/>
          </a:xfrm>
        </p:spPr>
        <p:txBody>
          <a:bodyPr/>
          <a:lstStyle/>
          <a:p>
            <a:r>
              <a:rPr lang="en-US" sz="54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about.softuni.bg</a:t>
            </a:r>
            <a:r>
              <a:rPr lang="en-US" dirty="0">
                <a:hlinkClick r:id="rId3"/>
              </a:rPr>
              <a:t>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78715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 latinLnBrk="0">
              <a:buNone/>
            </a:pPr>
            <a:endParaRPr lang="bg-BG" sz="4000" b="1" dirty="0"/>
          </a:p>
          <a:p>
            <a:pPr marL="0" indent="0" algn="ctr" latinLnBrk="0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 latinLnBrk="0">
              <a:buNone/>
            </a:pPr>
            <a:r>
              <a:rPr lang="en-US" sz="11500" b="1" dirty="0"/>
              <a:t>#</a:t>
            </a:r>
            <a:r>
              <a:rPr lang="en-US" sz="11500" b="1" dirty="0" err="1"/>
              <a:t>js</a:t>
            </a:r>
            <a:r>
              <a:rPr lang="en-US" sz="11500" b="1" dirty="0"/>
              <a:t>-advanced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98662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9" name="Picture 18" descr="Logo, company name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F695C7C5-DABF-43EE-A6C1-EAE2EEE0C90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277587" y="5655568"/>
            <a:ext cx="1704391" cy="759297"/>
          </a:xfrm>
          <a:prstGeom prst="rect">
            <a:avLst/>
          </a:prstGeom>
        </p:spPr>
      </p:pic>
      <p:pic>
        <p:nvPicPr>
          <p:cNvPr id="23" name="Picture 22" descr="A picture containing logo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BA25B75E-8216-4248-83D3-EC26438E34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5193" y="5558957"/>
            <a:ext cx="1593799" cy="952521"/>
          </a:xfrm>
          <a:prstGeom prst="rect">
            <a:avLst/>
          </a:prstGeom>
        </p:spPr>
      </p:pic>
      <p:pic>
        <p:nvPicPr>
          <p:cNvPr id="24" name="Picture 23" descr="Graphical user interface, text, application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99BE8E0D-4CD6-423C-B482-4BF691E004B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2735348" y="2557422"/>
            <a:ext cx="2211823" cy="1089203"/>
          </a:xfrm>
          <a:prstGeom prst="rect">
            <a:avLst/>
          </a:prstGeom>
        </p:spPr>
      </p:pic>
      <p:pic>
        <p:nvPicPr>
          <p:cNvPr id="26" name="Picture 25" descr="Logo&#10;&#10;Description automatically generated">
            <a:hlinkClick r:id="rId8"/>
            <a:extLst>
              <a:ext uri="{FF2B5EF4-FFF2-40B4-BE49-F238E27FC236}">
                <a16:creationId xmlns:a16="http://schemas.microsoft.com/office/drawing/2014/main" id="{3A1E1CA1-D56C-4DE1-9BDC-F2FA10D0931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21" y="4194384"/>
            <a:ext cx="2366037" cy="1025101"/>
          </a:xfrm>
          <a:prstGeom prst="rect">
            <a:avLst/>
          </a:prstGeom>
        </p:spPr>
      </p:pic>
      <p:pic>
        <p:nvPicPr>
          <p:cNvPr id="29" name="Picture 28" descr="Text&#10;&#10;Description automatically generated with low confidence">
            <a:hlinkClick r:id="rId10"/>
            <a:extLst>
              <a:ext uri="{FF2B5EF4-FFF2-40B4-BE49-F238E27FC236}">
                <a16:creationId xmlns:a16="http://schemas.microsoft.com/office/drawing/2014/main" id="{7E770D87-9E84-428A-B6DE-60CA6A95A96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161" y="875362"/>
            <a:ext cx="2184284" cy="1714353"/>
          </a:xfrm>
          <a:prstGeom prst="rect">
            <a:avLst/>
          </a:prstGeom>
        </p:spPr>
      </p:pic>
      <p:pic>
        <p:nvPicPr>
          <p:cNvPr id="34" name="Picture 33" descr="A picture containing logo&#10;&#10;Description automatically generated">
            <a:hlinkClick r:id="rId12"/>
            <a:extLst>
              <a:ext uri="{FF2B5EF4-FFF2-40B4-BE49-F238E27FC236}">
                <a16:creationId xmlns:a16="http://schemas.microsoft.com/office/drawing/2014/main" id="{68388868-5056-476F-9288-137236A04225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500" y="5641819"/>
            <a:ext cx="1815525" cy="869659"/>
          </a:xfrm>
          <a:prstGeom prst="rect">
            <a:avLst/>
          </a:prstGeom>
        </p:spPr>
      </p:pic>
      <p:pic>
        <p:nvPicPr>
          <p:cNvPr id="35" name="Picture 34" descr="Logo&#10;&#10;Description automatically generated with low confidence">
            <a:hlinkClick r:id="rId14"/>
            <a:extLst>
              <a:ext uri="{FF2B5EF4-FFF2-40B4-BE49-F238E27FC236}">
                <a16:creationId xmlns:a16="http://schemas.microsoft.com/office/drawing/2014/main" id="{B87F00C9-0D0A-4D3E-82E8-9A2CFBB8B64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2336" y="1383106"/>
            <a:ext cx="5236953" cy="965563"/>
          </a:xfrm>
          <a:prstGeom prst="rect">
            <a:avLst/>
          </a:prstGeom>
        </p:spPr>
      </p:pic>
      <p:pic>
        <p:nvPicPr>
          <p:cNvPr id="36" name="Picture 35" descr="Shape&#10;&#10;Description automatically generated with medium confidence">
            <a:hlinkClick r:id="rId16"/>
            <a:extLst>
              <a:ext uri="{FF2B5EF4-FFF2-40B4-BE49-F238E27FC236}">
                <a16:creationId xmlns:a16="http://schemas.microsoft.com/office/drawing/2014/main" id="{3B30853C-111E-4B36-8BEF-DFE3C6A84C5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761" y="5601521"/>
            <a:ext cx="2520171" cy="869659"/>
          </a:xfrm>
          <a:prstGeom prst="rect">
            <a:avLst/>
          </a:prstGeom>
        </p:spPr>
      </p:pic>
      <p:pic>
        <p:nvPicPr>
          <p:cNvPr id="37" name="Picture 36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92837D2B-E933-480C-87FA-0B9DBAACA047}"/>
              </a:ext>
            </a:extLst>
          </p:cNvPr>
          <p:cNvPicPr>
            <a:picLocks noChangeAspect="1"/>
          </p:cNvPicPr>
          <p:nvPr/>
        </p:nvPicPr>
        <p:blipFill>
          <a:blip r:embed="rId1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669" y="4086151"/>
            <a:ext cx="2779263" cy="1075844"/>
          </a:xfrm>
          <a:prstGeom prst="rect">
            <a:avLst/>
          </a:prstGeom>
        </p:spPr>
      </p:pic>
      <p:pic>
        <p:nvPicPr>
          <p:cNvPr id="38" name="Picture 37" descr="Graphical user interface&#10;&#10;Description automatically generated with low confidence">
            <a:hlinkClick r:id="rId20"/>
            <a:extLst>
              <a:ext uri="{FF2B5EF4-FFF2-40B4-BE49-F238E27FC236}">
                <a16:creationId xmlns:a16="http://schemas.microsoft.com/office/drawing/2014/main" id="{DF73092C-E471-4116-B890-7E2254703887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35" y="1476349"/>
            <a:ext cx="1865077" cy="2314493"/>
          </a:xfrm>
          <a:prstGeom prst="rect">
            <a:avLst/>
          </a:prstGeom>
        </p:spPr>
      </p:pic>
      <p:pic>
        <p:nvPicPr>
          <p:cNvPr id="39" name="Picture 38" descr="Text&#10;&#10;Description automatically generated with low confidence">
            <a:hlinkClick r:id="rId22"/>
            <a:extLst>
              <a:ext uri="{FF2B5EF4-FFF2-40B4-BE49-F238E27FC236}">
                <a16:creationId xmlns:a16="http://schemas.microsoft.com/office/drawing/2014/main" id="{282CE06A-8307-4AAA-8AF5-197432017668}"/>
              </a:ext>
            </a:extLst>
          </p:cNvPr>
          <p:cNvPicPr>
            <a:picLocks noChangeAspect="1"/>
          </p:cNvPicPr>
          <p:nvPr/>
        </p:nvPicPr>
        <p:blipFill>
          <a:blip r:embed="rId2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9177" y="4363431"/>
            <a:ext cx="2757360" cy="621896"/>
          </a:xfrm>
          <a:prstGeom prst="rect">
            <a:avLst/>
          </a:prstGeom>
        </p:spPr>
      </p:pic>
      <p:pic>
        <p:nvPicPr>
          <p:cNvPr id="40" name="Picture 39" descr="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C1CA53F6-A2C4-4E43-8E82-B322807D5805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8945" y="3914016"/>
            <a:ext cx="1740047" cy="1218032"/>
          </a:xfrm>
          <a:prstGeom prst="rect">
            <a:avLst/>
          </a:prstGeom>
        </p:spPr>
      </p:pic>
      <p:pic>
        <p:nvPicPr>
          <p:cNvPr id="41" name="Picture 40" descr="Logo&#10;&#10;Description automatically generated">
            <a:hlinkClick r:id="rId26"/>
            <a:extLst>
              <a:ext uri="{FF2B5EF4-FFF2-40B4-BE49-F238E27FC236}">
                <a16:creationId xmlns:a16="http://schemas.microsoft.com/office/drawing/2014/main" id="{A286012A-1A6D-4FD8-AF54-DE72F6FC3213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2469" y="2542277"/>
            <a:ext cx="1656523" cy="1104348"/>
          </a:xfrm>
          <a:prstGeom prst="rect">
            <a:avLst/>
          </a:prstGeom>
        </p:spPr>
      </p:pic>
      <p:pic>
        <p:nvPicPr>
          <p:cNvPr id="42" name="Picture 41" descr="A blue and white logo&#10;&#10;Description automatically generated with medium confidence">
            <a:hlinkClick r:id="rId28"/>
            <a:extLst>
              <a:ext uri="{FF2B5EF4-FFF2-40B4-BE49-F238E27FC236}">
                <a16:creationId xmlns:a16="http://schemas.microsoft.com/office/drawing/2014/main" id="{B5A85CC1-6CE9-43CE-84E8-5F0D26AF4C9B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9855" y="2585651"/>
            <a:ext cx="3396816" cy="947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701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0498" y="1855527"/>
            <a:ext cx="3766935" cy="3521741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399795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Ð¡Ð²ÑÑÐ·Ð°Ð½Ð¾ Ð¸Ð·Ð¾Ð±ÑÐ°Ð¶ÐµÐ½Ð¸Ðµ">
            <a:extLst>
              <a:ext uri="{FF2B5EF4-FFF2-40B4-BE49-F238E27FC236}">
                <a16:creationId xmlns:a16="http://schemas.microsoft.com/office/drawing/2014/main" id="{BAEE6008-8F92-40E1-A6CB-51E05DBF0C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3659" y="1760873"/>
            <a:ext cx="2964682" cy="166812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E5ABF133-910A-46D1-8E51-4D2C860DEAD9}"/>
              </a:ext>
            </a:extLst>
          </p:cNvPr>
          <p:cNvSpPr txBox="1">
            <a:spLocks/>
          </p:cNvSpPr>
          <p:nvPr/>
        </p:nvSpPr>
        <p:spPr>
          <a:xfrm>
            <a:off x="791247" y="4577618"/>
            <a:ext cx="10961783" cy="768084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5400" b="1" dirty="0">
                <a:latin typeface="+mj-lt"/>
              </a:rPr>
              <a:t>JS Applications</a:t>
            </a:r>
            <a:endParaRPr lang="bg-BG" sz="5400" b="1" dirty="0">
              <a:latin typeface="+mj-lt"/>
            </a:endParaRP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BE2B4F41-0574-4CD9-8115-7E4CFD058C8C}"/>
              </a:ext>
            </a:extLst>
          </p:cNvPr>
          <p:cNvSpPr txBox="1">
            <a:spLocks/>
          </p:cNvSpPr>
          <p:nvPr/>
        </p:nvSpPr>
        <p:spPr>
          <a:xfrm>
            <a:off x="974954" y="5415687"/>
            <a:ext cx="10961783" cy="499819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dirty="0"/>
              <a:t>Course Objectives &amp; Program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37294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4000" dirty="0"/>
              <a:t>Improve </a:t>
            </a:r>
            <a:r>
              <a:rPr lang="en-US" sz="4000" b="1" dirty="0">
                <a:solidFill>
                  <a:schemeClr val="bg1"/>
                </a:solidFill>
              </a:rPr>
              <a:t>DOM</a:t>
            </a:r>
            <a:r>
              <a:rPr lang="en-US" sz="4000" dirty="0"/>
              <a:t> skills with </a:t>
            </a:r>
            <a:r>
              <a:rPr lang="en-US" sz="4000" b="1" dirty="0">
                <a:solidFill>
                  <a:schemeClr val="bg1"/>
                </a:solidFill>
              </a:rPr>
              <a:t>new techniques</a:t>
            </a:r>
          </a:p>
          <a:p>
            <a:pPr>
              <a:spcBef>
                <a:spcPts val="1800"/>
              </a:spcBef>
            </a:pPr>
            <a:r>
              <a:rPr lang="en-US" sz="4000" dirty="0"/>
              <a:t>Use </a:t>
            </a:r>
            <a:r>
              <a:rPr lang="en-US" sz="4000" b="1" dirty="0">
                <a:solidFill>
                  <a:schemeClr val="bg1"/>
                </a:solidFill>
              </a:rPr>
              <a:t>remote services </a:t>
            </a:r>
            <a:r>
              <a:rPr lang="en-US" sz="4000" dirty="0"/>
              <a:t>to read and store data</a:t>
            </a:r>
          </a:p>
          <a:p>
            <a:pPr>
              <a:spcBef>
                <a:spcPts val="1800"/>
              </a:spcBef>
            </a:pPr>
            <a:r>
              <a:rPr lang="en-US" sz="4000" dirty="0"/>
              <a:t>Work with </a:t>
            </a:r>
            <a:r>
              <a:rPr lang="en-US" sz="4000" b="1" dirty="0">
                <a:solidFill>
                  <a:schemeClr val="bg1"/>
                </a:solidFill>
              </a:rPr>
              <a:t>external libraries </a:t>
            </a:r>
            <a:r>
              <a:rPr lang="en-US" sz="4000" dirty="0"/>
              <a:t>and </a:t>
            </a:r>
            <a:r>
              <a:rPr lang="en-US" sz="4000" b="1" dirty="0">
                <a:solidFill>
                  <a:schemeClr val="bg1"/>
                </a:solidFill>
              </a:rPr>
              <a:t>documentation</a:t>
            </a:r>
          </a:p>
          <a:p>
            <a:pPr>
              <a:spcBef>
                <a:spcPts val="1800"/>
              </a:spcBef>
            </a:pPr>
            <a:r>
              <a:rPr lang="en-US" sz="4000" dirty="0"/>
              <a:t>Apply </a:t>
            </a:r>
            <a:r>
              <a:rPr lang="en-US" sz="4000" b="1" dirty="0">
                <a:solidFill>
                  <a:schemeClr val="bg1"/>
                </a:solidFill>
              </a:rPr>
              <a:t>best practices </a:t>
            </a:r>
            <a:r>
              <a:rPr lang="en-US" sz="4000" dirty="0"/>
              <a:t>and project </a:t>
            </a:r>
            <a:r>
              <a:rPr lang="en-US" sz="4000" b="1" dirty="0">
                <a:solidFill>
                  <a:schemeClr val="bg1"/>
                </a:solidFill>
              </a:rPr>
              <a:t>architecture</a:t>
            </a:r>
          </a:p>
          <a:p>
            <a:pPr>
              <a:spcBef>
                <a:spcPts val="1800"/>
              </a:spcBef>
            </a:pPr>
            <a:r>
              <a:rPr lang="en-US" sz="4000" dirty="0"/>
              <a:t>Create fully-featured </a:t>
            </a:r>
            <a:r>
              <a:rPr lang="en-US" sz="4000" b="1" dirty="0">
                <a:solidFill>
                  <a:schemeClr val="bg1"/>
                </a:solidFill>
              </a:rPr>
              <a:t>front-end applications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>
            <a:normAutofit/>
          </a:bodyPr>
          <a:lstStyle/>
          <a:p>
            <a:r>
              <a:rPr lang="en-US" dirty="0"/>
              <a:t>Course Objectives</a:t>
            </a:r>
            <a:endParaRPr lang="bg-BG" dirty="0"/>
          </a:p>
        </p:txBody>
      </p:sp>
      <p:sp>
        <p:nvSpPr>
          <p:cNvPr id="2" name="AutoShape 2" descr="pavelkolev avata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sp>
        <p:nvSpPr>
          <p:cNvPr id="3" name="AutoShape 4" descr="ÐÑÐ¾ÑÐ¸Ð»Ð½Ð° ÑÐ½Ð¸Ð¼ÐºÐ°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96093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 HTTP and REST Services</a:t>
            </a:r>
          </a:p>
          <a:p>
            <a:r>
              <a:rPr lang="en-US" noProof="1"/>
              <a:t>Asynchronous Programming</a:t>
            </a:r>
          </a:p>
          <a:p>
            <a:r>
              <a:rPr lang="en-US" noProof="1"/>
              <a:t>Data and Authentication</a:t>
            </a:r>
          </a:p>
          <a:p>
            <a:r>
              <a:rPr lang="en-US" noProof="1"/>
              <a:t>Single Page Applications</a:t>
            </a:r>
          </a:p>
          <a:p>
            <a:r>
              <a:rPr lang="en-US" noProof="1"/>
              <a:t>Architecture and Testing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 Applications – Course Topics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71130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buFont typeface="+mj-lt"/>
              <a:buAutoNum type="arabicPeriod" startAt="6"/>
            </a:pPr>
            <a:r>
              <a:rPr lang="en-US" noProof="1"/>
              <a:t>Client-Side Rendering</a:t>
            </a:r>
          </a:p>
          <a:p>
            <a:pPr>
              <a:buFont typeface="+mj-lt"/>
              <a:buAutoNum type="arabicPeriod" startAt="6"/>
            </a:pPr>
            <a:r>
              <a:rPr lang="en-US" noProof="1"/>
              <a:t>Routing</a:t>
            </a:r>
          </a:p>
          <a:p>
            <a:pPr>
              <a:buFont typeface="+mj-lt"/>
              <a:buAutoNum type="arabicPeriod" startAt="6"/>
            </a:pPr>
            <a:r>
              <a:rPr lang="en-US" noProof="1"/>
              <a:t>Modular Applications</a:t>
            </a:r>
          </a:p>
          <a:p>
            <a:pPr>
              <a:buFont typeface="+mj-lt"/>
              <a:buAutoNum type="arabicPeriod" startAt="6"/>
            </a:pPr>
            <a:r>
              <a:rPr lang="en-US" noProof="1"/>
              <a:t>End-to-End Application</a:t>
            </a:r>
          </a:p>
          <a:p>
            <a:pPr>
              <a:buFont typeface="+mj-lt"/>
              <a:buAutoNum type="arabicPeriod" startAt="6"/>
            </a:pPr>
            <a:r>
              <a:rPr lang="bg-BG" noProof="1"/>
              <a:t> </a:t>
            </a:r>
            <a:r>
              <a:rPr lang="en-US"/>
              <a:t>Web Components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 Applications – Course Topics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2952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5879</TotalTime>
  <Words>744</Words>
  <Application>Microsoft Office PowerPoint</Application>
  <PresentationFormat>Widescreen</PresentationFormat>
  <Paragraphs>181</Paragraphs>
  <Slides>22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1_SoftUni</vt:lpstr>
      <vt:lpstr>JavaScript Applications</vt:lpstr>
      <vt:lpstr>Table of Contents</vt:lpstr>
      <vt:lpstr>Have a Question?</vt:lpstr>
      <vt:lpstr>SoftUni Diamond Partners</vt:lpstr>
      <vt:lpstr>Educational Partners</vt:lpstr>
      <vt:lpstr>PowerPoint Presentation</vt:lpstr>
      <vt:lpstr>Course Objectives</vt:lpstr>
      <vt:lpstr>JS Applications – Course Topics</vt:lpstr>
      <vt:lpstr>JS Applications – Course Topics</vt:lpstr>
      <vt:lpstr>Trainers and Team</vt:lpstr>
      <vt:lpstr>Viktor Kostadinov</vt:lpstr>
      <vt:lpstr>Dimitar Krastanov</vt:lpstr>
      <vt:lpstr>Course Details</vt:lpstr>
      <vt:lpstr>Practical Exam</vt:lpstr>
      <vt:lpstr>Theoretical Exam</vt:lpstr>
      <vt:lpstr>JS Advanced Module Timeline</vt:lpstr>
      <vt:lpstr>Course Scoring</vt:lpstr>
      <vt:lpstr>Learn to Search in Internet</vt:lpstr>
      <vt:lpstr>Course Web Site, Forum and FB Group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 Applications  - Course Intro</dc:title>
  <dc:subject>Software Development</dc:subject>
  <dc:creator>Software University</dc:creator>
  <cp:keywords>JS Advanced;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Дани</cp:lastModifiedBy>
  <cp:revision>159</cp:revision>
  <dcterms:created xsi:type="dcterms:W3CDTF">2018-05-23T13:08:44Z</dcterms:created>
  <dcterms:modified xsi:type="dcterms:W3CDTF">2023-01-30T08:45:42Z</dcterms:modified>
  <cp:category>programming;computer programming;software development;web development</cp:category>
</cp:coreProperties>
</file>