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mont.org/Software/Games/PacMan/PacmanEmulation.pdf" TargetMode="External"/><Relationship Id="rId2" Type="http://schemas.openxmlformats.org/officeDocument/2006/relationships/hyperlink" Target="http://nn.cs.utexas.edu/downloads/papers/stanley.ec0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l.informatik.uni-freiburg.de/research/games/pacman" TargetMode="External"/><Relationship Id="rId4" Type="http://schemas.openxmlformats.org/officeDocument/2006/relationships/hyperlink" Target="http://aigamedev.com/open/interviews/mario-a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v6UVOQ0F4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641" y="1604319"/>
            <a:ext cx="8825658" cy="3329581"/>
          </a:xfrm>
        </p:spPr>
        <p:txBody>
          <a:bodyPr/>
          <a:lstStyle/>
          <a:p>
            <a:r>
              <a:rPr lang="en-GB" sz="8800" dirty="0" err="1" smtClean="0"/>
              <a:t>PacMa</a:t>
            </a:r>
            <a:r>
              <a:rPr lang="sr-Latn-RS" sz="8800" dirty="0" smtClean="0"/>
              <a:t>nAgent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886" y="4777381"/>
            <a:ext cx="11780107" cy="861420"/>
          </a:xfrm>
        </p:spPr>
        <p:txBody>
          <a:bodyPr>
            <a:noAutofit/>
          </a:bodyPr>
          <a:lstStyle/>
          <a:p>
            <a:r>
              <a:rPr lang="en-US" sz="3200" dirty="0" err="1"/>
              <a:t>Pravljenje</a:t>
            </a:r>
            <a:r>
              <a:rPr lang="en-US" sz="3200" dirty="0"/>
              <a:t> </a:t>
            </a:r>
            <a:r>
              <a:rPr lang="sr-Latn-RS" sz="3200" dirty="0" smtClean="0"/>
              <a:t>agenta</a:t>
            </a:r>
            <a:r>
              <a:rPr lang="en-US" sz="3200" dirty="0" smtClean="0"/>
              <a:t> </a:t>
            </a:r>
            <a:r>
              <a:rPr lang="en-US" sz="3200" dirty="0" err="1"/>
              <a:t>za</a:t>
            </a:r>
            <a:r>
              <a:rPr lang="en-US" sz="3200" dirty="0"/>
              <a:t> </a:t>
            </a:r>
            <a:r>
              <a:rPr lang="sr-Latn-RS" sz="3200" dirty="0" smtClean="0"/>
              <a:t>nes </a:t>
            </a:r>
            <a:r>
              <a:rPr lang="en-US" sz="3200" dirty="0" err="1" smtClean="0"/>
              <a:t>igric</a:t>
            </a:r>
            <a:r>
              <a:rPr lang="sr-Latn-RS" sz="3200" dirty="0" smtClean="0"/>
              <a:t>u</a:t>
            </a:r>
            <a:r>
              <a:rPr lang="en-US" sz="3200" dirty="0" smtClean="0"/>
              <a:t> (Pacman)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38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815909"/>
          </a:xfrm>
        </p:spPr>
        <p:txBody>
          <a:bodyPr/>
          <a:lstStyle/>
          <a:p>
            <a:r>
              <a:rPr lang="en-GB" dirty="0" smtClean="0"/>
              <a:t>KORACI IMPLEMENTACIJE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172" y="1268626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GENERISANJE ULAZA – MAPE</a:t>
            </a:r>
            <a:r>
              <a:rPr lang="sr-Latn-RS" dirty="0" smtClean="0"/>
              <a:t>, KORIŠĆENJEM LUA PROGRAMSKOG JEZIKA DIREKTNIM PRISTUPOM RAM MEMORIJI IGRE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 smtClean="0"/>
              <a:t>IMPLEMENTACIJA NEAT METODE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 smtClean="0"/>
              <a:t>PODEŠAVANJE PARAMETARA RADI BOLJIH REZULTATA I BRŽEG OBUČAVANJA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sr-Latn-RS" dirty="0" smtClean="0"/>
              <a:t>LITERATURA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659" y="1219200"/>
            <a:ext cx="11796583" cy="5486400"/>
          </a:xfrm>
        </p:spPr>
        <p:txBody>
          <a:bodyPr/>
          <a:lstStyle/>
          <a:p>
            <a:r>
              <a:rPr lang="en-GB" dirty="0" smtClean="0">
                <a:hlinkClick r:id="rId2"/>
              </a:rPr>
              <a:t>Evolving Neural Networks through Augmenting Topologies</a:t>
            </a:r>
            <a:r>
              <a:rPr lang="sr-Latn-RS" dirty="0" smtClean="0"/>
              <a:t> - </a:t>
            </a:r>
            <a:r>
              <a:rPr lang="en-US" dirty="0" smtClean="0"/>
              <a:t>Kenneth </a:t>
            </a:r>
            <a:r>
              <a:rPr lang="en-US" dirty="0"/>
              <a:t>O. </a:t>
            </a:r>
            <a:r>
              <a:rPr lang="en-US" dirty="0" smtClean="0"/>
              <a:t>S</a:t>
            </a:r>
            <a:r>
              <a:rPr lang="sr-Latn-RS" dirty="0" smtClean="0"/>
              <a:t>., </a:t>
            </a:r>
            <a:r>
              <a:rPr lang="en-US" dirty="0" err="1"/>
              <a:t>Risto</a:t>
            </a:r>
            <a:r>
              <a:rPr lang="en-US" dirty="0"/>
              <a:t> </a:t>
            </a:r>
            <a:r>
              <a:rPr lang="en-US" dirty="0" smtClean="0"/>
              <a:t>M</a:t>
            </a:r>
            <a:r>
              <a:rPr lang="sr-Latn-RS" dirty="0" smtClean="0"/>
              <a:t>.</a:t>
            </a:r>
            <a:endParaRPr lang="en-US" dirty="0"/>
          </a:p>
          <a:p>
            <a:r>
              <a:rPr lang="en-US" dirty="0" smtClean="0">
                <a:hlinkClick r:id="rId3"/>
              </a:rPr>
              <a:t>Pac-Man Emulation Guide</a:t>
            </a:r>
            <a:r>
              <a:rPr lang="sr-Latn-RS" dirty="0" smtClean="0"/>
              <a:t> – Lomont C.</a:t>
            </a:r>
            <a:endParaRPr lang="en-GB" dirty="0" smtClean="0"/>
          </a:p>
          <a:p>
            <a:r>
              <a:rPr lang="it-IT" dirty="0" smtClean="0">
                <a:hlinkClick r:id="rId4"/>
              </a:rPr>
              <a:t>Infinite Mario AI using A* Search</a:t>
            </a:r>
            <a:r>
              <a:rPr lang="it-IT" dirty="0" smtClean="0"/>
              <a:t> – </a:t>
            </a:r>
            <a:r>
              <a:rPr lang="en-US" dirty="0" err="1" smtClean="0"/>
              <a:t>Baumgarten</a:t>
            </a:r>
            <a:r>
              <a:rPr lang="en-US" dirty="0" smtClean="0"/>
              <a:t> R.</a:t>
            </a:r>
          </a:p>
          <a:p>
            <a:r>
              <a:rPr lang="en-GB" dirty="0" smtClean="0">
                <a:hlinkClick r:id="rId5"/>
              </a:rPr>
              <a:t>Learning how to play Pac-Man</a:t>
            </a:r>
            <a:r>
              <a:rPr lang="en-GB" dirty="0" smtClean="0"/>
              <a:t> – </a:t>
            </a:r>
            <a:r>
              <a:rPr lang="en-US" dirty="0" err="1" smtClean="0"/>
              <a:t>Bodenlos</a:t>
            </a:r>
            <a:r>
              <a:rPr lang="en-US" dirty="0"/>
              <a:t> S., </a:t>
            </a:r>
            <a:r>
              <a:rPr lang="en-US" dirty="0" err="1" smtClean="0"/>
              <a:t>Schötz</a:t>
            </a:r>
            <a:r>
              <a:rPr lang="en-US" dirty="0"/>
              <a:t> C., </a:t>
            </a:r>
            <a:r>
              <a:rPr lang="en-US" dirty="0" smtClean="0"/>
              <a:t>Schumacher M</a:t>
            </a:r>
            <a:endParaRPr lang="sr-Latn-R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33" y="312675"/>
            <a:ext cx="9404723" cy="832385"/>
          </a:xfrm>
        </p:spPr>
        <p:txBody>
          <a:bodyPr/>
          <a:lstStyle/>
          <a:p>
            <a:r>
              <a:rPr lang="en-GB" dirty="0" smtClean="0"/>
              <a:t>MOTIVACIJA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3427"/>
            <a:ext cx="8946541" cy="4674973"/>
          </a:xfrm>
        </p:spPr>
        <p:txBody>
          <a:bodyPr/>
          <a:lstStyle/>
          <a:p>
            <a:r>
              <a:rPr lang="sr-Latn-RS" sz="2400" dirty="0" smtClean="0"/>
              <a:t>Želeli smo da uradimo nešto što bi nama bilo zanimljivo i izazovno</a:t>
            </a:r>
          </a:p>
          <a:p>
            <a:r>
              <a:rPr lang="sr-Latn-RS" sz="2400" dirty="0"/>
              <a:t>Istraživajući AI </a:t>
            </a:r>
            <a:r>
              <a:rPr lang="sr-Latn-RS" sz="2400" dirty="0" smtClean="0"/>
              <a:t>agente </a:t>
            </a:r>
            <a:r>
              <a:rPr lang="sr-Latn-RS" sz="2400" dirty="0"/>
              <a:t>za </a:t>
            </a:r>
            <a:r>
              <a:rPr lang="sr-Latn-RS" sz="2400" dirty="0" smtClean="0"/>
              <a:t>NES igrice</a:t>
            </a:r>
            <a:r>
              <a:rPr lang="sr-Latn-RS" sz="2400" dirty="0"/>
              <a:t>, naišli smo na </a:t>
            </a:r>
            <a:r>
              <a:rPr lang="sr-Latn-RS" sz="2400" dirty="0" smtClean="0"/>
              <a:t>  </a:t>
            </a:r>
            <a:r>
              <a:rPr lang="en-GB" sz="2400" dirty="0" err="1" smtClean="0">
                <a:hlinkClick r:id="rId2"/>
              </a:rPr>
              <a:t>MarI</a:t>
            </a:r>
            <a:r>
              <a:rPr lang="en-GB" sz="2400" dirty="0" smtClean="0">
                <a:hlinkClick r:id="rId2"/>
              </a:rPr>
              <a:t>/O - Machine Learning for Video Games</a:t>
            </a:r>
            <a:endParaRPr lang="sr-Latn-RS" sz="2400" dirty="0" smtClean="0"/>
          </a:p>
          <a:p>
            <a:r>
              <a:rPr lang="sr-Latn-RS" sz="2400" dirty="0" smtClean="0"/>
              <a:t>Želeli smo da primenimo i naučimo neku tehnologiju kojom se do sada nismo bavili – Evolutivne neuronske mreže</a:t>
            </a:r>
          </a:p>
        </p:txBody>
      </p:sp>
    </p:spTree>
    <p:extLst>
      <p:ext uri="{BB962C8B-B14F-4D97-AF65-F5344CB8AC3E}">
        <p14:creationId xmlns:p14="http://schemas.microsoft.com/office/powerpoint/2010/main" val="42895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12" y="246772"/>
            <a:ext cx="10396150" cy="980666"/>
          </a:xfrm>
        </p:spPr>
        <p:txBody>
          <a:bodyPr/>
          <a:lstStyle/>
          <a:p>
            <a:r>
              <a:rPr lang="sr-Latn-RS" dirty="0" smtClean="0"/>
              <a:t>SLIČNA REŠENJA U DOMENU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216" y="1095632"/>
            <a:ext cx="10181968" cy="5152767"/>
          </a:xfrm>
        </p:spPr>
        <p:txBody>
          <a:bodyPr>
            <a:normAutofit/>
          </a:bodyPr>
          <a:lstStyle/>
          <a:p>
            <a:pPr marL="514350" indent="-514350">
              <a:buAutoNum type="alphaUcParenBoth"/>
            </a:pPr>
            <a:r>
              <a:rPr lang="sr-Latn-RS" sz="2800" dirty="0" smtClean="0"/>
              <a:t>METODE KOJIMA SU DRUGI REŠAVALI SLIČAN PROBLEM</a:t>
            </a:r>
            <a:endParaRPr lang="sr-Latn-R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sr-Latn-R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A*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Q-LEARNING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NEAT</a:t>
            </a:r>
            <a:r>
              <a:rPr lang="en-GB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METODA</a:t>
            </a:r>
            <a:endParaRPr lang="sr-Latn-R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endParaRPr lang="en-GB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8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46772"/>
            <a:ext cx="9404723" cy="898287"/>
          </a:xfrm>
        </p:spPr>
        <p:txBody>
          <a:bodyPr/>
          <a:lstStyle/>
          <a:p>
            <a:r>
              <a:rPr lang="sr-Latn-RS" dirty="0" smtClean="0"/>
              <a:t>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45059"/>
            <a:ext cx="8946541" cy="1235676"/>
          </a:xfrm>
        </p:spPr>
        <p:txBody>
          <a:bodyPr/>
          <a:lstStyle/>
          <a:p>
            <a:r>
              <a:rPr lang="sr-Latn-RS" dirty="0" smtClean="0"/>
              <a:t>ZBOG ON-LINE REŠAVANJA MORA SE OGRANIČITI PROSTOR PRETRAGE NA USKU OKOLINU</a:t>
            </a:r>
          </a:p>
          <a:p>
            <a:r>
              <a:rPr lang="sr-Latn-RS" dirty="0" smtClean="0"/>
              <a:t>NIJE NAM ZANIMLJIVO NITI NOVO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5129" y="2829878"/>
            <a:ext cx="9404723" cy="898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dirty="0" smtClean="0"/>
              <a:t>Q-Learning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03312" y="3842949"/>
            <a:ext cx="8946541" cy="20141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sr-Latn-RS" dirty="0" smtClean="0"/>
              <a:t>TRAŽI OPTIMALAN SLED </a:t>
            </a:r>
            <a:r>
              <a:rPr lang="en-GB" dirty="0" smtClean="0"/>
              <a:t>AKCIJA </a:t>
            </a:r>
            <a:r>
              <a:rPr lang="sr-Latn-RS" dirty="0" smtClean="0"/>
              <a:t>ZA KONAČNI SKUP STANJA</a:t>
            </a:r>
          </a:p>
          <a:p>
            <a:r>
              <a:rPr lang="sr-Latn-RS" dirty="0" smtClean="0"/>
              <a:t>DA LI JE OVDE SKUP STANJA KONAČAN – U KOLIKO RAZLIČITIH SITUACIJA SE PACMAN MOŽE NAĆI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GB" dirty="0" smtClean="0">
                <a:latin typeface="+mn-lt"/>
                <a:cs typeface="Arial" panose="020B0604020202020204" pitchFamily="34" charset="0"/>
              </a:rPr>
              <a:t>KAKO DEFINISATI FUNKCIJU KOJA BI OPISALA KORISNOST AKCIJE U SVAKOM STANJU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sr-Latn-R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dirty="0" smtClean="0"/>
              <a:t>DOKAZANO SPORIJI OD NEAT METODE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0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63248"/>
            <a:ext cx="9404723" cy="865336"/>
          </a:xfrm>
        </p:spPr>
        <p:txBody>
          <a:bodyPr/>
          <a:lstStyle/>
          <a:p>
            <a:r>
              <a:rPr lang="en-GB" dirty="0" smtClean="0"/>
              <a:t>NEAT  METODA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72065"/>
            <a:ext cx="8946541" cy="5717493"/>
          </a:xfrm>
        </p:spPr>
        <p:txBody>
          <a:bodyPr>
            <a:normAutofit/>
          </a:bodyPr>
          <a:lstStyle/>
          <a:p>
            <a:r>
              <a:rPr lang="en-GB" dirty="0" err="1" smtClean="0"/>
              <a:t>NeuroEvolution</a:t>
            </a:r>
            <a:r>
              <a:rPr lang="en-GB" dirty="0" smtClean="0"/>
              <a:t> of Augmenting Topologies</a:t>
            </a:r>
          </a:p>
          <a:p>
            <a:r>
              <a:rPr lang="sr-Latn-RS" dirty="0"/>
              <a:t>Traži ponašanje, a ne funkciju korisnosti (za razliku od Q-Learning metode) i efikasna je u rešavanju problema sa kontinualnim i višedimenzionalnim prostorom stanja</a:t>
            </a:r>
            <a:r>
              <a:rPr lang="sr-Latn-RS" dirty="0" smtClean="0"/>
              <a:t>.</a:t>
            </a:r>
          </a:p>
          <a:p>
            <a:r>
              <a:rPr lang="en-GB" dirty="0" err="1" smtClean="0"/>
              <a:t>Kombinuje</a:t>
            </a:r>
            <a:r>
              <a:rPr lang="en-GB" dirty="0" smtClean="0"/>
              <a:t> </a:t>
            </a:r>
            <a:r>
              <a:rPr lang="en-GB" dirty="0" err="1" smtClean="0"/>
              <a:t>tehniku</a:t>
            </a:r>
            <a:r>
              <a:rPr lang="en-GB" dirty="0" smtClean="0"/>
              <a:t> </a:t>
            </a:r>
            <a:r>
              <a:rPr lang="en-GB" dirty="0" err="1" smtClean="0"/>
              <a:t>genetskih</a:t>
            </a:r>
            <a:r>
              <a:rPr lang="en-GB" dirty="0" smtClean="0"/>
              <a:t> </a:t>
            </a:r>
            <a:r>
              <a:rPr lang="en-GB" dirty="0" err="1" smtClean="0"/>
              <a:t>algoritama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neuronskim</a:t>
            </a:r>
            <a:r>
              <a:rPr lang="en-GB" dirty="0" smtClean="0"/>
              <a:t> </a:t>
            </a:r>
            <a:r>
              <a:rPr lang="en-GB" dirty="0" err="1" smtClean="0"/>
              <a:t>mre</a:t>
            </a:r>
            <a:r>
              <a:rPr lang="sr-Latn-RS" dirty="0" smtClean="0"/>
              <a:t>žama (neuronska mreža je jedinka </a:t>
            </a:r>
            <a:r>
              <a:rPr lang="sr-Latn-RS" dirty="0"/>
              <a:t>u </a:t>
            </a:r>
            <a:r>
              <a:rPr lang="sr-Latn-RS" dirty="0" smtClean="0"/>
              <a:t>GA)</a:t>
            </a:r>
            <a:r>
              <a:rPr lang="en-GB" dirty="0" smtClean="0"/>
              <a:t>, a </a:t>
            </a:r>
            <a:r>
              <a:rPr lang="en-GB" dirty="0" err="1" smtClean="0"/>
              <a:t>fitnes</a:t>
            </a:r>
            <a:r>
              <a:rPr lang="en-GB" dirty="0" smtClean="0"/>
              <a:t>  </a:t>
            </a:r>
            <a:r>
              <a:rPr lang="en-GB" dirty="0" err="1" smtClean="0"/>
              <a:t>funkcija</a:t>
            </a:r>
            <a:r>
              <a:rPr lang="en-GB" dirty="0" smtClean="0"/>
              <a:t> </a:t>
            </a:r>
            <a:r>
              <a:rPr lang="en-GB" dirty="0" err="1" smtClean="0"/>
              <a:t>rangira</a:t>
            </a:r>
            <a:r>
              <a:rPr lang="en-GB" dirty="0" smtClean="0"/>
              <a:t> </a:t>
            </a:r>
            <a:r>
              <a:rPr lang="en-GB" dirty="0" err="1" smtClean="0"/>
              <a:t>valjanost</a:t>
            </a:r>
            <a:r>
              <a:rPr lang="en-GB" dirty="0" smtClean="0"/>
              <a:t> </a:t>
            </a:r>
            <a:r>
              <a:rPr lang="en-GB" dirty="0" err="1" smtClean="0"/>
              <a:t>jedinki</a:t>
            </a:r>
            <a:endParaRPr lang="sr-Latn-RS" dirty="0" smtClean="0"/>
          </a:p>
          <a:p>
            <a:r>
              <a:rPr lang="sr-Latn-RS" dirty="0" smtClean="0"/>
              <a:t>Početna jednoslojna neuronska mreža se kroz generacije razvija u složenu višeslojnu NM</a:t>
            </a:r>
          </a:p>
          <a:p>
            <a:r>
              <a:rPr lang="sr-Latn-RS" dirty="0" smtClean="0"/>
              <a:t>Kombinacijama i mutacijama se ne menjaju samo težine veza među neuronima, već i struktura – dodaju se ili novi neuroni u međusloj ili nove veze</a:t>
            </a:r>
          </a:p>
          <a:p>
            <a:r>
              <a:rPr lang="sr-Latn-RS" dirty="0" smtClean="0"/>
              <a:t>Metoda je tako dizajnirana da iskoristi strukturu na takav način da minimalizuje dimenzionalnost prostora pretraživanja težina veza. Ako struktura evoluira na takav način da je topologija minimalizirana i povećavana inkrementalno, postižu se značajna ubrzanja u učenju</a:t>
            </a:r>
          </a:p>
        </p:txBody>
      </p:sp>
    </p:spTree>
    <p:extLst>
      <p:ext uri="{BB962C8B-B14F-4D97-AF65-F5344CB8AC3E}">
        <p14:creationId xmlns:p14="http://schemas.microsoft.com/office/powerpoint/2010/main" val="41073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3612" y="246772"/>
            <a:ext cx="10396150" cy="980666"/>
          </a:xfrm>
        </p:spPr>
        <p:txBody>
          <a:bodyPr/>
          <a:lstStyle/>
          <a:p>
            <a:r>
              <a:rPr lang="sr-Latn-RS" dirty="0" smtClean="0"/>
              <a:t>SLIČNA REŠENJA U DOMENU PROJEKTA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63612" y="1095632"/>
            <a:ext cx="10618572" cy="5152767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sr-Latn-RS" sz="2800" dirty="0">
                <a:solidFill>
                  <a:schemeClr val="bg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(B</a:t>
            </a:r>
            <a:r>
              <a:rPr lang="sr-Latn-RS" sz="2800" dirty="0" smtClean="0">
                <a:solidFill>
                  <a:schemeClr val="bg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) </a:t>
            </a:r>
            <a:r>
              <a:rPr lang="sr-Latn-RS" sz="2800" dirty="0" smtClean="0">
                <a:cs typeface="Arial" panose="020B0604020202020204" pitchFamily="34" charset="0"/>
              </a:rPr>
              <a:t>ULAZI U NEURONSKU MREŽU</a:t>
            </a:r>
          </a:p>
          <a:p>
            <a:pPr marL="1314450" lvl="2" indent="-514350">
              <a:buFont typeface="+mj-lt"/>
              <a:buAutoNum type="arabicPeriod"/>
            </a:pPr>
            <a:r>
              <a:rPr lang="sr-Latn-RS" sz="2600" dirty="0" smtClean="0">
                <a:cs typeface="Arial" panose="020B0604020202020204" pitchFamily="34" charset="0"/>
              </a:rPr>
              <a:t>UNUTRAŠNJI PODACI IZ IGRE – GDE JE PACMAN, KOLIKO SU DALEKO DUHOVI</a:t>
            </a:r>
            <a:r>
              <a:rPr lang="en-GB" sz="2600" dirty="0" smtClean="0">
                <a:cs typeface="Arial" panose="020B0604020202020204" pitchFamily="34" charset="0"/>
              </a:rPr>
              <a:t>,</a:t>
            </a:r>
            <a:r>
              <a:rPr lang="sr-Latn-RS" sz="2600" dirty="0" smtClean="0">
                <a:cs typeface="Arial" panose="020B0604020202020204" pitchFamily="34" charset="0"/>
              </a:rPr>
              <a:t> GDE JE NAJBLIŽA BOBICA ITD.</a:t>
            </a:r>
          </a:p>
          <a:p>
            <a:pPr marL="1314450" lvl="2" indent="-514350">
              <a:buFont typeface="+mj-lt"/>
              <a:buAutoNum type="arabicPeriod"/>
            </a:pPr>
            <a:r>
              <a:rPr lang="sr-Latn-RS" sz="2600" dirty="0" smtClean="0">
                <a:cs typeface="Arial" panose="020B0604020202020204" pitchFamily="34" charset="0"/>
              </a:rPr>
              <a:t>MAPA – ONO ŠTO IGRAČ VIDI</a:t>
            </a:r>
            <a:r>
              <a:rPr lang="sr-Latn-RS" sz="2600" dirty="0">
                <a:solidFill>
                  <a:schemeClr val="bg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sr-Latn-RS" sz="2600" dirty="0" smtClean="0">
                <a:solidFill>
                  <a:schemeClr val="bg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	</a:t>
            </a:r>
            <a:endParaRPr lang="sr-Latn-RS" sz="2600" dirty="0">
              <a:solidFill>
                <a:schemeClr val="bg2">
                  <a:lumMod val="40000"/>
                  <a:lumOff val="60000"/>
                </a:schemeClr>
              </a:solidFill>
              <a:cs typeface="Arial" panose="020B0604020202020204" pitchFamily="34" charset="0"/>
            </a:endParaRPr>
          </a:p>
          <a:p>
            <a:pPr marL="400050" lvl="1" indent="0">
              <a:buNone/>
            </a:pPr>
            <a:endParaRPr lang="en-GB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7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5130" y="246772"/>
            <a:ext cx="9404723" cy="898287"/>
          </a:xfrm>
        </p:spPr>
        <p:txBody>
          <a:bodyPr/>
          <a:lstStyle/>
          <a:p>
            <a:r>
              <a:rPr lang="sr-Latn-RS" dirty="0" smtClean="0"/>
              <a:t>UNUTRAŠNJI PODACI IZ IGRE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03312" y="1145059"/>
            <a:ext cx="8946541" cy="568411"/>
          </a:xfrm>
        </p:spPr>
        <p:txBody>
          <a:bodyPr/>
          <a:lstStyle/>
          <a:p>
            <a:r>
              <a:rPr lang="sr-Latn-RS" dirty="0" smtClean="0"/>
              <a:t>NEMA OSEĆAJ ZA PROSTOR – NE ZNA GDE SU ZIDOVI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5130" y="2043346"/>
            <a:ext cx="9404723" cy="898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dirty="0" smtClean="0"/>
              <a:t>MAPA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3311" y="2941633"/>
            <a:ext cx="8946541" cy="2014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sr-Latn-RS" dirty="0" smtClean="0"/>
              <a:t>MOĆI ĆE DA VIDI SVE ŠTO I IGRAČ VIDI, I NA OSNOVU TOGA DA DONOSI ZAKLJUČKE – KAD JE I GDE MOGUĆE SKRENUTI, KAKO IZBEĆI DUHA ITD.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3612" y="246772"/>
            <a:ext cx="10396150" cy="980666"/>
          </a:xfrm>
        </p:spPr>
        <p:txBody>
          <a:bodyPr/>
          <a:lstStyle/>
          <a:p>
            <a:r>
              <a:rPr lang="sr-Latn-RS" dirty="0" smtClean="0"/>
              <a:t>SLIČNA REŠENJA U DOMENU PROJEKTA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3612" y="1095632"/>
            <a:ext cx="10618572" cy="5152767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sr-Latn-RS" sz="2800" dirty="0" smtClean="0">
                <a:solidFill>
                  <a:schemeClr val="bg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(d) </a:t>
            </a:r>
            <a:r>
              <a:rPr lang="sr-Latn-RS" sz="2800" dirty="0" smtClean="0">
                <a:cs typeface="Arial" panose="020B0604020202020204" pitchFamily="34" charset="0"/>
              </a:rPr>
              <a:t>GENERISANJE MAPE</a:t>
            </a:r>
          </a:p>
          <a:p>
            <a:pPr marL="1314450" lvl="2" indent="-514350">
              <a:buFont typeface="+mj-lt"/>
              <a:buAutoNum type="arabicPeriod"/>
            </a:pPr>
            <a:r>
              <a:rPr lang="sr-Latn-RS" sz="2600" dirty="0" smtClean="0">
                <a:cs typeface="Arial" panose="020B0604020202020204" pitchFamily="34" charset="0"/>
              </a:rPr>
              <a:t>OCR – DUGOTRAJNO ZA ON-LINE OBUČAVANJA ZBOG ČESTE OBRADE SLIKE</a:t>
            </a:r>
          </a:p>
          <a:p>
            <a:pPr marL="1314450" lvl="2" indent="-514350">
              <a:buFont typeface="+mj-lt"/>
              <a:buAutoNum type="arabicPeriod"/>
            </a:pPr>
            <a:r>
              <a:rPr lang="sr-Latn-RS" sz="2600" dirty="0" smtClean="0">
                <a:cs typeface="Arial" panose="020B0604020202020204" pitchFamily="34" charset="0"/>
              </a:rPr>
              <a:t>RUČNO KODIRANJE MAPE – DUGOTRAJNO I PRIMENJIVO SAMO NA JEDAN NIVO (HARDKODIRANJE)</a:t>
            </a:r>
          </a:p>
          <a:p>
            <a:pPr marL="1314450" lvl="2" indent="-514350">
              <a:buFont typeface="+mj-lt"/>
              <a:buAutoNum type="arabicPeriod"/>
            </a:pPr>
            <a:r>
              <a:rPr lang="sr-Latn-RS" sz="2600" dirty="0" smtClean="0">
                <a:cs typeface="Arial" panose="020B0604020202020204" pitchFamily="34" charset="0"/>
              </a:rPr>
              <a:t>DIREKTAN PRISTUP RAM MEMORIJI – UVID U TO ŠTA SE GDE NALAZI</a:t>
            </a:r>
            <a:r>
              <a:rPr lang="sr-Latn-RS" sz="2600" dirty="0">
                <a:solidFill>
                  <a:schemeClr val="bg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sr-Latn-RS" sz="2600" dirty="0" smtClean="0">
                <a:solidFill>
                  <a:schemeClr val="bg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	</a:t>
            </a:r>
            <a:endParaRPr lang="sr-Latn-RS" sz="2600" dirty="0">
              <a:solidFill>
                <a:schemeClr val="bg2">
                  <a:lumMod val="40000"/>
                  <a:lumOff val="60000"/>
                </a:schemeClr>
              </a:solidFill>
              <a:cs typeface="Arial" panose="020B0604020202020204" pitchFamily="34" charset="0"/>
            </a:endParaRPr>
          </a:p>
          <a:p>
            <a:pPr marL="400050" lvl="1" indent="0">
              <a:buNone/>
            </a:pPr>
            <a:endParaRPr lang="en-GB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48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3612" y="246772"/>
            <a:ext cx="10396150" cy="980666"/>
          </a:xfrm>
        </p:spPr>
        <p:txBody>
          <a:bodyPr/>
          <a:lstStyle/>
          <a:p>
            <a:r>
              <a:rPr lang="sr-Latn-RS" dirty="0" smtClean="0"/>
              <a:t>SLIČNA REŠENJA U DOMENU PROJEKTA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3612" y="1095632"/>
            <a:ext cx="10618572" cy="5152767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sr-Latn-RS" sz="2800" dirty="0" smtClean="0">
                <a:solidFill>
                  <a:schemeClr val="bg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(C) </a:t>
            </a:r>
            <a:r>
              <a:rPr lang="sr-Latn-RS" sz="2800" dirty="0" smtClean="0">
                <a:cs typeface="Arial" panose="020B0604020202020204" pitchFamily="34" charset="0"/>
              </a:rPr>
              <a:t>FITNES FUNKCIJA</a:t>
            </a:r>
          </a:p>
          <a:p>
            <a:pPr marL="800100" lvl="2" indent="0">
              <a:buNone/>
            </a:pPr>
            <a:r>
              <a:rPr lang="sr-Latn-RS" sz="2600" dirty="0" smtClean="0">
                <a:cs typeface="Arial" panose="020B0604020202020204" pitchFamily="34" charset="0"/>
              </a:rPr>
              <a:t>ŠTA UZETI U OBZIR</a:t>
            </a:r>
            <a:r>
              <a:rPr lang="en-GB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800100" lvl="2" indent="0">
              <a:buNone/>
            </a:pPr>
            <a:r>
              <a:rPr lang="en-GB" sz="2600" dirty="0" smtClean="0">
                <a:latin typeface="+mn-lt"/>
                <a:cs typeface="Arial" panose="020B0604020202020204" pitchFamily="34" charset="0"/>
              </a:rPr>
              <a:t>	- BROJ POJEDENIH BOBICA</a:t>
            </a:r>
            <a:r>
              <a:rPr lang="en-GB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800100" lvl="2" indent="0">
              <a:buNone/>
            </a:pPr>
            <a:r>
              <a:rPr lang="en-GB" sz="26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cs typeface="Arial" panose="020B0604020202020204" pitchFamily="34" charset="0"/>
              </a:rPr>
              <a:t>	</a:t>
            </a:r>
            <a:r>
              <a:rPr lang="en-GB" sz="2600" dirty="0" smtClean="0">
                <a:latin typeface="+mn-lt"/>
                <a:cs typeface="Arial" panose="020B0604020202020204" pitchFamily="34" charset="0"/>
              </a:rPr>
              <a:t>- VREME PRE</a:t>
            </a:r>
            <a:r>
              <a:rPr lang="sr-Latn-RS" sz="2600" dirty="0" smtClean="0">
                <a:latin typeface="+mn-lt"/>
                <a:cs typeface="Arial" panose="020B0604020202020204" pitchFamily="34" charset="0"/>
              </a:rPr>
              <a:t>ŽIVLJAVANJA</a:t>
            </a:r>
            <a:r>
              <a:rPr lang="en-GB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800100" lvl="2" indent="0">
              <a:buNone/>
            </a:pPr>
            <a:r>
              <a:rPr lang="en-GB" sz="2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cs typeface="Arial" panose="020B0604020202020204" pitchFamily="34" charset="0"/>
              </a:rPr>
              <a:t>	</a:t>
            </a:r>
            <a:r>
              <a:rPr lang="en-GB" sz="2600" dirty="0" smtClean="0">
                <a:latin typeface="+mn-lt"/>
                <a:cs typeface="Arial" panose="020B0604020202020204" pitchFamily="34" charset="0"/>
              </a:rPr>
              <a:t>- KOMBINACIJA</a:t>
            </a:r>
            <a:r>
              <a:rPr lang="en-GB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800100" lvl="2" indent="0">
              <a:buNone/>
            </a:pPr>
            <a:r>
              <a:rPr lang="en-GB" sz="26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sz="2600" dirty="0" smtClean="0">
                <a:latin typeface="+mn-lt"/>
                <a:cs typeface="Arial" panose="020B0604020202020204" pitchFamily="34" charset="0"/>
              </a:rPr>
              <a:t>- NEKI DRUGI PARAMETAR</a:t>
            </a:r>
            <a:r>
              <a:rPr lang="en-GB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sr-Latn-RS" sz="2600" dirty="0">
                <a:solidFill>
                  <a:schemeClr val="bg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sr-Latn-RS" sz="2600" dirty="0" smtClean="0">
                <a:solidFill>
                  <a:schemeClr val="bg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	</a:t>
            </a:r>
            <a:endParaRPr lang="sr-Latn-RS" sz="2600" dirty="0">
              <a:solidFill>
                <a:schemeClr val="bg2">
                  <a:lumMod val="40000"/>
                  <a:lumOff val="60000"/>
                </a:schemeClr>
              </a:solidFill>
              <a:cs typeface="Arial" panose="020B0604020202020204" pitchFamily="34" charset="0"/>
            </a:endParaRPr>
          </a:p>
          <a:p>
            <a:pPr marL="400050" lvl="1" indent="0">
              <a:buNone/>
            </a:pPr>
            <a:endParaRPr lang="en-GB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76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</TotalTime>
  <Words>488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PacManAgent</vt:lpstr>
      <vt:lpstr>MOTIVACIJA</vt:lpstr>
      <vt:lpstr>SLIČNA REŠENJA U DOMENU PROJEKTA</vt:lpstr>
      <vt:lpstr>A*</vt:lpstr>
      <vt:lpstr>NEAT  METODA</vt:lpstr>
      <vt:lpstr>SLIČNA REŠENJA U DOMENU PROJEKTA</vt:lpstr>
      <vt:lpstr>UNUTRAŠNJI PODACI IZ IGRE</vt:lpstr>
      <vt:lpstr>SLIČNA REŠENJA U DOMENU PROJEKTA</vt:lpstr>
      <vt:lpstr>SLIČNA REŠENJA U DOMENU PROJEKTA</vt:lpstr>
      <vt:lpstr>KORACI IMPLEMENTACIJE</vt:lpstr>
      <vt:lpstr>LITERATURA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PacManBot</dc:title>
  <dc:creator>Eugene Savoy</dc:creator>
  <cp:lastModifiedBy>Eugene Savoy</cp:lastModifiedBy>
  <cp:revision>17</cp:revision>
  <dcterms:created xsi:type="dcterms:W3CDTF">2015-12-14T08:15:17Z</dcterms:created>
  <dcterms:modified xsi:type="dcterms:W3CDTF">2015-12-14T10:27:04Z</dcterms:modified>
</cp:coreProperties>
</file>