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8" r:id="rId3"/>
    <p:sldId id="259" r:id="rId4"/>
    <p:sldId id="314" r:id="rId5"/>
    <p:sldId id="315" r:id="rId6"/>
    <p:sldId id="316" r:id="rId7"/>
    <p:sldId id="317" r:id="rId8"/>
    <p:sldId id="318" r:id="rId9"/>
    <p:sldId id="319" r:id="rId10"/>
    <p:sldId id="27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AB791-EC24-4D8B-AAE6-128364D04220}">
  <a:tblStyle styleId="{21BAB791-EC24-4D8B-AAE6-128364D04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15eb0fd1645_0_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15eb0fd1645_0_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6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89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07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96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61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5eb0fd1645_0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5eb0fd1645_0_1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41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name="adj" fmla="val 3114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name="adj" fmla="val 23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name="adj" fmla="val 120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name="adj" fmla="val 1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" name="Google Shape;73;p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83" name="Google Shape;83;p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84" name="Google Shape;84;p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5" name="Google Shape;85;p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" name="Google Shape;89;p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2" name="Google Shape;92;p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5" name="Google Shape;95;p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6" name="Google Shape;96;p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97" name="Google Shape;97;p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" name="Google Shape;100;p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" name="Google Shape;101;p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2" name="Google Shape;102;p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" name="Google Shape;103;p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" name="Google Shape;104;p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" name="Google Shape;105;p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" name="Google Shape;106;p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" name="Google Shape;107;p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" name="Google Shape;108;p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" name="Google Shape;109;p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" name="Google Shape;110;p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11" name="Google Shape;111;p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2" name="Google Shape;122;p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23" name="Google Shape;123;p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821529" y="2728275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title" idx="2" hasCustomPrompt="1"/>
          </p:nvPr>
        </p:nvSpPr>
        <p:spPr>
          <a:xfrm>
            <a:off x="821528" y="1240418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5" name="Google Shape;135;p3"/>
          <p:cNvSpPr txBox="1">
            <a:spLocks noGrp="1"/>
          </p:cNvSpPr>
          <p:nvPr>
            <p:ph type="subTitle" idx="1"/>
          </p:nvPr>
        </p:nvSpPr>
        <p:spPr>
          <a:xfrm>
            <a:off x="821525" y="3715424"/>
            <a:ext cx="5199300" cy="466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9" name="Google Shape;659;p1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660" name="Google Shape;660;p1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4" name="Google Shape;664;p1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665" name="Google Shape;665;p1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666" name="Google Shape;666;p1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667" name="Google Shape;667;p1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68" name="Google Shape;668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9" name="Google Shape;669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0" name="Google Shape;670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1" name="Google Shape;671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2" name="Google Shape;672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3" name="Google Shape;673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4" name="Google Shape;674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5" name="Google Shape;675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6" name="Google Shape;676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7" name="Google Shape;677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8" name="Google Shape;678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9" name="Google Shape;679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0" name="Google Shape;680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81" name="Google Shape;681;p1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82" name="Google Shape;682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3" name="Google Shape;683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4" name="Google Shape;684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5" name="Google Shape;685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6" name="Google Shape;686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7" name="Google Shape;687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8" name="Google Shape;688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89" name="Google Shape;689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0" name="Google Shape;690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1" name="Google Shape;691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2" name="Google Shape;692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3" name="Google Shape;693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4" name="Google Shape;694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95" name="Google Shape;695;p1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696" name="Google Shape;696;p1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1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1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" name="Google Shape;699;p1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" name="Google Shape;700;p1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" name="Google Shape;701;p1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" name="Google Shape;702;p1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1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1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705;p1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06" name="Google Shape;706;p1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07" name="Google Shape;707;p1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17" name="Google Shape;717;p13"/>
          <p:cNvSpPr txBox="1">
            <a:spLocks noGrp="1"/>
          </p:cNvSpPr>
          <p:nvPr>
            <p:ph type="title" hasCustomPrompt="1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13"/>
          <p:cNvSpPr txBox="1">
            <a:spLocks noGrp="1"/>
          </p:cNvSpPr>
          <p:nvPr>
            <p:ph type="subTitle" idx="1"/>
          </p:nvPr>
        </p:nvSpPr>
        <p:spPr>
          <a:xfrm>
            <a:off x="1727924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subTitle" idx="2"/>
          </p:nvPr>
        </p:nvSpPr>
        <p:spPr>
          <a:xfrm>
            <a:off x="1727926" y="1735685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3" hasCustomPrompt="1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subTitle" idx="4"/>
          </p:nvPr>
        </p:nvSpPr>
        <p:spPr>
          <a:xfrm>
            <a:off x="1727924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5"/>
          </p:nvPr>
        </p:nvSpPr>
        <p:spPr>
          <a:xfrm>
            <a:off x="1727926" y="398331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title" idx="6" hasCustomPrompt="1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7"/>
          </p:nvPr>
        </p:nvSpPr>
        <p:spPr>
          <a:xfrm>
            <a:off x="5144628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subTitle" idx="8"/>
          </p:nvPr>
        </p:nvSpPr>
        <p:spPr>
          <a:xfrm>
            <a:off x="5144627" y="1735664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title" idx="9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14"/>
          </p:nvPr>
        </p:nvSpPr>
        <p:spPr>
          <a:xfrm>
            <a:off x="5144628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5"/>
          </p:nvPr>
        </p:nvSpPr>
        <p:spPr>
          <a:xfrm>
            <a:off x="5144627" y="3983308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16" hasCustomPrompt="1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18"/>
          </p:nvPr>
        </p:nvSpPr>
        <p:spPr>
          <a:xfrm>
            <a:off x="1727926" y="2859509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19" hasCustomPrompt="1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20"/>
          </p:nvPr>
        </p:nvSpPr>
        <p:spPr>
          <a:xfrm>
            <a:off x="5144628" y="2374164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2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351" name="Google Shape;1351;p2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352" name="Google Shape;1352;p2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3" name="Google Shape;1353;p2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354" name="Google Shape;1354;p2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58" name="Google Shape;1358;p2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359" name="Google Shape;1359;p2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360" name="Google Shape;1360;p2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361" name="Google Shape;1361;p2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362" name="Google Shape;1362;p2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3" name="Google Shape;1363;p2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4" name="Google Shape;1364;p2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5" name="Google Shape;1365;p2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6" name="Google Shape;1366;p2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7" name="Google Shape;1367;p2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8" name="Google Shape;1368;p2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2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2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2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2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2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2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5" name="Google Shape;1375;p2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376" name="Google Shape;1376;p2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7" name="Google Shape;1377;p2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8" name="Google Shape;1378;p2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2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2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2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2" name="Google Shape;1382;p2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3" name="Google Shape;1383;p2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4" name="Google Shape;1384;p2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2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6" name="Google Shape;1386;p2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7" name="Google Shape;1387;p2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8" name="Google Shape;1388;p2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389" name="Google Shape;1389;p2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390" name="Google Shape;1390;p2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2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2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2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2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2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2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2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2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2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00" name="Google Shape;1400;p2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401" name="Google Shape;1401;p2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2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2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11" name="Google Shape;1411;p23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9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ws.amazon.com/pt/what-is/iot/" TargetMode="External"/><Relationship Id="rId4" Type="http://schemas.openxmlformats.org/officeDocument/2006/relationships/hyperlink" Target="https://br.korewireless.com/blog/a-import%C3%A2ncia-da-seguran%C3%A7a-dos-dados-em-dispositivos-i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0"/>
          <p:cNvSpPr txBox="1">
            <a:spLocks noGrp="1"/>
          </p:cNvSpPr>
          <p:nvPr>
            <p:ph type="ctrTitle"/>
          </p:nvPr>
        </p:nvSpPr>
        <p:spPr>
          <a:xfrm>
            <a:off x="825075" y="361406"/>
            <a:ext cx="6354953" cy="1539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accent3">
                    <a:lumMod val="10000"/>
                  </a:schemeClr>
                </a:solidFill>
                <a:latin typeface="Niagara Solid" panose="04020502070702020202" pitchFamily="82" charset="0"/>
              </a:rPr>
              <a:t>Trabalho segurança de redes</a:t>
            </a:r>
            <a:endParaRPr sz="5400" dirty="0">
              <a:solidFill>
                <a:schemeClr val="accent3">
                  <a:lumMod val="10000"/>
                </a:schemeClr>
              </a:solidFill>
              <a:latin typeface="Niagara Solid" panose="04020502070702020202" pitchFamily="82" charset="0"/>
            </a:endParaRPr>
          </a:p>
        </p:txBody>
      </p:sp>
      <p:grpSp>
        <p:nvGrpSpPr>
          <p:cNvPr id="1649" name="Google Shape;1649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50" name="Google Shape;1650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55" name="Google Shape;1655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60" name="Google Shape;1660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3" name="Google Shape;1663;p30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0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0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8" name="Google Shape;1668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9" name="Google Shape;1669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2816082" y="1813283"/>
            <a:ext cx="23086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 smtClean="0">
                <a:solidFill>
                  <a:schemeClr val="accent3">
                    <a:lumMod val="10000"/>
                  </a:schemeClr>
                </a:solidFill>
                <a:latin typeface="Algerian" panose="04020705040A02060702" pitchFamily="82" charset="0"/>
              </a:rPr>
              <a:t>IOT </a:t>
            </a:r>
            <a:r>
              <a:rPr lang="pt-BR" sz="6000" b="1" dirty="0" smtClean="0">
                <a:solidFill>
                  <a:schemeClr val="accent3">
                    <a:lumMod val="10000"/>
                  </a:schemeClr>
                </a:solidFill>
                <a:latin typeface="Algerian" panose="04020705040A02060702" pitchFamily="82" charset="0"/>
              </a:rPr>
              <a:t>📡</a:t>
            </a:r>
            <a:endParaRPr lang="pt-BR" sz="6000" b="1" dirty="0">
              <a:solidFill>
                <a:schemeClr val="accent3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4854" y="3817323"/>
            <a:ext cx="5831100" cy="463500"/>
          </a:xfrm>
        </p:spPr>
        <p:txBody>
          <a:bodyPr/>
          <a:lstStyle/>
          <a:p>
            <a:r>
              <a:rPr lang="pt-BR" dirty="0" smtClean="0"/>
              <a:t>PROFESSORA: Adriana | 3° informática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46"/>
          <p:cNvSpPr txBox="1">
            <a:spLocks noGrp="1"/>
          </p:cNvSpPr>
          <p:nvPr>
            <p:ph type="title"/>
          </p:nvPr>
        </p:nvSpPr>
        <p:spPr>
          <a:xfrm>
            <a:off x="3469469" y="372012"/>
            <a:ext cx="1873807" cy="677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latin typeface="Niagara Engraved" panose="04020502070703030202" pitchFamily="82" charset="0"/>
              </a:rPr>
              <a:t>Obrigado </a:t>
            </a:r>
            <a:endParaRPr sz="4000" dirty="0">
              <a:latin typeface="Niagara Engraved" panose="04020502070703030202" pitchFamily="82" charset="0"/>
            </a:endParaRPr>
          </a:p>
        </p:txBody>
      </p:sp>
      <p:grpSp>
        <p:nvGrpSpPr>
          <p:cNvPr id="2567" name="Google Shape;2567;p4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2568" name="Google Shape;2568;p4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4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2573" name="Google Shape;2573;p4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7" name="Google Shape;2577;p4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2578" name="Google Shape;2578;p4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2579" name="Google Shape;2579;p4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4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1" name="Google Shape;2581;p4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6" name="Google Shape;2586;p4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2587" name="Google Shape;2587;p4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4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89" name="Google Shape;2589;p46"/>
          <p:cNvSpPr/>
          <p:nvPr/>
        </p:nvSpPr>
        <p:spPr>
          <a:xfrm>
            <a:off x="4293006" y="1290837"/>
            <a:ext cx="502800" cy="50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192000" rIns="457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🔉</a:t>
            </a:r>
            <a:endParaRPr sz="18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90" name="Google Shape;2590;p46"/>
          <p:cNvSpPr txBox="1">
            <a:spLocks noGrp="1"/>
          </p:cNvSpPr>
          <p:nvPr>
            <p:ph type="subTitle" idx="4294967295"/>
          </p:nvPr>
        </p:nvSpPr>
        <p:spPr>
          <a:xfrm>
            <a:off x="4872225" y="1187050"/>
            <a:ext cx="234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latin typeface="Press Start 2P"/>
                <a:ea typeface="Press Start 2P"/>
                <a:cs typeface="Press Start 2P"/>
                <a:sym typeface="Press Start 2P"/>
              </a:rPr>
              <a:t>Referencia 1</a:t>
            </a:r>
            <a:endParaRPr sz="18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91" name="Google Shape;2591;p46"/>
          <p:cNvSpPr/>
          <p:nvPr/>
        </p:nvSpPr>
        <p:spPr>
          <a:xfrm>
            <a:off x="4289523" y="2010025"/>
            <a:ext cx="502800" cy="50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192000" rIns="457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⚖</a:t>
            </a:r>
            <a:endParaRPr sz="18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92" name="Google Shape;2592;p46"/>
          <p:cNvSpPr txBox="1">
            <a:spLocks noGrp="1"/>
          </p:cNvSpPr>
          <p:nvPr>
            <p:ph type="subTitle" idx="4294967295"/>
          </p:nvPr>
        </p:nvSpPr>
        <p:spPr>
          <a:xfrm>
            <a:off x="4852125" y="2006787"/>
            <a:ext cx="2343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Press Start 2P"/>
                <a:ea typeface="Press Start 2P"/>
                <a:cs typeface="Press Start 2P"/>
                <a:sym typeface="Press Start 2P"/>
              </a:rPr>
              <a:t>Referencia 2</a:t>
            </a:r>
            <a:endParaRPr sz="18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94" name="Google Shape;2594;p46"/>
          <p:cNvSpPr txBox="1">
            <a:spLocks noGrp="1"/>
          </p:cNvSpPr>
          <p:nvPr>
            <p:ph type="subTitle" idx="4294967295"/>
          </p:nvPr>
        </p:nvSpPr>
        <p:spPr>
          <a:xfrm>
            <a:off x="3176653" y="3238923"/>
            <a:ext cx="2711868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latin typeface="Baskerville Old Face" panose="02020602080505020303" pitchFamily="18" charset="0"/>
                <a:ea typeface="Press Start 2P"/>
                <a:cs typeface="Press Start 2P"/>
                <a:sym typeface="Press Start 2P"/>
              </a:rPr>
              <a:t>Aluna Kamilly Bazolli </a:t>
            </a:r>
            <a:endParaRPr sz="2000" dirty="0">
              <a:latin typeface="Baskerville Old Face" panose="02020602080505020303" pitchFamily="18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96" name="Google Shape;2596;p46"/>
          <p:cNvSpPr txBox="1">
            <a:spLocks noGrp="1"/>
          </p:cNvSpPr>
          <p:nvPr>
            <p:ph type="subTitle" idx="4294967295"/>
          </p:nvPr>
        </p:nvSpPr>
        <p:spPr>
          <a:xfrm>
            <a:off x="3210484" y="2882494"/>
            <a:ext cx="2750763" cy="464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>
                <a:latin typeface="Baskerville Old Face" panose="02020602080505020303" pitchFamily="18" charset="0"/>
                <a:ea typeface="Press Start 2P"/>
                <a:cs typeface="Press Start 2P"/>
                <a:sym typeface="Press Start 2P"/>
              </a:rPr>
              <a:t>Aluna Julia Damásio </a:t>
            </a:r>
            <a:endParaRPr sz="2000" dirty="0">
              <a:latin typeface="Baskerville Old Face" panose="02020602080505020303" pitchFamily="18" charset="0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97" name="Google Shape;2597;p46"/>
          <p:cNvSpPr txBox="1">
            <a:spLocks noGrp="1"/>
          </p:cNvSpPr>
          <p:nvPr>
            <p:ph type="subTitle" idx="4294967295"/>
          </p:nvPr>
        </p:nvSpPr>
        <p:spPr>
          <a:xfrm>
            <a:off x="4835645" y="1498590"/>
            <a:ext cx="2858989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000" dirty="0">
                <a:hlinkClick r:id="rId4"/>
              </a:rPr>
              <a:t>https://br.korewireless.com/blog/a-import%C3%A2ncia-da-seguran%C3%A7a-dos-dados-em-dispositivos-iot</a:t>
            </a:r>
            <a:r>
              <a:rPr lang="pt-BR" dirty="0"/>
              <a:t> </a:t>
            </a:r>
            <a:endParaRPr dirty="0"/>
          </a:p>
        </p:txBody>
      </p:sp>
      <p:sp>
        <p:nvSpPr>
          <p:cNvPr id="2598" name="Google Shape;2598;p46"/>
          <p:cNvSpPr txBox="1">
            <a:spLocks noGrp="1"/>
          </p:cNvSpPr>
          <p:nvPr>
            <p:ph type="subTitle" idx="4294967295"/>
          </p:nvPr>
        </p:nvSpPr>
        <p:spPr>
          <a:xfrm>
            <a:off x="4792323" y="2348004"/>
            <a:ext cx="2817883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000" u="sng" dirty="0">
                <a:hlinkClick r:id="rId5"/>
              </a:rPr>
              <a:t>https://aws.amazon.com/pt/what-is/iot/</a:t>
            </a:r>
            <a:r>
              <a:rPr lang="pt-BR" sz="1000" dirty="0"/>
              <a:t> </a:t>
            </a:r>
            <a:endParaRPr sz="1000" dirty="0"/>
          </a:p>
        </p:txBody>
      </p:sp>
      <p:sp>
        <p:nvSpPr>
          <p:cNvPr id="2599" name="Google Shape;2599;p46"/>
          <p:cNvSpPr txBox="1">
            <a:spLocks noGrp="1"/>
          </p:cNvSpPr>
          <p:nvPr>
            <p:ph type="subTitle" idx="4294967295"/>
          </p:nvPr>
        </p:nvSpPr>
        <p:spPr>
          <a:xfrm>
            <a:off x="7220127" y="502885"/>
            <a:ext cx="490987" cy="415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🔍</a:t>
            </a:r>
            <a:endParaRPr dirty="0"/>
          </a:p>
        </p:txBody>
      </p:sp>
      <p:sp>
        <p:nvSpPr>
          <p:cNvPr id="2600" name="Google Shape;2600;p46"/>
          <p:cNvSpPr txBox="1">
            <a:spLocks noGrp="1"/>
          </p:cNvSpPr>
          <p:nvPr>
            <p:ph type="subTitle" idx="4294967295"/>
          </p:nvPr>
        </p:nvSpPr>
        <p:spPr>
          <a:xfrm>
            <a:off x="470641" y="4339847"/>
            <a:ext cx="23433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Bahnschrift SemiBold Condensed" panose="020B0502040204020203" pitchFamily="34" charset="0"/>
              </a:rPr>
              <a:t>3° ano informática </a:t>
            </a:r>
            <a:endParaRPr dirty="0">
              <a:latin typeface="Bahnschrift SemiBold Condensed" panose="020B0502040204020203" pitchFamily="34" charset="0"/>
            </a:endParaRPr>
          </a:p>
        </p:txBody>
      </p:sp>
      <p:grpSp>
        <p:nvGrpSpPr>
          <p:cNvPr id="2601" name="Google Shape;2601;p46"/>
          <p:cNvGrpSpPr/>
          <p:nvPr/>
        </p:nvGrpSpPr>
        <p:grpSpPr>
          <a:xfrm>
            <a:off x="572516" y="853198"/>
            <a:ext cx="2077168" cy="3054715"/>
            <a:chOff x="5982400" y="2633825"/>
            <a:chExt cx="481975" cy="708800"/>
          </a:xfrm>
        </p:grpSpPr>
        <p:sp>
          <p:nvSpPr>
            <p:cNvPr id="2602" name="Google Shape;2602;p46"/>
            <p:cNvSpPr/>
            <p:nvPr/>
          </p:nvSpPr>
          <p:spPr>
            <a:xfrm>
              <a:off x="5982400" y="2633825"/>
              <a:ext cx="481975" cy="708800"/>
            </a:xfrm>
            <a:custGeom>
              <a:avLst/>
              <a:gdLst/>
              <a:ahLst/>
              <a:cxnLst/>
              <a:rect l="l" t="t" r="r" b="b"/>
              <a:pathLst>
                <a:path w="19279" h="28352" extrusionOk="0">
                  <a:moveTo>
                    <a:pt x="434" y="0"/>
                  </a:moveTo>
                  <a:cubicBezTo>
                    <a:pt x="193" y="0"/>
                    <a:pt x="0" y="205"/>
                    <a:pt x="0" y="446"/>
                  </a:cubicBezTo>
                  <a:lnTo>
                    <a:pt x="0" y="27917"/>
                  </a:lnTo>
                  <a:cubicBezTo>
                    <a:pt x="0" y="28158"/>
                    <a:pt x="193" y="28351"/>
                    <a:pt x="434" y="28351"/>
                  </a:cubicBezTo>
                  <a:lnTo>
                    <a:pt x="18832" y="28351"/>
                  </a:lnTo>
                  <a:cubicBezTo>
                    <a:pt x="19073" y="28351"/>
                    <a:pt x="19278" y="28158"/>
                    <a:pt x="19278" y="27917"/>
                  </a:cubicBezTo>
                  <a:lnTo>
                    <a:pt x="19278" y="446"/>
                  </a:lnTo>
                  <a:cubicBezTo>
                    <a:pt x="19278" y="205"/>
                    <a:pt x="19073" y="0"/>
                    <a:pt x="18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07550" y="2658461"/>
              <a:ext cx="431675" cy="391925"/>
            </a:xfrm>
            <a:custGeom>
              <a:avLst/>
              <a:gdLst/>
              <a:ahLst/>
              <a:cxnLst/>
              <a:rect l="l" t="t" r="r" b="b"/>
              <a:pathLst>
                <a:path w="17267" h="15677" extrusionOk="0">
                  <a:moveTo>
                    <a:pt x="434" y="1"/>
                  </a:moveTo>
                  <a:cubicBezTo>
                    <a:pt x="193" y="1"/>
                    <a:pt x="0" y="206"/>
                    <a:pt x="0" y="447"/>
                  </a:cubicBezTo>
                  <a:lnTo>
                    <a:pt x="0" y="15231"/>
                  </a:lnTo>
                  <a:cubicBezTo>
                    <a:pt x="0" y="15472"/>
                    <a:pt x="193" y="15676"/>
                    <a:pt x="434" y="15676"/>
                  </a:cubicBezTo>
                  <a:lnTo>
                    <a:pt x="16832" y="15676"/>
                  </a:lnTo>
                  <a:cubicBezTo>
                    <a:pt x="17073" y="15676"/>
                    <a:pt x="17266" y="15472"/>
                    <a:pt x="17266" y="15231"/>
                  </a:cubicBezTo>
                  <a:lnTo>
                    <a:pt x="17266" y="447"/>
                  </a:lnTo>
                  <a:cubicBezTo>
                    <a:pt x="17266" y="206"/>
                    <a:pt x="17073" y="1"/>
                    <a:pt x="16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25989" y="2679560"/>
              <a:ext cx="394797" cy="347025"/>
            </a:xfrm>
            <a:custGeom>
              <a:avLst/>
              <a:gdLst/>
              <a:ahLst/>
              <a:cxnLst/>
              <a:rect l="l" t="t" r="r" b="b"/>
              <a:pathLst>
                <a:path w="13194" h="13881" extrusionOk="0">
                  <a:moveTo>
                    <a:pt x="0" y="0"/>
                  </a:moveTo>
                  <a:lnTo>
                    <a:pt x="0" y="13881"/>
                  </a:lnTo>
                  <a:lnTo>
                    <a:pt x="13194" y="13881"/>
                  </a:lnTo>
                  <a:lnTo>
                    <a:pt x="13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024550" y="3109450"/>
              <a:ext cx="106975" cy="106950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2134" y="0"/>
                  </a:moveTo>
                  <a:cubicBezTo>
                    <a:pt x="953" y="0"/>
                    <a:pt x="1" y="952"/>
                    <a:pt x="1" y="2133"/>
                  </a:cubicBezTo>
                  <a:cubicBezTo>
                    <a:pt x="1" y="3314"/>
                    <a:pt x="953" y="4278"/>
                    <a:pt x="2134" y="4278"/>
                  </a:cubicBezTo>
                  <a:cubicBezTo>
                    <a:pt x="3314" y="4278"/>
                    <a:pt x="4278" y="3314"/>
                    <a:pt x="4278" y="2133"/>
                  </a:cubicBezTo>
                  <a:cubicBezTo>
                    <a:pt x="4278" y="952"/>
                    <a:pt x="3314" y="0"/>
                    <a:pt x="2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028175" y="3113050"/>
              <a:ext cx="99425" cy="99450"/>
            </a:xfrm>
            <a:custGeom>
              <a:avLst/>
              <a:gdLst/>
              <a:ahLst/>
              <a:cxnLst/>
              <a:rect l="l" t="t" r="r" b="b"/>
              <a:pathLst>
                <a:path w="3977" h="3978" extrusionOk="0">
                  <a:moveTo>
                    <a:pt x="1989" y="1"/>
                  </a:moveTo>
                  <a:cubicBezTo>
                    <a:pt x="892" y="1"/>
                    <a:pt x="1" y="893"/>
                    <a:pt x="1" y="1989"/>
                  </a:cubicBezTo>
                  <a:cubicBezTo>
                    <a:pt x="1" y="3085"/>
                    <a:pt x="892" y="3977"/>
                    <a:pt x="1989" y="3977"/>
                  </a:cubicBezTo>
                  <a:cubicBezTo>
                    <a:pt x="3085" y="3977"/>
                    <a:pt x="3977" y="3085"/>
                    <a:pt x="3977" y="1989"/>
                  </a:cubicBezTo>
                  <a:cubicBezTo>
                    <a:pt x="3977" y="893"/>
                    <a:pt x="308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040225" y="3125100"/>
              <a:ext cx="75325" cy="75350"/>
            </a:xfrm>
            <a:custGeom>
              <a:avLst/>
              <a:gdLst/>
              <a:ahLst/>
              <a:cxnLst/>
              <a:rect l="l" t="t" r="r" b="b"/>
              <a:pathLst>
                <a:path w="3013" h="3014" extrusionOk="0">
                  <a:moveTo>
                    <a:pt x="1507" y="1"/>
                  </a:moveTo>
                  <a:cubicBezTo>
                    <a:pt x="675" y="1"/>
                    <a:pt x="1" y="676"/>
                    <a:pt x="1" y="1507"/>
                  </a:cubicBezTo>
                  <a:cubicBezTo>
                    <a:pt x="1" y="2338"/>
                    <a:pt x="675" y="3013"/>
                    <a:pt x="1507" y="3013"/>
                  </a:cubicBezTo>
                  <a:cubicBezTo>
                    <a:pt x="2338" y="3013"/>
                    <a:pt x="3013" y="2338"/>
                    <a:pt x="3013" y="1507"/>
                  </a:cubicBezTo>
                  <a:cubicBezTo>
                    <a:pt x="3013" y="676"/>
                    <a:pt x="2338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6044150" y="3129025"/>
              <a:ext cx="67500" cy="67500"/>
            </a:xfrm>
            <a:custGeom>
              <a:avLst/>
              <a:gdLst/>
              <a:ahLst/>
              <a:cxnLst/>
              <a:rect l="l" t="t" r="r" b="b"/>
              <a:pathLst>
                <a:path w="2700" h="2700" extrusionOk="0">
                  <a:moveTo>
                    <a:pt x="1350" y="0"/>
                  </a:moveTo>
                  <a:cubicBezTo>
                    <a:pt x="603" y="0"/>
                    <a:pt x="0" y="603"/>
                    <a:pt x="0" y="1350"/>
                  </a:cubicBezTo>
                  <a:cubicBezTo>
                    <a:pt x="0" y="2097"/>
                    <a:pt x="603" y="2699"/>
                    <a:pt x="1350" y="2699"/>
                  </a:cubicBezTo>
                  <a:cubicBezTo>
                    <a:pt x="2097" y="2699"/>
                    <a:pt x="2699" y="2097"/>
                    <a:pt x="2699" y="1350"/>
                  </a:cubicBezTo>
                  <a:cubicBezTo>
                    <a:pt x="2699" y="603"/>
                    <a:pt x="2097" y="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6056200" y="314107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0"/>
                  </a:moveTo>
                  <a:cubicBezTo>
                    <a:pt x="386" y="0"/>
                    <a:pt x="0" y="386"/>
                    <a:pt x="0" y="868"/>
                  </a:cubicBezTo>
                  <a:cubicBezTo>
                    <a:pt x="0" y="1350"/>
                    <a:pt x="398" y="1735"/>
                    <a:pt x="868" y="1735"/>
                  </a:cubicBezTo>
                  <a:cubicBezTo>
                    <a:pt x="1350" y="1735"/>
                    <a:pt x="1735" y="1350"/>
                    <a:pt x="1735" y="868"/>
                  </a:cubicBezTo>
                  <a:cubicBezTo>
                    <a:pt x="1735" y="386"/>
                    <a:pt x="1350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6050175" y="3254025"/>
              <a:ext cx="15375" cy="13300"/>
            </a:xfrm>
            <a:custGeom>
              <a:avLst/>
              <a:gdLst/>
              <a:ahLst/>
              <a:cxnLst/>
              <a:rect l="l" t="t" r="r" b="b"/>
              <a:pathLst>
                <a:path w="615" h="532" extrusionOk="0">
                  <a:moveTo>
                    <a:pt x="307" y="0"/>
                  </a:moveTo>
                  <a:cubicBezTo>
                    <a:pt x="217" y="0"/>
                    <a:pt x="132" y="46"/>
                    <a:pt x="84" y="133"/>
                  </a:cubicBezTo>
                  <a:cubicBezTo>
                    <a:pt x="0" y="254"/>
                    <a:pt x="48" y="422"/>
                    <a:pt x="181" y="495"/>
                  </a:cubicBezTo>
                  <a:cubicBezTo>
                    <a:pt x="222" y="519"/>
                    <a:pt x="268" y="531"/>
                    <a:pt x="315" y="531"/>
                  </a:cubicBezTo>
                  <a:cubicBezTo>
                    <a:pt x="405" y="531"/>
                    <a:pt x="495" y="486"/>
                    <a:pt x="542" y="398"/>
                  </a:cubicBezTo>
                  <a:cubicBezTo>
                    <a:pt x="615" y="266"/>
                    <a:pt x="566" y="109"/>
                    <a:pt x="446" y="37"/>
                  </a:cubicBezTo>
                  <a:cubicBezTo>
                    <a:pt x="401" y="12"/>
                    <a:pt x="353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6050175" y="3277575"/>
              <a:ext cx="15375" cy="13475"/>
            </a:xfrm>
            <a:custGeom>
              <a:avLst/>
              <a:gdLst/>
              <a:ahLst/>
              <a:cxnLst/>
              <a:rect l="l" t="t" r="r" b="b"/>
              <a:pathLst>
                <a:path w="615" h="539" extrusionOk="0">
                  <a:moveTo>
                    <a:pt x="307" y="1"/>
                  </a:moveTo>
                  <a:cubicBezTo>
                    <a:pt x="263" y="1"/>
                    <a:pt x="219" y="12"/>
                    <a:pt x="181" y="35"/>
                  </a:cubicBezTo>
                  <a:cubicBezTo>
                    <a:pt x="48" y="107"/>
                    <a:pt x="0" y="276"/>
                    <a:pt x="84" y="396"/>
                  </a:cubicBezTo>
                  <a:cubicBezTo>
                    <a:pt x="134" y="487"/>
                    <a:pt x="223" y="538"/>
                    <a:pt x="317" y="538"/>
                  </a:cubicBezTo>
                  <a:cubicBezTo>
                    <a:pt x="360" y="538"/>
                    <a:pt x="404" y="527"/>
                    <a:pt x="446" y="505"/>
                  </a:cubicBezTo>
                  <a:cubicBezTo>
                    <a:pt x="566" y="420"/>
                    <a:pt x="615" y="264"/>
                    <a:pt x="542" y="131"/>
                  </a:cubicBezTo>
                  <a:cubicBezTo>
                    <a:pt x="493" y="49"/>
                    <a:pt x="400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6071850" y="3289575"/>
              <a:ext cx="13275" cy="13275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6" y="1"/>
                  </a:moveTo>
                  <a:cubicBezTo>
                    <a:pt x="109" y="1"/>
                    <a:pt x="1" y="109"/>
                    <a:pt x="1" y="266"/>
                  </a:cubicBezTo>
                  <a:cubicBezTo>
                    <a:pt x="1" y="410"/>
                    <a:pt x="109" y="531"/>
                    <a:pt x="266" y="531"/>
                  </a:cubicBezTo>
                  <a:cubicBezTo>
                    <a:pt x="410" y="531"/>
                    <a:pt x="531" y="410"/>
                    <a:pt x="531" y="266"/>
                  </a:cubicBezTo>
                  <a:cubicBezTo>
                    <a:pt x="531" y="109"/>
                    <a:pt x="410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6091125" y="3277575"/>
              <a:ext cx="15400" cy="13475"/>
            </a:xfrm>
            <a:custGeom>
              <a:avLst/>
              <a:gdLst/>
              <a:ahLst/>
              <a:cxnLst/>
              <a:rect l="l" t="t" r="r" b="b"/>
              <a:pathLst>
                <a:path w="616" h="539" extrusionOk="0">
                  <a:moveTo>
                    <a:pt x="315" y="1"/>
                  </a:moveTo>
                  <a:cubicBezTo>
                    <a:pt x="222" y="1"/>
                    <a:pt x="134" y="49"/>
                    <a:pt x="85" y="131"/>
                  </a:cubicBezTo>
                  <a:cubicBezTo>
                    <a:pt x="1" y="264"/>
                    <a:pt x="49" y="420"/>
                    <a:pt x="182" y="505"/>
                  </a:cubicBezTo>
                  <a:cubicBezTo>
                    <a:pt x="219" y="527"/>
                    <a:pt x="262" y="538"/>
                    <a:pt x="305" y="538"/>
                  </a:cubicBezTo>
                  <a:cubicBezTo>
                    <a:pt x="399" y="538"/>
                    <a:pt x="493" y="487"/>
                    <a:pt x="543" y="396"/>
                  </a:cubicBezTo>
                  <a:cubicBezTo>
                    <a:pt x="615" y="276"/>
                    <a:pt x="567" y="107"/>
                    <a:pt x="447" y="35"/>
                  </a:cubicBezTo>
                  <a:cubicBezTo>
                    <a:pt x="404" y="12"/>
                    <a:pt x="35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6091125" y="3254025"/>
              <a:ext cx="15400" cy="13300"/>
            </a:xfrm>
            <a:custGeom>
              <a:avLst/>
              <a:gdLst/>
              <a:ahLst/>
              <a:cxnLst/>
              <a:rect l="l" t="t" r="r" b="b"/>
              <a:pathLst>
                <a:path w="616" h="532" extrusionOk="0">
                  <a:moveTo>
                    <a:pt x="315" y="0"/>
                  </a:moveTo>
                  <a:cubicBezTo>
                    <a:pt x="269" y="0"/>
                    <a:pt x="222" y="12"/>
                    <a:pt x="182" y="37"/>
                  </a:cubicBezTo>
                  <a:cubicBezTo>
                    <a:pt x="49" y="109"/>
                    <a:pt x="1" y="266"/>
                    <a:pt x="85" y="398"/>
                  </a:cubicBezTo>
                  <a:cubicBezTo>
                    <a:pt x="133" y="486"/>
                    <a:pt x="217" y="531"/>
                    <a:pt x="307" y="531"/>
                  </a:cubicBezTo>
                  <a:cubicBezTo>
                    <a:pt x="354" y="531"/>
                    <a:pt x="402" y="519"/>
                    <a:pt x="447" y="495"/>
                  </a:cubicBezTo>
                  <a:cubicBezTo>
                    <a:pt x="567" y="422"/>
                    <a:pt x="615" y="254"/>
                    <a:pt x="543" y="133"/>
                  </a:cubicBezTo>
                  <a:cubicBezTo>
                    <a:pt x="495" y="46"/>
                    <a:pt x="405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6071850" y="3265775"/>
              <a:ext cx="13275" cy="13275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6" y="1"/>
                  </a:moveTo>
                  <a:cubicBezTo>
                    <a:pt x="121" y="1"/>
                    <a:pt x="1" y="121"/>
                    <a:pt x="1" y="266"/>
                  </a:cubicBezTo>
                  <a:cubicBezTo>
                    <a:pt x="1" y="410"/>
                    <a:pt x="121" y="531"/>
                    <a:pt x="266" y="531"/>
                  </a:cubicBezTo>
                  <a:cubicBezTo>
                    <a:pt x="410" y="531"/>
                    <a:pt x="531" y="410"/>
                    <a:pt x="531" y="266"/>
                  </a:cubicBezTo>
                  <a:cubicBezTo>
                    <a:pt x="531" y="121"/>
                    <a:pt x="410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6071850" y="3241975"/>
              <a:ext cx="13275" cy="13575"/>
            </a:xfrm>
            <a:custGeom>
              <a:avLst/>
              <a:gdLst/>
              <a:ahLst/>
              <a:cxnLst/>
              <a:rect l="l" t="t" r="r" b="b"/>
              <a:pathLst>
                <a:path w="531" h="543" extrusionOk="0">
                  <a:moveTo>
                    <a:pt x="266" y="1"/>
                  </a:moveTo>
                  <a:cubicBezTo>
                    <a:pt x="121" y="1"/>
                    <a:pt x="1" y="121"/>
                    <a:pt x="1" y="278"/>
                  </a:cubicBezTo>
                  <a:cubicBezTo>
                    <a:pt x="1" y="423"/>
                    <a:pt x="121" y="543"/>
                    <a:pt x="266" y="543"/>
                  </a:cubicBezTo>
                  <a:cubicBezTo>
                    <a:pt x="410" y="543"/>
                    <a:pt x="531" y="423"/>
                    <a:pt x="531" y="278"/>
                  </a:cubicBezTo>
                  <a:cubicBezTo>
                    <a:pt x="531" y="121"/>
                    <a:pt x="410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6253800" y="3095600"/>
              <a:ext cx="172025" cy="171700"/>
            </a:xfrm>
            <a:custGeom>
              <a:avLst/>
              <a:gdLst/>
              <a:ahLst/>
              <a:cxnLst/>
              <a:rect l="l" t="t" r="r" b="b"/>
              <a:pathLst>
                <a:path w="6881" h="6868" extrusionOk="0">
                  <a:moveTo>
                    <a:pt x="1169" y="0"/>
                  </a:moveTo>
                  <a:cubicBezTo>
                    <a:pt x="518" y="0"/>
                    <a:pt x="0" y="530"/>
                    <a:pt x="0" y="1169"/>
                  </a:cubicBezTo>
                  <a:lnTo>
                    <a:pt x="0" y="5699"/>
                  </a:lnTo>
                  <a:cubicBezTo>
                    <a:pt x="0" y="6350"/>
                    <a:pt x="518" y="6868"/>
                    <a:pt x="1169" y="6868"/>
                  </a:cubicBezTo>
                  <a:lnTo>
                    <a:pt x="5711" y="6868"/>
                  </a:lnTo>
                  <a:cubicBezTo>
                    <a:pt x="6362" y="6868"/>
                    <a:pt x="6880" y="6350"/>
                    <a:pt x="6880" y="5699"/>
                  </a:cubicBezTo>
                  <a:lnTo>
                    <a:pt x="6880" y="1169"/>
                  </a:lnTo>
                  <a:cubicBezTo>
                    <a:pt x="6880" y="530"/>
                    <a:pt x="6362" y="0"/>
                    <a:pt x="5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6272175" y="3112150"/>
              <a:ext cx="63875" cy="63900"/>
            </a:xfrm>
            <a:custGeom>
              <a:avLst/>
              <a:gdLst/>
              <a:ahLst/>
              <a:cxnLst/>
              <a:rect l="l" t="t" r="r" b="b"/>
              <a:pathLst>
                <a:path w="2555" h="2556" extrusionOk="0">
                  <a:moveTo>
                    <a:pt x="1277" y="1"/>
                  </a:moveTo>
                  <a:cubicBezTo>
                    <a:pt x="578" y="1"/>
                    <a:pt x="0" y="579"/>
                    <a:pt x="0" y="1278"/>
                  </a:cubicBezTo>
                  <a:cubicBezTo>
                    <a:pt x="0" y="1977"/>
                    <a:pt x="578" y="2555"/>
                    <a:pt x="1277" y="2555"/>
                  </a:cubicBezTo>
                  <a:cubicBezTo>
                    <a:pt x="1976" y="2555"/>
                    <a:pt x="2554" y="1977"/>
                    <a:pt x="2554" y="1278"/>
                  </a:cubicBezTo>
                  <a:cubicBezTo>
                    <a:pt x="2554" y="579"/>
                    <a:pt x="1976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6274575" y="3114575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81" y="0"/>
                  </a:moveTo>
                  <a:cubicBezTo>
                    <a:pt x="531" y="0"/>
                    <a:pt x="1" y="530"/>
                    <a:pt x="1" y="1181"/>
                  </a:cubicBezTo>
                  <a:cubicBezTo>
                    <a:pt x="1" y="1832"/>
                    <a:pt x="531" y="2374"/>
                    <a:pt x="1181" y="2374"/>
                  </a:cubicBezTo>
                  <a:cubicBezTo>
                    <a:pt x="1832" y="2374"/>
                    <a:pt x="2374" y="1832"/>
                    <a:pt x="2374" y="1181"/>
                  </a:cubicBezTo>
                  <a:cubicBezTo>
                    <a:pt x="2374" y="530"/>
                    <a:pt x="1832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6283925" y="3123900"/>
              <a:ext cx="40675" cy="40700"/>
            </a:xfrm>
            <a:custGeom>
              <a:avLst/>
              <a:gdLst/>
              <a:ahLst/>
              <a:cxnLst/>
              <a:rect l="l" t="t" r="r" b="b"/>
              <a:pathLst>
                <a:path w="1627" h="1628" extrusionOk="0">
                  <a:moveTo>
                    <a:pt x="807" y="1"/>
                  </a:moveTo>
                  <a:cubicBezTo>
                    <a:pt x="361" y="1"/>
                    <a:pt x="0" y="362"/>
                    <a:pt x="0" y="808"/>
                  </a:cubicBezTo>
                  <a:cubicBezTo>
                    <a:pt x="0" y="1254"/>
                    <a:pt x="361" y="1627"/>
                    <a:pt x="807" y="1627"/>
                  </a:cubicBezTo>
                  <a:cubicBezTo>
                    <a:pt x="1253" y="1627"/>
                    <a:pt x="1627" y="1254"/>
                    <a:pt x="1627" y="808"/>
                  </a:cubicBezTo>
                  <a:cubicBezTo>
                    <a:pt x="1627" y="362"/>
                    <a:pt x="1253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6291150" y="3131125"/>
              <a:ext cx="25925" cy="25950"/>
            </a:xfrm>
            <a:custGeom>
              <a:avLst/>
              <a:gdLst/>
              <a:ahLst/>
              <a:cxnLst/>
              <a:rect l="l" t="t" r="r" b="b"/>
              <a:pathLst>
                <a:path w="1037" h="1038" extrusionOk="0">
                  <a:moveTo>
                    <a:pt x="518" y="1"/>
                  </a:moveTo>
                  <a:cubicBezTo>
                    <a:pt x="229" y="1"/>
                    <a:pt x="0" y="230"/>
                    <a:pt x="0" y="519"/>
                  </a:cubicBezTo>
                  <a:cubicBezTo>
                    <a:pt x="0" y="808"/>
                    <a:pt x="229" y="1037"/>
                    <a:pt x="518" y="1037"/>
                  </a:cubicBezTo>
                  <a:cubicBezTo>
                    <a:pt x="807" y="1037"/>
                    <a:pt x="1036" y="808"/>
                    <a:pt x="1036" y="519"/>
                  </a:cubicBezTo>
                  <a:cubicBezTo>
                    <a:pt x="1036" y="230"/>
                    <a:pt x="807" y="1"/>
                    <a:pt x="5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6342950" y="3112150"/>
              <a:ext cx="64175" cy="63600"/>
            </a:xfrm>
            <a:custGeom>
              <a:avLst/>
              <a:gdLst/>
              <a:ahLst/>
              <a:cxnLst/>
              <a:rect l="l" t="t" r="r" b="b"/>
              <a:pathLst>
                <a:path w="2567" h="2544" extrusionOk="0">
                  <a:moveTo>
                    <a:pt x="1280" y="1"/>
                  </a:moveTo>
                  <a:cubicBezTo>
                    <a:pt x="591" y="1"/>
                    <a:pt x="25" y="562"/>
                    <a:pt x="13" y="1254"/>
                  </a:cubicBezTo>
                  <a:cubicBezTo>
                    <a:pt x="1" y="1965"/>
                    <a:pt x="567" y="2543"/>
                    <a:pt x="1266" y="2543"/>
                  </a:cubicBezTo>
                  <a:cubicBezTo>
                    <a:pt x="1273" y="2543"/>
                    <a:pt x="1281" y="2543"/>
                    <a:pt x="1288" y="2543"/>
                  </a:cubicBezTo>
                  <a:cubicBezTo>
                    <a:pt x="1989" y="2543"/>
                    <a:pt x="2555" y="1982"/>
                    <a:pt x="2555" y="1290"/>
                  </a:cubicBezTo>
                  <a:cubicBezTo>
                    <a:pt x="2567" y="591"/>
                    <a:pt x="2001" y="13"/>
                    <a:pt x="1302" y="1"/>
                  </a:cubicBezTo>
                  <a:cubicBezTo>
                    <a:pt x="1295" y="1"/>
                    <a:pt x="1287" y="1"/>
                    <a:pt x="1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6345350" y="3114850"/>
              <a:ext cx="59975" cy="59400"/>
            </a:xfrm>
            <a:custGeom>
              <a:avLst/>
              <a:gdLst/>
              <a:ahLst/>
              <a:cxnLst/>
              <a:rect l="l" t="t" r="r" b="b"/>
              <a:pathLst>
                <a:path w="2399" h="2376" extrusionOk="0">
                  <a:moveTo>
                    <a:pt x="1204" y="1"/>
                  </a:moveTo>
                  <a:cubicBezTo>
                    <a:pt x="1197" y="1"/>
                    <a:pt x="1189" y="1"/>
                    <a:pt x="1182" y="1"/>
                  </a:cubicBezTo>
                  <a:cubicBezTo>
                    <a:pt x="531" y="13"/>
                    <a:pt x="1" y="543"/>
                    <a:pt x="13" y="1206"/>
                  </a:cubicBezTo>
                  <a:cubicBezTo>
                    <a:pt x="25" y="1849"/>
                    <a:pt x="543" y="2375"/>
                    <a:pt x="1196" y="2375"/>
                  </a:cubicBezTo>
                  <a:cubicBezTo>
                    <a:pt x="1203" y="2375"/>
                    <a:pt x="1211" y="2375"/>
                    <a:pt x="1218" y="2375"/>
                  </a:cubicBezTo>
                  <a:cubicBezTo>
                    <a:pt x="1869" y="2363"/>
                    <a:pt x="2399" y="1821"/>
                    <a:pt x="2387" y="1170"/>
                  </a:cubicBezTo>
                  <a:cubicBezTo>
                    <a:pt x="2375" y="527"/>
                    <a:pt x="1856" y="1"/>
                    <a:pt x="1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6355000" y="3123900"/>
              <a:ext cx="40700" cy="40700"/>
            </a:xfrm>
            <a:custGeom>
              <a:avLst/>
              <a:gdLst/>
              <a:ahLst/>
              <a:cxnLst/>
              <a:rect l="l" t="t" r="r" b="b"/>
              <a:pathLst>
                <a:path w="1628" h="1628" extrusionOk="0">
                  <a:moveTo>
                    <a:pt x="820" y="1"/>
                  </a:moveTo>
                  <a:cubicBezTo>
                    <a:pt x="374" y="1"/>
                    <a:pt x="1" y="362"/>
                    <a:pt x="1" y="808"/>
                  </a:cubicBezTo>
                  <a:cubicBezTo>
                    <a:pt x="1" y="1254"/>
                    <a:pt x="374" y="1627"/>
                    <a:pt x="820" y="1627"/>
                  </a:cubicBezTo>
                  <a:cubicBezTo>
                    <a:pt x="1266" y="1627"/>
                    <a:pt x="1627" y="1254"/>
                    <a:pt x="1627" y="808"/>
                  </a:cubicBezTo>
                  <a:cubicBezTo>
                    <a:pt x="1627" y="362"/>
                    <a:pt x="126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6362225" y="3131125"/>
              <a:ext cx="26225" cy="25950"/>
            </a:xfrm>
            <a:custGeom>
              <a:avLst/>
              <a:gdLst/>
              <a:ahLst/>
              <a:cxnLst/>
              <a:rect l="l" t="t" r="r" b="b"/>
              <a:pathLst>
                <a:path w="1049" h="1038" extrusionOk="0">
                  <a:moveTo>
                    <a:pt x="531" y="1"/>
                  </a:moveTo>
                  <a:cubicBezTo>
                    <a:pt x="242" y="1"/>
                    <a:pt x="1" y="230"/>
                    <a:pt x="1" y="519"/>
                  </a:cubicBezTo>
                  <a:cubicBezTo>
                    <a:pt x="1" y="808"/>
                    <a:pt x="242" y="1037"/>
                    <a:pt x="531" y="1037"/>
                  </a:cubicBezTo>
                  <a:cubicBezTo>
                    <a:pt x="820" y="1037"/>
                    <a:pt x="1049" y="808"/>
                    <a:pt x="1049" y="519"/>
                  </a:cubicBezTo>
                  <a:cubicBezTo>
                    <a:pt x="1049" y="230"/>
                    <a:pt x="820" y="1"/>
                    <a:pt x="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6272175" y="3184450"/>
              <a:ext cx="63875" cy="63875"/>
            </a:xfrm>
            <a:custGeom>
              <a:avLst/>
              <a:gdLst/>
              <a:ahLst/>
              <a:cxnLst/>
              <a:rect l="l" t="t" r="r" b="b"/>
              <a:pathLst>
                <a:path w="2555" h="2555" extrusionOk="0">
                  <a:moveTo>
                    <a:pt x="1277" y="0"/>
                  </a:moveTo>
                  <a:cubicBezTo>
                    <a:pt x="578" y="0"/>
                    <a:pt x="0" y="579"/>
                    <a:pt x="0" y="1278"/>
                  </a:cubicBezTo>
                  <a:cubicBezTo>
                    <a:pt x="0" y="1976"/>
                    <a:pt x="578" y="2555"/>
                    <a:pt x="1277" y="2555"/>
                  </a:cubicBezTo>
                  <a:cubicBezTo>
                    <a:pt x="1976" y="2555"/>
                    <a:pt x="2554" y="1976"/>
                    <a:pt x="2554" y="1278"/>
                  </a:cubicBezTo>
                  <a:cubicBezTo>
                    <a:pt x="2554" y="579"/>
                    <a:pt x="1976" y="0"/>
                    <a:pt x="1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6274575" y="3186550"/>
              <a:ext cx="59375" cy="59375"/>
            </a:xfrm>
            <a:custGeom>
              <a:avLst/>
              <a:gdLst/>
              <a:ahLst/>
              <a:cxnLst/>
              <a:rect l="l" t="t" r="r" b="b"/>
              <a:pathLst>
                <a:path w="2375" h="2375" extrusionOk="0">
                  <a:moveTo>
                    <a:pt x="1181" y="1"/>
                  </a:moveTo>
                  <a:cubicBezTo>
                    <a:pt x="531" y="1"/>
                    <a:pt x="1" y="531"/>
                    <a:pt x="1" y="1194"/>
                  </a:cubicBezTo>
                  <a:cubicBezTo>
                    <a:pt x="1" y="1844"/>
                    <a:pt x="531" y="2374"/>
                    <a:pt x="1181" y="2374"/>
                  </a:cubicBezTo>
                  <a:cubicBezTo>
                    <a:pt x="1832" y="2374"/>
                    <a:pt x="2374" y="1844"/>
                    <a:pt x="2374" y="1194"/>
                  </a:cubicBezTo>
                  <a:cubicBezTo>
                    <a:pt x="2374" y="531"/>
                    <a:pt x="1832" y="1"/>
                    <a:pt x="1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6283925" y="3195900"/>
              <a:ext cx="40675" cy="40675"/>
            </a:xfrm>
            <a:custGeom>
              <a:avLst/>
              <a:gdLst/>
              <a:ahLst/>
              <a:cxnLst/>
              <a:rect l="l" t="t" r="r" b="b"/>
              <a:pathLst>
                <a:path w="1627" h="1627" extrusionOk="0">
                  <a:moveTo>
                    <a:pt x="807" y="0"/>
                  </a:moveTo>
                  <a:cubicBezTo>
                    <a:pt x="361" y="0"/>
                    <a:pt x="0" y="374"/>
                    <a:pt x="0" y="820"/>
                  </a:cubicBezTo>
                  <a:cubicBezTo>
                    <a:pt x="0" y="1265"/>
                    <a:pt x="361" y="1627"/>
                    <a:pt x="807" y="1627"/>
                  </a:cubicBezTo>
                  <a:cubicBezTo>
                    <a:pt x="1253" y="1627"/>
                    <a:pt x="1627" y="1265"/>
                    <a:pt x="1627" y="820"/>
                  </a:cubicBezTo>
                  <a:cubicBezTo>
                    <a:pt x="1627" y="374"/>
                    <a:pt x="1253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6291150" y="3203125"/>
              <a:ext cx="25925" cy="26225"/>
            </a:xfrm>
            <a:custGeom>
              <a:avLst/>
              <a:gdLst/>
              <a:ahLst/>
              <a:cxnLst/>
              <a:rect l="l" t="t" r="r" b="b"/>
              <a:pathLst>
                <a:path w="1037" h="1049" extrusionOk="0">
                  <a:moveTo>
                    <a:pt x="518" y="0"/>
                  </a:moveTo>
                  <a:cubicBezTo>
                    <a:pt x="229" y="0"/>
                    <a:pt x="0" y="241"/>
                    <a:pt x="0" y="531"/>
                  </a:cubicBezTo>
                  <a:cubicBezTo>
                    <a:pt x="0" y="820"/>
                    <a:pt x="229" y="1049"/>
                    <a:pt x="518" y="1049"/>
                  </a:cubicBezTo>
                  <a:cubicBezTo>
                    <a:pt x="807" y="1049"/>
                    <a:pt x="1036" y="820"/>
                    <a:pt x="1036" y="531"/>
                  </a:cubicBezTo>
                  <a:cubicBezTo>
                    <a:pt x="1036" y="241"/>
                    <a:pt x="807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6342950" y="3184450"/>
              <a:ext cx="64175" cy="63575"/>
            </a:xfrm>
            <a:custGeom>
              <a:avLst/>
              <a:gdLst/>
              <a:ahLst/>
              <a:cxnLst/>
              <a:rect l="l" t="t" r="r" b="b"/>
              <a:pathLst>
                <a:path w="2567" h="2543" extrusionOk="0">
                  <a:moveTo>
                    <a:pt x="1280" y="0"/>
                  </a:moveTo>
                  <a:cubicBezTo>
                    <a:pt x="579" y="0"/>
                    <a:pt x="13" y="562"/>
                    <a:pt x="13" y="1254"/>
                  </a:cubicBezTo>
                  <a:cubicBezTo>
                    <a:pt x="1" y="1952"/>
                    <a:pt x="567" y="2531"/>
                    <a:pt x="1266" y="2543"/>
                  </a:cubicBezTo>
                  <a:cubicBezTo>
                    <a:pt x="1273" y="2543"/>
                    <a:pt x="1280" y="2543"/>
                    <a:pt x="1288" y="2543"/>
                  </a:cubicBezTo>
                  <a:cubicBezTo>
                    <a:pt x="1977" y="2543"/>
                    <a:pt x="2543" y="1981"/>
                    <a:pt x="2555" y="1290"/>
                  </a:cubicBezTo>
                  <a:cubicBezTo>
                    <a:pt x="2567" y="579"/>
                    <a:pt x="2001" y="13"/>
                    <a:pt x="1302" y="0"/>
                  </a:cubicBezTo>
                  <a:cubicBezTo>
                    <a:pt x="1294" y="0"/>
                    <a:pt x="1287" y="0"/>
                    <a:pt x="1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6345675" y="3186550"/>
              <a:ext cx="59350" cy="59375"/>
            </a:xfrm>
            <a:custGeom>
              <a:avLst/>
              <a:gdLst/>
              <a:ahLst/>
              <a:cxnLst/>
              <a:rect l="l" t="t" r="r" b="b"/>
              <a:pathLst>
                <a:path w="2374" h="2375" extrusionOk="0">
                  <a:moveTo>
                    <a:pt x="1193" y="1"/>
                  </a:moveTo>
                  <a:cubicBezTo>
                    <a:pt x="530" y="1"/>
                    <a:pt x="0" y="531"/>
                    <a:pt x="0" y="1194"/>
                  </a:cubicBezTo>
                  <a:cubicBezTo>
                    <a:pt x="0" y="1844"/>
                    <a:pt x="530" y="2374"/>
                    <a:pt x="1193" y="2374"/>
                  </a:cubicBezTo>
                  <a:cubicBezTo>
                    <a:pt x="1844" y="2374"/>
                    <a:pt x="2374" y="1844"/>
                    <a:pt x="2374" y="1194"/>
                  </a:cubicBezTo>
                  <a:cubicBezTo>
                    <a:pt x="2374" y="531"/>
                    <a:pt x="1844" y="1"/>
                    <a:pt x="1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6355000" y="3195900"/>
              <a:ext cx="40700" cy="40675"/>
            </a:xfrm>
            <a:custGeom>
              <a:avLst/>
              <a:gdLst/>
              <a:ahLst/>
              <a:cxnLst/>
              <a:rect l="l" t="t" r="r" b="b"/>
              <a:pathLst>
                <a:path w="1628" h="1627" extrusionOk="0">
                  <a:moveTo>
                    <a:pt x="820" y="0"/>
                  </a:moveTo>
                  <a:cubicBezTo>
                    <a:pt x="362" y="0"/>
                    <a:pt x="1" y="362"/>
                    <a:pt x="1" y="820"/>
                  </a:cubicBezTo>
                  <a:cubicBezTo>
                    <a:pt x="1" y="1265"/>
                    <a:pt x="362" y="1627"/>
                    <a:pt x="820" y="1627"/>
                  </a:cubicBezTo>
                  <a:cubicBezTo>
                    <a:pt x="1266" y="1627"/>
                    <a:pt x="1627" y="1265"/>
                    <a:pt x="1627" y="820"/>
                  </a:cubicBezTo>
                  <a:cubicBezTo>
                    <a:pt x="1627" y="362"/>
                    <a:pt x="1266" y="0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6362225" y="3203125"/>
              <a:ext cx="26225" cy="26225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31" y="0"/>
                  </a:moveTo>
                  <a:cubicBezTo>
                    <a:pt x="242" y="0"/>
                    <a:pt x="1" y="241"/>
                    <a:pt x="1" y="531"/>
                  </a:cubicBezTo>
                  <a:cubicBezTo>
                    <a:pt x="1" y="820"/>
                    <a:pt x="242" y="1049"/>
                    <a:pt x="531" y="1049"/>
                  </a:cubicBezTo>
                  <a:cubicBezTo>
                    <a:pt x="820" y="1049"/>
                    <a:pt x="1049" y="820"/>
                    <a:pt x="1049" y="531"/>
                  </a:cubicBezTo>
                  <a:cubicBezTo>
                    <a:pt x="1049" y="241"/>
                    <a:pt x="82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6152275" y="3133250"/>
              <a:ext cx="78350" cy="27725"/>
            </a:xfrm>
            <a:custGeom>
              <a:avLst/>
              <a:gdLst/>
              <a:ahLst/>
              <a:cxnLst/>
              <a:rect l="l" t="t" r="r" b="b"/>
              <a:pathLst>
                <a:path w="3134" h="1109" extrusionOk="0">
                  <a:moveTo>
                    <a:pt x="555" y="0"/>
                  </a:moveTo>
                  <a:cubicBezTo>
                    <a:pt x="254" y="0"/>
                    <a:pt x="1" y="253"/>
                    <a:pt x="1" y="554"/>
                  </a:cubicBezTo>
                  <a:cubicBezTo>
                    <a:pt x="1" y="856"/>
                    <a:pt x="254" y="1109"/>
                    <a:pt x="555" y="1109"/>
                  </a:cubicBezTo>
                  <a:lnTo>
                    <a:pt x="2591" y="1109"/>
                  </a:lnTo>
                  <a:cubicBezTo>
                    <a:pt x="2892" y="1109"/>
                    <a:pt x="3133" y="856"/>
                    <a:pt x="3133" y="554"/>
                  </a:cubicBezTo>
                  <a:cubicBezTo>
                    <a:pt x="3133" y="253"/>
                    <a:pt x="2892" y="0"/>
                    <a:pt x="2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6157400" y="3138375"/>
              <a:ext cx="68100" cy="17475"/>
            </a:xfrm>
            <a:custGeom>
              <a:avLst/>
              <a:gdLst/>
              <a:ahLst/>
              <a:cxnLst/>
              <a:rect l="l" t="t" r="r" b="b"/>
              <a:pathLst>
                <a:path w="2724" h="699" extrusionOk="0">
                  <a:moveTo>
                    <a:pt x="350" y="0"/>
                  </a:moveTo>
                  <a:cubicBezTo>
                    <a:pt x="157" y="0"/>
                    <a:pt x="1" y="157"/>
                    <a:pt x="1" y="349"/>
                  </a:cubicBezTo>
                  <a:cubicBezTo>
                    <a:pt x="1" y="542"/>
                    <a:pt x="157" y="699"/>
                    <a:pt x="350" y="699"/>
                  </a:cubicBezTo>
                  <a:lnTo>
                    <a:pt x="2386" y="699"/>
                  </a:lnTo>
                  <a:cubicBezTo>
                    <a:pt x="2579" y="699"/>
                    <a:pt x="2724" y="542"/>
                    <a:pt x="2724" y="349"/>
                  </a:cubicBezTo>
                  <a:cubicBezTo>
                    <a:pt x="2724" y="157"/>
                    <a:pt x="2579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6152275" y="3169400"/>
              <a:ext cx="78350" cy="27425"/>
            </a:xfrm>
            <a:custGeom>
              <a:avLst/>
              <a:gdLst/>
              <a:ahLst/>
              <a:cxnLst/>
              <a:rect l="l" t="t" r="r" b="b"/>
              <a:pathLst>
                <a:path w="3134" h="1097" extrusionOk="0">
                  <a:moveTo>
                    <a:pt x="555" y="0"/>
                  </a:moveTo>
                  <a:cubicBezTo>
                    <a:pt x="254" y="0"/>
                    <a:pt x="1" y="241"/>
                    <a:pt x="1" y="554"/>
                  </a:cubicBezTo>
                  <a:cubicBezTo>
                    <a:pt x="1" y="855"/>
                    <a:pt x="254" y="1096"/>
                    <a:pt x="555" y="1096"/>
                  </a:cubicBezTo>
                  <a:lnTo>
                    <a:pt x="2591" y="1096"/>
                  </a:lnTo>
                  <a:cubicBezTo>
                    <a:pt x="2892" y="1096"/>
                    <a:pt x="3133" y="855"/>
                    <a:pt x="3133" y="554"/>
                  </a:cubicBezTo>
                  <a:cubicBezTo>
                    <a:pt x="3133" y="241"/>
                    <a:pt x="2892" y="0"/>
                    <a:pt x="2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6157400" y="3174500"/>
              <a:ext cx="68100" cy="17200"/>
            </a:xfrm>
            <a:custGeom>
              <a:avLst/>
              <a:gdLst/>
              <a:ahLst/>
              <a:cxnLst/>
              <a:rect l="l" t="t" r="r" b="b"/>
              <a:pathLst>
                <a:path w="2724" h="688" extrusionOk="0">
                  <a:moveTo>
                    <a:pt x="350" y="1"/>
                  </a:moveTo>
                  <a:cubicBezTo>
                    <a:pt x="157" y="1"/>
                    <a:pt x="1" y="157"/>
                    <a:pt x="1" y="338"/>
                  </a:cubicBezTo>
                  <a:cubicBezTo>
                    <a:pt x="1" y="531"/>
                    <a:pt x="157" y="688"/>
                    <a:pt x="350" y="688"/>
                  </a:cubicBezTo>
                  <a:lnTo>
                    <a:pt x="2386" y="688"/>
                  </a:lnTo>
                  <a:cubicBezTo>
                    <a:pt x="2579" y="688"/>
                    <a:pt x="2724" y="531"/>
                    <a:pt x="2724" y="338"/>
                  </a:cubicBezTo>
                  <a:cubicBezTo>
                    <a:pt x="2724" y="157"/>
                    <a:pt x="2579" y="1"/>
                    <a:pt x="2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8" name="Google Shape;2638;p46"/>
          <p:cNvCxnSpPr/>
          <p:nvPr/>
        </p:nvCxnSpPr>
        <p:spPr>
          <a:xfrm>
            <a:off x="2937006" y="1507377"/>
            <a:ext cx="12798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639" name="Google Shape;2639;p46"/>
          <p:cNvCxnSpPr/>
          <p:nvPr/>
        </p:nvCxnSpPr>
        <p:spPr>
          <a:xfrm>
            <a:off x="2937006" y="2251939"/>
            <a:ext cx="12798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642" name="Google Shape;2642;p46"/>
          <p:cNvSpPr txBox="1">
            <a:spLocks noGrp="1"/>
          </p:cNvSpPr>
          <p:nvPr>
            <p:ph type="subTitle" idx="4294967295"/>
          </p:nvPr>
        </p:nvSpPr>
        <p:spPr>
          <a:xfrm>
            <a:off x="864606" y="1338850"/>
            <a:ext cx="1374900" cy="7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ess Start 2P"/>
                <a:ea typeface="Press Start 2P"/>
                <a:cs typeface="Press Start 2P"/>
                <a:sym typeface="Press Start 2P"/>
              </a:rPr>
              <a:t>GAME OVER</a:t>
            </a:r>
            <a:endParaRPr sz="18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23775" y="4026627"/>
            <a:ext cx="1218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 smtClean="0">
                <a:latin typeface="Onyx" panose="04050602080702020203" pitchFamily="82" charset="0"/>
              </a:rPr>
              <a:t>Iguape 2024</a:t>
            </a:r>
            <a:endParaRPr lang="en-US" sz="2800" dirty="0">
              <a:latin typeface="Onyx" panose="04050602080702020203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"/>
          <p:cNvSpPr/>
          <p:nvPr/>
        </p:nvSpPr>
        <p:spPr>
          <a:xfrm>
            <a:off x="4241183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32"/>
          <p:cNvSpPr/>
          <p:nvPr/>
        </p:nvSpPr>
        <p:spPr>
          <a:xfrm>
            <a:off x="4196978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32"/>
          <p:cNvSpPr/>
          <p:nvPr/>
        </p:nvSpPr>
        <p:spPr>
          <a:xfrm>
            <a:off x="824479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2"/>
          <p:cNvSpPr/>
          <p:nvPr/>
        </p:nvSpPr>
        <p:spPr>
          <a:xfrm>
            <a:off x="824479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2"/>
          <p:cNvSpPr/>
          <p:nvPr/>
        </p:nvSpPr>
        <p:spPr>
          <a:xfrm>
            <a:off x="824479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2"/>
          <p:cNvSpPr/>
          <p:nvPr/>
        </p:nvSpPr>
        <p:spPr>
          <a:xfrm>
            <a:off x="4241183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2"/>
          <p:cNvSpPr txBox="1">
            <a:spLocks noGrp="1"/>
          </p:cNvSpPr>
          <p:nvPr>
            <p:ph type="subTitle" idx="1"/>
          </p:nvPr>
        </p:nvSpPr>
        <p:spPr>
          <a:xfrm>
            <a:off x="1727924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Niagara Solid" panose="04020502070702020202" pitchFamily="82" charset="0"/>
              </a:rPr>
              <a:t>O que é o IOT</a:t>
            </a:r>
            <a:endParaRPr sz="2800" dirty="0">
              <a:latin typeface="Niagara Solid" panose="04020502070702020202" pitchFamily="82" charset="0"/>
            </a:endParaRPr>
          </a:p>
        </p:txBody>
      </p:sp>
      <p:sp>
        <p:nvSpPr>
          <p:cNvPr id="1713" name="Google Shape;1713;p32"/>
          <p:cNvSpPr txBox="1">
            <a:spLocks noGrp="1"/>
          </p:cNvSpPr>
          <p:nvPr>
            <p:ph type="subTitle" idx="2"/>
          </p:nvPr>
        </p:nvSpPr>
        <p:spPr>
          <a:xfrm>
            <a:off x="1718101" y="1616664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latin typeface="Niagara Solid" panose="04020502070702020202" pitchFamily="82" charset="0"/>
              </a:rPr>
              <a:t>I</a:t>
            </a:r>
            <a:r>
              <a:rPr lang="en" sz="1600" dirty="0" smtClean="0">
                <a:latin typeface="Niagara Solid" panose="04020502070702020202" pitchFamily="82" charset="0"/>
              </a:rPr>
              <a:t>nformações sobre</a:t>
            </a:r>
            <a:endParaRPr sz="1600" dirty="0">
              <a:latin typeface="Niagara Solid" panose="04020502070702020202" pitchFamily="82" charset="0"/>
            </a:endParaRPr>
          </a:p>
        </p:txBody>
      </p:sp>
      <p:sp>
        <p:nvSpPr>
          <p:cNvPr id="1714" name="Google Shape;1714;p32"/>
          <p:cNvSpPr txBox="1">
            <a:spLocks noGrp="1"/>
          </p:cNvSpPr>
          <p:nvPr>
            <p:ph type="title" idx="6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ld English Text MT" panose="03040902040508030806" pitchFamily="66" charset="0"/>
              </a:rPr>
              <a:t>04</a:t>
            </a:r>
            <a:endParaRPr dirty="0">
              <a:solidFill>
                <a:schemeClr val="lt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715" name="Google Shape;1715;p32"/>
          <p:cNvSpPr txBox="1">
            <a:spLocks noGrp="1"/>
          </p:cNvSpPr>
          <p:nvPr>
            <p:ph type="title" idx="9"/>
          </p:nvPr>
        </p:nvSpPr>
        <p:spPr>
          <a:xfrm>
            <a:off x="577951" y="530889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>
                <a:latin typeface="Niagara Engraved" panose="04020502070703030202" pitchFamily="82" charset="0"/>
              </a:rPr>
              <a:t>O que esse trabalho apresenta </a:t>
            </a:r>
            <a:endParaRPr sz="3600" dirty="0">
              <a:latin typeface="Niagara Engraved" panose="04020502070703030202" pitchFamily="82" charset="0"/>
            </a:endParaRPr>
          </a:p>
        </p:txBody>
      </p:sp>
      <p:sp>
        <p:nvSpPr>
          <p:cNvPr id="1716" name="Google Shape;1716;p32"/>
          <p:cNvSpPr txBox="1">
            <a:spLocks noGrp="1"/>
          </p:cNvSpPr>
          <p:nvPr>
            <p:ph type="title" idx="13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ld English Text MT" panose="03040902040508030806" pitchFamily="66" charset="0"/>
              </a:rPr>
              <a:t>06</a:t>
            </a:r>
            <a:endParaRPr dirty="0">
              <a:solidFill>
                <a:schemeClr val="lt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717" name="Google Shape;1717;p32"/>
          <p:cNvSpPr txBox="1">
            <a:spLocks noGrp="1"/>
          </p:cNvSpPr>
          <p:nvPr>
            <p:ph type="title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ld English Text MT" panose="03040902040508030806" pitchFamily="66" charset="0"/>
              </a:rPr>
              <a:t>01</a:t>
            </a:r>
            <a:endParaRPr dirty="0">
              <a:solidFill>
                <a:schemeClr val="lt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718" name="Google Shape;1718;p32"/>
          <p:cNvSpPr txBox="1">
            <a:spLocks noGrp="1"/>
          </p:cNvSpPr>
          <p:nvPr>
            <p:ph type="title" idx="3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ld English Text MT" panose="03040902040508030806" pitchFamily="66" charset="0"/>
              </a:rPr>
              <a:t>03</a:t>
            </a:r>
            <a:endParaRPr dirty="0">
              <a:solidFill>
                <a:schemeClr val="lt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719" name="Google Shape;1719;p32"/>
          <p:cNvSpPr txBox="1">
            <a:spLocks noGrp="1"/>
          </p:cNvSpPr>
          <p:nvPr>
            <p:ph type="subTitle" idx="4"/>
          </p:nvPr>
        </p:nvSpPr>
        <p:spPr>
          <a:xfrm>
            <a:off x="1727924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Niagara Solid" panose="04020502070702020202" pitchFamily="82" charset="0"/>
              </a:rPr>
              <a:t>Lei de proteção digital</a:t>
            </a:r>
            <a:endParaRPr sz="2800" dirty="0">
              <a:latin typeface="Niagara Solid" panose="04020502070702020202" pitchFamily="82" charset="0"/>
            </a:endParaRPr>
          </a:p>
        </p:txBody>
      </p:sp>
      <p:sp>
        <p:nvSpPr>
          <p:cNvPr id="1720" name="Google Shape;1720;p32"/>
          <p:cNvSpPr txBox="1">
            <a:spLocks noGrp="1"/>
          </p:cNvSpPr>
          <p:nvPr>
            <p:ph type="subTitle" idx="5"/>
          </p:nvPr>
        </p:nvSpPr>
        <p:spPr>
          <a:xfrm>
            <a:off x="1727924" y="3879895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Niagara Solid" panose="04020502070702020202" pitchFamily="82" charset="0"/>
              </a:rPr>
              <a:t>Como funciona a lei de proteção digital da IOT</a:t>
            </a:r>
            <a:endParaRPr sz="1600" dirty="0">
              <a:latin typeface="Niagara Solid" panose="04020502070702020202" pitchFamily="82" charset="0"/>
            </a:endParaRPr>
          </a:p>
        </p:txBody>
      </p:sp>
      <p:sp>
        <p:nvSpPr>
          <p:cNvPr id="1721" name="Google Shape;1721;p32"/>
          <p:cNvSpPr txBox="1">
            <a:spLocks noGrp="1"/>
          </p:cNvSpPr>
          <p:nvPr>
            <p:ph type="subTitle" idx="7"/>
          </p:nvPr>
        </p:nvSpPr>
        <p:spPr>
          <a:xfrm>
            <a:off x="5122615" y="1425537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latin typeface="Niagara Solid" panose="04020502070702020202" pitchFamily="82" charset="0"/>
              </a:rPr>
              <a:t>Duração da lei </a:t>
            </a:r>
            <a:endParaRPr sz="2800" dirty="0">
              <a:latin typeface="Niagara Solid" panose="04020502070702020202" pitchFamily="82" charset="0"/>
            </a:endParaRPr>
          </a:p>
        </p:txBody>
      </p:sp>
      <p:sp>
        <p:nvSpPr>
          <p:cNvPr id="1722" name="Google Shape;1722;p32"/>
          <p:cNvSpPr txBox="1">
            <a:spLocks noGrp="1"/>
          </p:cNvSpPr>
          <p:nvPr>
            <p:ph type="subTitle" idx="8"/>
          </p:nvPr>
        </p:nvSpPr>
        <p:spPr>
          <a:xfrm>
            <a:off x="5144627" y="1735664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latin typeface="Niagara Solid" panose="04020502070702020202" pitchFamily="82" charset="0"/>
              </a:rPr>
              <a:t>Como a lei interfere na IOT </a:t>
            </a:r>
            <a:endParaRPr sz="1600" dirty="0">
              <a:latin typeface="Niagara Solid" panose="04020502070702020202" pitchFamily="82" charset="0"/>
            </a:endParaRPr>
          </a:p>
        </p:txBody>
      </p:sp>
      <p:sp>
        <p:nvSpPr>
          <p:cNvPr id="1723" name="Google Shape;1723;p32"/>
          <p:cNvSpPr txBox="1">
            <a:spLocks noGrp="1"/>
          </p:cNvSpPr>
          <p:nvPr>
            <p:ph type="subTitle" idx="14"/>
          </p:nvPr>
        </p:nvSpPr>
        <p:spPr>
          <a:xfrm>
            <a:off x="5087962" y="3669513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Niagara Solid" panose="04020502070702020202" pitchFamily="82" charset="0"/>
              </a:rPr>
              <a:t>Finalização</a:t>
            </a:r>
            <a:endParaRPr sz="2800" dirty="0">
              <a:latin typeface="Niagara Solid" panose="04020502070702020202" pitchFamily="82" charset="0"/>
            </a:endParaRPr>
          </a:p>
        </p:txBody>
      </p:sp>
      <p:sp>
        <p:nvSpPr>
          <p:cNvPr id="1724" name="Google Shape;1724;p32"/>
          <p:cNvSpPr txBox="1">
            <a:spLocks noGrp="1"/>
          </p:cNvSpPr>
          <p:nvPr>
            <p:ph type="subTitle" idx="15"/>
          </p:nvPr>
        </p:nvSpPr>
        <p:spPr>
          <a:xfrm>
            <a:off x="5144627" y="3983308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latin typeface="Niagara Solid" panose="04020502070702020202" pitchFamily="82" charset="0"/>
              </a:rPr>
              <a:t>Agradecimentos</a:t>
            </a:r>
            <a:endParaRPr sz="1600" dirty="0">
              <a:latin typeface="Niagara Solid" panose="04020502070702020202" pitchFamily="82" charset="0"/>
            </a:endParaRPr>
          </a:p>
        </p:txBody>
      </p:sp>
      <p:sp>
        <p:nvSpPr>
          <p:cNvPr id="1725" name="Google Shape;1725;p32"/>
          <p:cNvSpPr txBox="1">
            <a:spLocks noGrp="1"/>
          </p:cNvSpPr>
          <p:nvPr>
            <p:ph type="title" idx="16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ld English Text MT" panose="03040902040508030806" pitchFamily="66" charset="0"/>
              </a:rPr>
              <a:t>02</a:t>
            </a:r>
            <a:endParaRPr dirty="0">
              <a:solidFill>
                <a:schemeClr val="lt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726" name="Google Shape;1726;p32"/>
          <p:cNvSpPr txBox="1">
            <a:spLocks noGrp="1"/>
          </p:cNvSpPr>
          <p:nvPr>
            <p:ph type="subTitle" idx="17"/>
          </p:nvPr>
        </p:nvSpPr>
        <p:spPr>
          <a:xfrm>
            <a:off x="1732112" y="2497399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Niagara Solid" panose="04020502070702020202" pitchFamily="82" charset="0"/>
              </a:rPr>
              <a:t>Os componentes </a:t>
            </a:r>
            <a:endParaRPr sz="2800" dirty="0">
              <a:latin typeface="Niagara Solid" panose="04020502070702020202" pitchFamily="82" charset="0"/>
            </a:endParaRPr>
          </a:p>
        </p:txBody>
      </p:sp>
      <p:sp>
        <p:nvSpPr>
          <p:cNvPr id="1727" name="Google Shape;1727;p32"/>
          <p:cNvSpPr txBox="1">
            <a:spLocks noGrp="1"/>
          </p:cNvSpPr>
          <p:nvPr>
            <p:ph type="subTitle" idx="18"/>
          </p:nvPr>
        </p:nvSpPr>
        <p:spPr>
          <a:xfrm>
            <a:off x="1680850" y="2804264"/>
            <a:ext cx="227533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Niagara Solid" panose="04020502070702020202" pitchFamily="82" charset="0"/>
              </a:rPr>
              <a:t>Os tres tipos de componentes sobre o IOT</a:t>
            </a:r>
            <a:endParaRPr sz="1600" dirty="0">
              <a:latin typeface="Niagara Solid" panose="04020502070702020202" pitchFamily="82" charset="0"/>
            </a:endParaRPr>
          </a:p>
        </p:txBody>
      </p:sp>
      <p:sp>
        <p:nvSpPr>
          <p:cNvPr id="1728" name="Google Shape;1728;p32"/>
          <p:cNvSpPr txBox="1">
            <a:spLocks noGrp="1"/>
          </p:cNvSpPr>
          <p:nvPr>
            <p:ph type="title" idx="19"/>
          </p:nvPr>
        </p:nvSpPr>
        <p:spPr>
          <a:xfrm>
            <a:off x="4216628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ld English Text MT" panose="03040902040508030806" pitchFamily="66" charset="0"/>
              </a:rPr>
              <a:t>05</a:t>
            </a:r>
            <a:endParaRPr dirty="0">
              <a:solidFill>
                <a:schemeClr val="lt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1729" name="Google Shape;1729;p32"/>
          <p:cNvSpPr txBox="1">
            <a:spLocks noGrp="1"/>
          </p:cNvSpPr>
          <p:nvPr>
            <p:ph type="subTitle" idx="20"/>
          </p:nvPr>
        </p:nvSpPr>
        <p:spPr>
          <a:xfrm>
            <a:off x="4973944" y="2499287"/>
            <a:ext cx="2724145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Niagara Solid" panose="04020502070702020202" pitchFamily="82" charset="0"/>
              </a:rPr>
              <a:t>Consentimento ou privacidade</a:t>
            </a:r>
            <a:endParaRPr sz="2800" dirty="0">
              <a:latin typeface="Niagara Solid" panose="04020502070702020202" pitchFamily="82" charset="0"/>
            </a:endParaRPr>
          </a:p>
        </p:txBody>
      </p:sp>
      <p:sp>
        <p:nvSpPr>
          <p:cNvPr id="1730" name="Google Shape;1730;p32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>
                <a:latin typeface="Niagara Solid" panose="04020502070702020202" pitchFamily="82" charset="0"/>
              </a:rPr>
              <a:t>Como funciona a privatização de dados </a:t>
            </a:r>
            <a:endParaRPr sz="1600" dirty="0">
              <a:latin typeface="Niagara Solid" panose="04020502070702020202" pitchFamily="82" charset="0"/>
            </a:endParaRPr>
          </a:p>
        </p:txBody>
      </p:sp>
      <p:grpSp>
        <p:nvGrpSpPr>
          <p:cNvPr id="1731" name="Google Shape;1731;p32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32" name="Google Shape;1732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1736;p32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37" name="Google Shape;1737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1" name="Google Shape;1741;p32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42" name="Google Shape;1742;p32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43" name="Google Shape;1743;p32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5" name="Google Shape;1745;p32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0" name="Google Shape;1750;p32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51" name="Google Shape;1751;p32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641269" y="650417"/>
            <a:ext cx="1067454" cy="947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2866301" y="467372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Niagara Engraved" panose="04020502070703030202" pitchFamily="82" charset="0"/>
              </a:rPr>
              <a:t>O</a:t>
            </a:r>
            <a:r>
              <a:rPr lang="en" dirty="0" smtClean="0">
                <a:latin typeface="Niagara Engraved" panose="04020502070703030202" pitchFamily="82" charset="0"/>
              </a:rPr>
              <a:t> que é o IOT</a:t>
            </a:r>
            <a:endParaRPr dirty="0">
              <a:latin typeface="Niagara Engraved" panose="04020502070703030202" pitchFamily="82" charset="0"/>
            </a:endParaRPr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518446" y="586887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ld English Text MT" panose="03040902040508030806" pitchFamily="66" charset="0"/>
              </a:rPr>
              <a:t>01</a:t>
            </a:r>
            <a:endParaRPr dirty="0">
              <a:latin typeface="Old English Text MT" panose="03040902040508030806" pitchFamily="66" charset="0"/>
            </a:endParaRPr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1816446" y="1473987"/>
            <a:ext cx="553410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200" dirty="0">
                <a:latin typeface="Bookman Old Style" panose="02050604050505020204" pitchFamily="18" charset="0"/>
              </a:rPr>
              <a:t>Internet das Coisas (IoT) é uma rede de objetos e dispositivos (“coisas”) conectados, equipados com sensores (e outras tecnologias) que os habilitam a receber e transmitir dados – de e para outras coisas e sistemas. </a:t>
            </a:r>
          </a:p>
          <a:p>
            <a:pPr fontAlgn="base"/>
            <a:r>
              <a:rPr lang="pt-BR" sz="1200" dirty="0">
                <a:latin typeface="Bookman Old Style" panose="02050604050505020204" pitchFamily="18" charset="0"/>
              </a:rPr>
              <a:t> IoT, o termo que se refere a Internet das Coisas, descreve à rede coletiva de dispositivos conectados e à tecnologia que facilita a comunicação entre os dispositivos e a nuvem, bem como entre os próprios dispositivos. A Internet das Coisas integra “coisas” cotidianas à Internet, os engenheiros de computação vêm adicionando sensores e processadores a objetos do cotidiano desde a década de 1990. </a:t>
            </a:r>
          </a:p>
          <a:p>
            <a:pPr fontAlgn="base"/>
            <a:r>
              <a:rPr lang="pt-BR" sz="1200" dirty="0">
                <a:latin typeface="Bookman Old Style" panose="02050604050505020204" pitchFamily="18" charset="0"/>
              </a:rPr>
              <a:t>Um típico sistema de IoT funciona por meio da coleta e troca de dados em tempo real. </a:t>
            </a:r>
            <a:endParaRPr lang="pt-BR" sz="1200" dirty="0" smtClean="0">
              <a:latin typeface="Bookman Old Style" panose="02050604050505020204" pitchFamily="18" charset="0"/>
            </a:endParaRPr>
          </a:p>
          <a:p>
            <a:pPr fontAlgn="base"/>
            <a:endParaRPr lang="pt-BR" sz="1200" dirty="0">
              <a:latin typeface="Bookman Old Style" panose="02050604050505020204" pitchFamily="18" charset="0"/>
            </a:endParaRPr>
          </a:p>
          <a:p>
            <a:pPr fontAlgn="base"/>
            <a:r>
              <a:rPr lang="pt-BR" sz="1200" dirty="0" smtClean="0">
                <a:latin typeface="Bookman Old Style" panose="02050604050505020204" pitchFamily="18" charset="0"/>
              </a:rPr>
              <a:t>Um </a:t>
            </a:r>
            <a:r>
              <a:rPr lang="pt-BR" sz="1200" dirty="0">
                <a:latin typeface="Bookman Old Style" panose="02050604050505020204" pitchFamily="18" charset="0"/>
              </a:rPr>
              <a:t>sistema IoT tem três componentes: 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Dispositivo inteligente, Aplicação de IOT, interface gráfica do usuário. </a:t>
            </a:r>
          </a:p>
          <a:p>
            <a:endParaRPr lang="pt-BR" dirty="0">
              <a:latin typeface="Niagara Engraved" panose="04020502070703030202" pitchFamily="82" charset="0"/>
            </a:endParaRPr>
          </a:p>
        </p:txBody>
      </p:sp>
      <p:sp>
        <p:nvSpPr>
          <p:cNvPr id="3" name="Retângulo 2"/>
          <p:cNvSpPr/>
          <p:nvPr/>
        </p:nvSpPr>
        <p:spPr>
          <a:xfrm flipH="1">
            <a:off x="628380" y="3440943"/>
            <a:ext cx="848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6000" dirty="0" smtClean="0">
                <a:latin typeface="Segoe UI" panose="020B0502040204020203" pitchFamily="34" charset="0"/>
              </a:rPr>
              <a:t>💡</a:t>
            </a:r>
            <a:endParaRPr lang="pt-BR" sz="6000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627547" y="683017"/>
            <a:ext cx="909235" cy="8235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1816446" y="490431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Niagara Engraved" panose="04020502070703030202" pitchFamily="82" charset="0"/>
              </a:rPr>
              <a:t>O</a:t>
            </a:r>
            <a:r>
              <a:rPr lang="en" dirty="0" smtClean="0">
                <a:latin typeface="Niagara Engraved" panose="04020502070703030202" pitchFamily="82" charset="0"/>
              </a:rPr>
              <a:t>s componentes </a:t>
            </a:r>
            <a:endParaRPr dirty="0">
              <a:latin typeface="Niagara Engraved" panose="04020502070703030202" pitchFamily="82" charset="0"/>
            </a:endParaRPr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536663" y="579561"/>
            <a:ext cx="1032058" cy="75837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ld English Text MT" panose="03040902040508030806" pitchFamily="66" charset="0"/>
              </a:rPr>
              <a:t>02</a:t>
            </a:r>
            <a:endParaRPr dirty="0">
              <a:latin typeface="Old English Text MT" panose="03040902040508030806" pitchFamily="66" charset="0"/>
            </a:endParaRPr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1888008" y="1347516"/>
            <a:ext cx="37971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Dispositivo inteligente </a:t>
            </a:r>
          </a:p>
          <a:p>
            <a:pPr fontAlgn="base"/>
            <a:r>
              <a:rPr lang="pt-BR" sz="1200" dirty="0">
                <a:latin typeface="Bookman Old Style" panose="02050604050505020204" pitchFamily="18" charset="0"/>
              </a:rPr>
              <a:t>Este é um dispositivo, como uma televisão, uma câmera de segurança ou um equipamento de exercício que recebeu recursos de computação. Ele coleta dados de seu ambiente, entradas do usuário ou padrões de uso e comunica dados pela Internet de e para sua aplicação de IoT. </a:t>
            </a:r>
          </a:p>
        </p:txBody>
      </p:sp>
      <p:sp>
        <p:nvSpPr>
          <p:cNvPr id="3" name="Retângulo 2"/>
          <p:cNvSpPr/>
          <p:nvPr/>
        </p:nvSpPr>
        <p:spPr>
          <a:xfrm flipH="1">
            <a:off x="628380" y="3440943"/>
            <a:ext cx="848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6000" dirty="0" smtClean="0">
                <a:latin typeface="Segoe UI" panose="020B0502040204020203" pitchFamily="34" charset="0"/>
              </a:rPr>
              <a:t>📻</a:t>
            </a:r>
            <a:endParaRPr lang="pt-BR" sz="6000" dirty="0">
              <a:latin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94272" y="704546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4400" dirty="0" smtClean="0">
                <a:latin typeface="Segoe UI" panose="020B0502040204020203" pitchFamily="34" charset="0"/>
              </a:rPr>
              <a:t>🔍</a:t>
            </a:r>
            <a:endParaRPr lang="pt-BR" sz="4400" dirty="0">
              <a:latin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84157" y="2999148"/>
            <a:ext cx="4063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12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Aplicação de IoT </a:t>
            </a:r>
          </a:p>
          <a:p>
            <a:pPr fontAlgn="base"/>
            <a:r>
              <a:rPr lang="pt-BR" sz="1200" dirty="0">
                <a:latin typeface="Bookman Old Style" panose="02050604050505020204" pitchFamily="18" charset="0"/>
              </a:rPr>
              <a:t>Uma aplicação de IoT é um conjunto de serviços e software que integra dados recebidos de vários dispositivos de IoT. Ela utiliza tecnologia de machine learning ou inteligência artificial (IA) para analisar esses dados e tomar decisões informadas.  </a:t>
            </a:r>
            <a:endParaRPr lang="pt-BR" sz="1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1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627547" y="683017"/>
            <a:ext cx="909235" cy="8235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1816446" y="490431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Niagara Engraved" panose="04020502070703030202" pitchFamily="82" charset="0"/>
              </a:rPr>
              <a:t>O</a:t>
            </a:r>
            <a:r>
              <a:rPr lang="en" dirty="0" smtClean="0">
                <a:latin typeface="Niagara Engraved" panose="04020502070703030202" pitchFamily="82" charset="0"/>
              </a:rPr>
              <a:t>s componentes </a:t>
            </a:r>
            <a:endParaRPr dirty="0">
              <a:latin typeface="Niagara Engraved" panose="04020502070703030202" pitchFamily="82" charset="0"/>
            </a:endParaRPr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536663" y="579561"/>
            <a:ext cx="1032058" cy="75837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ld English Text MT" panose="03040902040508030806" pitchFamily="66" charset="0"/>
              </a:rPr>
              <a:t>02</a:t>
            </a:r>
            <a:endParaRPr dirty="0">
              <a:latin typeface="Old English Text MT" panose="03040902040508030806" pitchFamily="66" charset="0"/>
            </a:endParaRPr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1956327" y="1506587"/>
            <a:ext cx="468616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Interface gráfica</a:t>
            </a:r>
            <a:r>
              <a:rPr lang="pt-BR" dirty="0">
                <a:latin typeface="Bookman Old Style" panose="02050604050505020204" pitchFamily="18" charset="0"/>
              </a:rPr>
              <a:t>  </a:t>
            </a:r>
          </a:p>
          <a:p>
            <a:pPr fontAlgn="base"/>
            <a:r>
              <a:rPr lang="pt-BR" dirty="0">
                <a:latin typeface="Bookman Old Style" panose="02050604050505020204" pitchFamily="18" charset="0"/>
              </a:rPr>
              <a:t>O dispositivo de IoT ou a frota de dispositivos podem ser gerenciados por meio de uma interface gráfica do usuário. Exemplos comuns incluem uma aplicação móvel ou site que pode ser usado para registrar e controlar dispositivos inteligentes.  </a:t>
            </a:r>
            <a:endParaRPr lang="pt-BR" dirty="0" smtClean="0">
              <a:latin typeface="Bookman Old Style" panose="02050604050505020204" pitchFamily="18" charset="0"/>
            </a:endParaRPr>
          </a:p>
          <a:p>
            <a:pPr fontAlgn="base"/>
            <a:endParaRPr lang="pt-BR" dirty="0" smtClean="0">
              <a:latin typeface="Bookman Old Style" panose="02050604050505020204" pitchFamily="18" charset="0"/>
            </a:endParaRPr>
          </a:p>
          <a:p>
            <a:pPr fontAlgn="base"/>
            <a:endParaRPr lang="pt-BR" dirty="0">
              <a:latin typeface="Bookman Old Style" panose="02050604050505020204" pitchFamily="18" charset="0"/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</a:rPr>
              <a:t>Exemplos de dispositivos IOT </a:t>
            </a:r>
            <a:r>
              <a:rPr lang="pt-BR" b="1" dirty="0">
                <a:latin typeface="Bookman Old Style" panose="02050604050505020204" pitchFamily="18" charset="0"/>
              </a:rPr>
              <a:t>– </a:t>
            </a:r>
            <a:r>
              <a:rPr lang="pt-BR" dirty="0">
                <a:latin typeface="Bookman Old Style" panose="02050604050505020204" pitchFamily="18" charset="0"/>
              </a:rPr>
              <a:t>Carros conectados, residências conectadas, cidades inteligentes e edifícios inteligentes. </a:t>
            </a:r>
          </a:p>
          <a:p>
            <a:pPr algn="ctr" fontAlgn="base"/>
            <a:endParaRPr lang="pt-BR" sz="1200" dirty="0">
              <a:latin typeface="Bookman Old Style" panose="0205060405050502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 flipH="1">
            <a:off x="628380" y="3440943"/>
            <a:ext cx="848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6000" dirty="0" smtClean="0">
                <a:latin typeface="Segoe UI" panose="020B0502040204020203" pitchFamily="34" charset="0"/>
              </a:rPr>
              <a:t>📻</a:t>
            </a:r>
            <a:endParaRPr lang="pt-BR" sz="6000" dirty="0">
              <a:latin typeface="Segoe UI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94272" y="704546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4400" dirty="0" smtClean="0">
                <a:latin typeface="Segoe UI" panose="020B0502040204020203" pitchFamily="34" charset="0"/>
              </a:rPr>
              <a:t>🔍</a:t>
            </a:r>
            <a:endParaRPr lang="pt-BR" sz="44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641269" y="650417"/>
            <a:ext cx="1067454" cy="947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1954369" y="451470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Niagara Engraved" panose="04020502070703030202" pitchFamily="82" charset="0"/>
              </a:rPr>
              <a:t>Qual a lei de proteção digital </a:t>
            </a:r>
            <a:endParaRPr dirty="0">
              <a:latin typeface="Niagara Engraved" panose="04020502070703030202" pitchFamily="82" charset="0"/>
            </a:endParaRPr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518446" y="586887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ld English Text MT" panose="03040902040508030806" pitchFamily="66" charset="0"/>
              </a:rPr>
              <a:t>03</a:t>
            </a:r>
            <a:endParaRPr dirty="0">
              <a:latin typeface="Old English Text MT" panose="03040902040508030806" pitchFamily="66" charset="0"/>
            </a:endParaRPr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906449" y="1690737"/>
            <a:ext cx="64316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600" dirty="0">
                <a:latin typeface="Bookman Old Style" panose="02050604050505020204" pitchFamily="18" charset="0"/>
              </a:rPr>
              <a:t>Lei Geral de Proteção de Dados Pessoais (LGPD), Lei n° 13.709/2018, foi promulgada para proteger os direitos fundamentais de liberdade e de privacidade, e a livre formação da personalidade de cada indivíduo. </a:t>
            </a:r>
            <a:endParaRPr lang="pt-BR" sz="1600" dirty="0" smtClean="0">
              <a:latin typeface="Bookman Old Style" panose="02050604050505020204" pitchFamily="18" charset="0"/>
            </a:endParaRPr>
          </a:p>
          <a:p>
            <a:pPr fontAlgn="base"/>
            <a:endParaRPr lang="pt-BR" sz="1600" dirty="0">
              <a:latin typeface="Bookman Old Style" panose="02050604050505020204" pitchFamily="18" charset="0"/>
            </a:endParaRPr>
          </a:p>
          <a:p>
            <a:pPr fontAlgn="base"/>
            <a:r>
              <a:rPr lang="pt-BR" sz="1600" dirty="0">
                <a:latin typeface="Bookman Old Style" panose="02050604050505020204" pitchFamily="18" charset="0"/>
              </a:rPr>
              <a:t>A Lei Geral de Proteção de Dados (LGPD) foi aprovada em agosto de 2018, criando normas para a coleta e tratamento de dados pelas empresas. Seu objetivo é garantir a privacidade e a proteção de dados pessoais e promover a transparência na relação entre pessoas físicas e jurídicas. </a:t>
            </a:r>
          </a:p>
        </p:txBody>
      </p:sp>
      <p:sp>
        <p:nvSpPr>
          <p:cNvPr id="3" name="Retângulo 2"/>
          <p:cNvSpPr/>
          <p:nvPr/>
        </p:nvSpPr>
        <p:spPr>
          <a:xfrm flipH="1">
            <a:off x="6782868" y="4045894"/>
            <a:ext cx="674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3200" dirty="0" smtClean="0">
                <a:latin typeface="Segoe UI" panose="020B0502040204020203" pitchFamily="34" charset="0"/>
              </a:rPr>
              <a:t>💽</a:t>
            </a:r>
            <a:endParaRPr lang="pt-BR" sz="3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1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6385121" y="632717"/>
            <a:ext cx="1067454" cy="947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1954369" y="451470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Niagara Engraved" panose="04020502070703030202" pitchFamily="82" charset="0"/>
              </a:rPr>
              <a:t>Qual a lei de proteção digital </a:t>
            </a:r>
            <a:endParaRPr dirty="0">
              <a:latin typeface="Niagara Engraved" panose="04020502070703030202" pitchFamily="82" charset="0"/>
            </a:endParaRPr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6262298" y="564964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ld English Text MT" panose="03040902040508030806" pitchFamily="66" charset="0"/>
              </a:rPr>
              <a:t>03</a:t>
            </a:r>
            <a:endParaRPr dirty="0">
              <a:latin typeface="Old English Text MT" panose="03040902040508030806" pitchFamily="66" charset="0"/>
            </a:endParaRPr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604313" y="1360642"/>
            <a:ext cx="57808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600" dirty="0">
                <a:latin typeface="Bookman Old Style" panose="02050604050505020204" pitchFamily="18" charset="0"/>
              </a:rPr>
              <a:t>A IoT é baseada na captura e transmissão de dados para serem tratados. Temos hoje um grande número de dispositivos que transmitem um grande volume de dados. Por exemplo, dispositivos da área médica armazenam dados sobre a saúde de um indivíduo e até mesmo de sua vida íntima. Outro exemplo é um sanitário inteligente, desenvolvido pela Universidade de Stanford, que realiza análises clínicas, até mesmo dispositivos de telemetria e rastreamento. A lei garante que esses dados serão tratados contra vazamento ou venda sem consentimento para uso indevido. </a:t>
            </a:r>
            <a:endParaRPr lang="pt-BR" sz="1800" dirty="0">
              <a:latin typeface="Bookman Old Style" panose="0205060405050502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 flipH="1">
            <a:off x="6689526" y="4045894"/>
            <a:ext cx="674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3200" dirty="0" smtClean="0">
                <a:latin typeface="Segoe UI" panose="020B0502040204020203" pitchFamily="34" charset="0"/>
              </a:rPr>
              <a:t>🔊</a:t>
            </a:r>
            <a:endParaRPr lang="pt-BR" sz="32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0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6385121" y="632717"/>
            <a:ext cx="1067454" cy="947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1350699" y="895506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Niagara Engraved" panose="04020502070703030202" pitchFamily="82" charset="0"/>
              </a:rPr>
              <a:t>Qual a duração de lei  digital</a:t>
            </a:r>
            <a:endParaRPr dirty="0">
              <a:latin typeface="Niagara Engraved" panose="04020502070703030202" pitchFamily="82" charset="0"/>
            </a:endParaRPr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6262298" y="564964"/>
            <a:ext cx="1313100" cy="9267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ld English Text MT" panose="03040902040508030806" pitchFamily="66" charset="0"/>
              </a:rPr>
              <a:t>04</a:t>
            </a:r>
            <a:endParaRPr dirty="0">
              <a:latin typeface="Old English Text MT" panose="03040902040508030806" pitchFamily="66" charset="0"/>
            </a:endParaRPr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1087668" y="1760528"/>
            <a:ext cx="520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600" dirty="0">
                <a:latin typeface="Bookman Old Style" panose="02050604050505020204" pitchFamily="18" charset="0"/>
              </a:rPr>
              <a:t>A duração da lei para a proteção digital da IoT pode variar de acordo com o país ou região. Em muitos lugares, essas leis estão em constante evolução para acompanhar o rápido avanço da tecnologia. Geralmente, elas são atualizadas regularmente para abordar novas ameaças e desafios de segurança digital. </a:t>
            </a:r>
          </a:p>
        </p:txBody>
      </p:sp>
      <p:sp>
        <p:nvSpPr>
          <p:cNvPr id="3" name="Retângulo 2"/>
          <p:cNvSpPr/>
          <p:nvPr/>
        </p:nvSpPr>
        <p:spPr>
          <a:xfrm flipH="1">
            <a:off x="591892" y="3885747"/>
            <a:ext cx="6748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4400" dirty="0" smtClean="0">
                <a:latin typeface="Segoe UI" panose="020B0502040204020203" pitchFamily="34" charset="0"/>
              </a:rPr>
              <a:t>📴</a:t>
            </a:r>
            <a:endParaRPr lang="pt-BR" sz="44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9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33"/>
          <p:cNvSpPr/>
          <p:nvPr/>
        </p:nvSpPr>
        <p:spPr>
          <a:xfrm flipH="1">
            <a:off x="641269" y="650417"/>
            <a:ext cx="948992" cy="8631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58" name="Google Shape;1758;p33"/>
          <p:cNvSpPr txBox="1">
            <a:spLocks noGrp="1"/>
          </p:cNvSpPr>
          <p:nvPr>
            <p:ph type="title"/>
          </p:nvPr>
        </p:nvSpPr>
        <p:spPr>
          <a:xfrm>
            <a:off x="1954369" y="586887"/>
            <a:ext cx="5199300" cy="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Niagara Engraved" panose="04020502070703030202" pitchFamily="82" charset="0"/>
              </a:rPr>
              <a:t>Consentimento ou Privacidade ? </a:t>
            </a:r>
            <a:endParaRPr dirty="0">
              <a:latin typeface="Niagara Engraved" panose="04020502070703030202" pitchFamily="82" charset="0"/>
            </a:endParaRPr>
          </a:p>
        </p:txBody>
      </p:sp>
      <p:sp>
        <p:nvSpPr>
          <p:cNvPr id="1760" name="Google Shape;1760;p33"/>
          <p:cNvSpPr txBox="1">
            <a:spLocks noGrp="1"/>
          </p:cNvSpPr>
          <p:nvPr>
            <p:ph type="title" idx="2"/>
          </p:nvPr>
        </p:nvSpPr>
        <p:spPr>
          <a:xfrm>
            <a:off x="518446" y="586887"/>
            <a:ext cx="1071815" cy="847500"/>
          </a:xfrm>
          <a:prstGeom prst="rect">
            <a:avLst/>
          </a:prstGeom>
        </p:spPr>
        <p:txBody>
          <a:bodyPr spcFirstLastPara="1" wrap="square" lIns="91425" tIns="2651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ld English Text MT" panose="03040902040508030806" pitchFamily="66" charset="0"/>
              </a:rPr>
              <a:t>05</a:t>
            </a:r>
            <a:endParaRPr dirty="0">
              <a:latin typeface="Old English Text MT" panose="03040902040508030806" pitchFamily="66" charset="0"/>
            </a:endParaRPr>
          </a:p>
        </p:txBody>
      </p:sp>
      <p:grpSp>
        <p:nvGrpSpPr>
          <p:cNvPr id="1761" name="Google Shape;1761;p33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62" name="Google Shape;1762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33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67" name="Google Shape;1767;p33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3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72" name="Google Shape;1772;p33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5" name="Google Shape;1775;p33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3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81" name="Google Shape;1781;p33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906449" y="1690737"/>
            <a:ext cx="6431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1600" dirty="0">
                <a:latin typeface="Bookman Old Style" panose="02050604050505020204" pitchFamily="18" charset="0"/>
              </a:rPr>
              <a:t>A IoT pode operar com ambos, dependendo do contexto e das configurações de privacidade e segurança implementadas. Em muitos casos, o acesso é concedido com o consentimento do usuário, onde as pessoas optam por compartilhar dados para acessar serviços ou funcionalidades específicas. No entanto, a privacidade também é uma preocupação importante na IoT, e medidas de segurança são implementadas para proteger os dados pessoais e garantir que eles sejam usados de forma adequada e ética. </a:t>
            </a:r>
          </a:p>
        </p:txBody>
      </p:sp>
      <p:sp>
        <p:nvSpPr>
          <p:cNvPr id="3" name="Retângulo 2"/>
          <p:cNvSpPr/>
          <p:nvPr/>
        </p:nvSpPr>
        <p:spPr>
          <a:xfrm flipH="1">
            <a:off x="6478798" y="3791490"/>
            <a:ext cx="6748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4400" dirty="0" smtClean="0">
                <a:latin typeface="Segoe UI" panose="020B0502040204020203" pitchFamily="34" charset="0"/>
              </a:rPr>
              <a:t>📡</a:t>
            </a:r>
            <a:endParaRPr lang="pt-BR" sz="44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16838"/>
      </p:ext>
    </p:extLst>
  </p:cSld>
  <p:clrMapOvr>
    <a:masterClrMapping/>
  </p:clrMapOvr>
</p:sld>
</file>

<file path=ppt/theme/theme1.xml><?xml version="1.0" encoding="utf-8"?>
<a:theme xmlns:a="http://schemas.openxmlformats.org/drawingml/2006/main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474</Words>
  <Application>Microsoft Office PowerPoint</Application>
  <PresentationFormat>Apresentação na tela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4" baseType="lpstr">
      <vt:lpstr>Algerian</vt:lpstr>
      <vt:lpstr>Arial</vt:lpstr>
      <vt:lpstr>Bahnschrift SemiBold Condensed</vt:lpstr>
      <vt:lpstr>Baskerville Old Face</vt:lpstr>
      <vt:lpstr>Bookman Old Style</vt:lpstr>
      <vt:lpstr>Encode Sans Medium</vt:lpstr>
      <vt:lpstr>Fredoka One</vt:lpstr>
      <vt:lpstr>Niagara Engraved</vt:lpstr>
      <vt:lpstr>Niagara Solid</vt:lpstr>
      <vt:lpstr>Old English Text MT</vt:lpstr>
      <vt:lpstr>Onyx</vt:lpstr>
      <vt:lpstr>Press Start 2P</vt:lpstr>
      <vt:lpstr>Segoe UI</vt:lpstr>
      <vt:lpstr>Y2K Console Style MK Campaign by Slidesgo</vt:lpstr>
      <vt:lpstr>Trabalho segurança de redes</vt:lpstr>
      <vt:lpstr>04</vt:lpstr>
      <vt:lpstr>O que é o IOT</vt:lpstr>
      <vt:lpstr>Os componentes </vt:lpstr>
      <vt:lpstr>Os componentes </vt:lpstr>
      <vt:lpstr>Qual a lei de proteção digital </vt:lpstr>
      <vt:lpstr>Qual a lei de proteção digital </vt:lpstr>
      <vt:lpstr>Qual a duração de lei  digital</vt:lpstr>
      <vt:lpstr>Consentimento ou Privacidade ? 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segurança de redes</dc:title>
  <cp:lastModifiedBy>2° Mtec Info</cp:lastModifiedBy>
  <cp:revision>8</cp:revision>
  <dcterms:modified xsi:type="dcterms:W3CDTF">2024-06-03T14:24:56Z</dcterms:modified>
</cp:coreProperties>
</file>