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0" r:id="rId1"/>
  </p:sldMasterIdLst>
  <p:notesMasterIdLst>
    <p:notesMasterId r:id="rId55"/>
  </p:notesMasterIdLst>
  <p:sldIdLst>
    <p:sldId id="1802"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3" r:id="rId35"/>
    <p:sldId id="290" r:id="rId36"/>
    <p:sldId id="294" r:id="rId37"/>
    <p:sldId id="295" r:id="rId38"/>
    <p:sldId id="296" r:id="rId39"/>
    <p:sldId id="297" r:id="rId40"/>
    <p:sldId id="298" r:id="rId41"/>
    <p:sldId id="291" r:id="rId42"/>
    <p:sldId id="299" r:id="rId43"/>
    <p:sldId id="300" r:id="rId44"/>
    <p:sldId id="301" r:id="rId45"/>
    <p:sldId id="302" r:id="rId46"/>
    <p:sldId id="303" r:id="rId47"/>
    <p:sldId id="304" r:id="rId48"/>
    <p:sldId id="292" r:id="rId49"/>
    <p:sldId id="305" r:id="rId50"/>
    <p:sldId id="309" r:id="rId51"/>
    <p:sldId id="306" r:id="rId52"/>
    <p:sldId id="307" r:id="rId53"/>
    <p:sldId id="308" r:id="rId54"/>
  </p:sldIdLst>
  <p:sldSz cx="12192000" cy="6858000"/>
  <p:notesSz cx="6858000" cy="9144000"/>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53"/>
    <p:restoredTop sz="79627" autoAdjust="0"/>
  </p:normalViewPr>
  <p:slideViewPr>
    <p:cSldViewPr snapToGrid="0">
      <p:cViewPr varScale="1">
        <p:scale>
          <a:sx n="61" d="100"/>
          <a:sy n="61" d="100"/>
        </p:scale>
        <p:origin x="48"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BA896-E1BD-4375-89D4-A063ABB2FCAC}" type="datetimeFigureOut">
              <a:rPr lang="en-US" smtClean="0"/>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B8003-F355-449C-B046-EF8B8D38EDF4}" type="slidenum">
              <a:rPr lang="en-US" smtClean="0"/>
              <a:t>‹#›</a:t>
            </a:fld>
            <a:endParaRPr lang="en-US"/>
          </a:p>
        </p:txBody>
      </p:sp>
    </p:spTree>
    <p:extLst>
      <p:ext uri="{BB962C8B-B14F-4D97-AF65-F5344CB8AC3E}">
        <p14:creationId xmlns:p14="http://schemas.microsoft.com/office/powerpoint/2010/main" val="1639046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chương này và các chương tiếp theo, ta sẽ học danh sách là gì và làm thế nào để bắt đầu làm việc với các phần tử trong danh sách.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Danh sách cho phép lưu trữ tập hợp thông tin ở một nơi, cho dù chỉ có một vài tin mục hoặc hàng triệu tin mục.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Danh sách là một trong những tính năng mạnh mẽ nhất của Python đối với người dùng mới, và nó kết hợp nhiều khái niệm quan trọng trong lập trình.</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2</a:t>
            </a:fld>
            <a:endParaRPr lang="en-US"/>
          </a:p>
        </p:txBody>
      </p:sp>
    </p:spTree>
    <p:extLst>
      <p:ext uri="{BB962C8B-B14F-4D97-AF65-F5344CB8AC3E}">
        <p14:creationId xmlns:p14="http://schemas.microsoft.com/office/powerpoint/2010/main" val="34566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Để duy trì thứ tự ban đầu của danh sách nhưng trình bày nó theo thứ tự đã sắp xếp, ta có thể sử dụng hàm sorted().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Hàm sorted() cho phép hiển thị danh sách theo một thứ tự cụ thể nhưng không ảnh hưởng đến thứ tự thực tế của danh sách.</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19</a:t>
            </a:fld>
            <a:endParaRPr lang="en-US"/>
          </a:p>
        </p:txBody>
      </p:sp>
    </p:spTree>
    <p:extLst>
      <p:ext uri="{BB962C8B-B14F-4D97-AF65-F5344CB8AC3E}">
        <p14:creationId xmlns:p14="http://schemas.microsoft.com/office/powerpoint/2010/main" val="3369806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Phương thức reverse() thay đổi thứ tự của danh sách vĩnh viễn, nhưng ta có thể hoàn nguyên về thứ tự ban đầu bất kỳ lúc nào bằng cách áp dụng reverse() cho cùng một danh sách lần thứ hai.</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20</a:t>
            </a:fld>
            <a:endParaRPr lang="en-US"/>
          </a:p>
        </p:txBody>
      </p:sp>
    </p:spTree>
    <p:extLst>
      <p:ext uri="{BB962C8B-B14F-4D97-AF65-F5344CB8AC3E}">
        <p14:creationId xmlns:p14="http://schemas.microsoft.com/office/powerpoint/2010/main" val="456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lỗi chỉ mục xảy ra và ta không thể tìm ra cách giải quyết, hãy thử in danh sách hoặc chỉ in độ dài của danh sách.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Danh sách có thể trông khác nhiều so với định hình của ta, đặc biệt nếu nó đã được quản lý động bởi chương trình. Xem độ dài danh sách, hoặc các phần tử trong danh sách được in ra, ta có thể đoán ra lỗi đã xẩy ra.</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23</a:t>
            </a:fld>
            <a:endParaRPr lang="en-US"/>
          </a:p>
        </p:txBody>
      </p:sp>
    </p:spTree>
    <p:extLst>
      <p:ext uri="{BB962C8B-B14F-4D97-AF65-F5344CB8AC3E}">
        <p14:creationId xmlns:p14="http://schemas.microsoft.com/office/powerpoint/2010/main" val="1906883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Tại dòng đầu tiên, ta định nghĩa một danh sách có tên là magicians với ba phần tử. </a:t>
            </a:r>
          </a:p>
          <a:p>
            <a:r>
              <a:rPr lang="en-US" sz="1200" kern="1200">
                <a:solidFill>
                  <a:schemeClr val="tx1"/>
                </a:solidFill>
                <a:effectLst/>
                <a:latin typeface="+mn-lt"/>
                <a:ea typeface="+mn-ea"/>
                <a:cs typeface="+mn-cs"/>
              </a:rPr>
              <a:t>Dòng thứ hai khai báo một vòng lặp for. Dòng này cho Python biết sẽ lấy ra tên trong danh sách và gán nó vào biến magician. </a:t>
            </a:r>
          </a:p>
          <a:p>
            <a:r>
              <a:rPr lang="en-US" sz="1200" kern="1200">
                <a:solidFill>
                  <a:schemeClr val="tx1"/>
                </a:solidFill>
                <a:effectLst/>
                <a:latin typeface="+mn-lt"/>
                <a:ea typeface="+mn-ea"/>
                <a:cs typeface="+mn-cs"/>
              </a:rPr>
              <a:t>Dòng thứ ba yêu cầu Python in ra tên đã được gán vào biến magician. </a:t>
            </a:r>
          </a:p>
          <a:p>
            <a:r>
              <a:rPr lang="en-US" sz="1200" kern="1200">
                <a:solidFill>
                  <a:schemeClr val="tx1"/>
                </a:solidFill>
                <a:effectLst/>
                <a:latin typeface="+mn-lt"/>
                <a:ea typeface="+mn-ea"/>
                <a:cs typeface="+mn-cs"/>
              </a:rPr>
              <a:t>Python sẽ lắp lại dòng 2 và dòng 3 đối với mỗi tên trong danh sách. Điều này cho phép đọc toàn bộ tên trong danh sách các nhà ảo thuật và in ra tên mỗi nhà ảo thuật. </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25</a:t>
            </a:fld>
            <a:endParaRPr lang="en-US"/>
          </a:p>
        </p:txBody>
      </p:sp>
    </p:spTree>
    <p:extLst>
      <p:ext uri="{BB962C8B-B14F-4D97-AF65-F5344CB8AC3E}">
        <p14:creationId xmlns:p14="http://schemas.microsoft.com/office/powerpoint/2010/main" val="3782232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cũng có thể viết bao nhiêu dòng mã tùy thích trong vòng lặp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Mỗi dòng thụt lề sau dòng dành cho ảo thuật gia trong các nhà ảo thuật được coi là bên trong vòng lặp và mỗi dòng thụt vào được thực hiện một lần cho mỗi giá trị trong danh sách.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Do đó, ta có thể làm nhiều việc tùy thích với mỗi giá trị trong danh sách.</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26</a:t>
            </a:fld>
            <a:endParaRPr lang="en-US"/>
          </a:p>
        </p:txBody>
      </p:sp>
    </p:spTree>
    <p:extLst>
      <p:ext uri="{BB962C8B-B14F-4D97-AF65-F5344CB8AC3E}">
        <p14:creationId xmlns:p14="http://schemas.microsoft.com/office/powerpoint/2010/main" val="566454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có thể sử dụng bao nhiêu dòng tùy thích trong vòng lặp for. Trong thực tế, ta sẽ thường thấy hữu ích khi thực hiện một số thao tác khác nhau với từng mục trong danh sách khi ta sử dụng vòng lặp for.</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27</a:t>
            </a:fld>
            <a:endParaRPr lang="en-US"/>
          </a:p>
        </p:txBody>
      </p:sp>
    </p:spTree>
    <p:extLst>
      <p:ext uri="{BB962C8B-B14F-4D97-AF65-F5344CB8AC3E}">
        <p14:creationId xmlns:p14="http://schemas.microsoft.com/office/powerpoint/2010/main" val="3965588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xảy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for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thúc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chuyển</a:t>
            </a:r>
            <a:r>
              <a:rPr lang="en-US" sz="1200" kern="1200" dirty="0">
                <a:solidFill>
                  <a:schemeClr val="tx1"/>
                </a:solidFill>
                <a:effectLst/>
                <a:latin typeface="+mn-lt"/>
                <a:ea typeface="+mn-ea"/>
                <a:cs typeface="+mn-cs"/>
              </a:rPr>
              <a:t> sang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for,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for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qua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bổ</a:t>
            </a:r>
            <a:r>
              <a:rPr lang="en-US" sz="1200" kern="1200" dirty="0">
                <a:solidFill>
                  <a:schemeClr val="tx1"/>
                </a:solidFill>
                <a:effectLst/>
                <a:latin typeface="+mn-lt"/>
                <a:ea typeface="+mn-ea"/>
                <a:cs typeface="+mn-cs"/>
              </a:rPr>
              <a:t> sung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Nút</a:t>
            </a:r>
            <a:r>
              <a:rPr lang="en-US" sz="1200" kern="1200" dirty="0">
                <a:solidFill>
                  <a:schemeClr val="tx1"/>
                </a:solidFill>
                <a:effectLst/>
                <a:latin typeface="+mn-lt"/>
                <a:ea typeface="+mn-ea"/>
                <a:cs typeface="+mn-cs"/>
              </a:rPr>
              <a:t> Play Now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4FB8003-F355-449C-B046-EF8B8D38EDF4}" type="slidenum">
              <a:rPr lang="en-US" smtClean="0"/>
              <a:t>28</a:t>
            </a:fld>
            <a:endParaRPr lang="en-US"/>
          </a:p>
        </p:txBody>
      </p:sp>
    </p:spTree>
    <p:extLst>
      <p:ext uri="{BB962C8B-B14F-4D97-AF65-F5344CB8AC3E}">
        <p14:creationId xmlns:p14="http://schemas.microsoft.com/office/powerpoint/2010/main" val="1283954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Python sử dụng thụt đầu dòng để xác định cách một dòng hoặc một nhóm dòng có liên quan phần còn lại của chương trình.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các ví dụ trước, các dòng print() in tin nhắn cho từng nhà ảo thuật là một phần của vòng lặp for vì chúng đã được thụt vào. Việc sử dụng thụt lề trong Python làm cho mã rất dễ đọc.</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29</a:t>
            </a:fld>
            <a:endParaRPr lang="en-US"/>
          </a:p>
        </p:txBody>
      </p:sp>
    </p:spTree>
    <p:extLst>
      <p:ext uri="{BB962C8B-B14F-4D97-AF65-F5344CB8AC3E}">
        <p14:creationId xmlns:p14="http://schemas.microsoft.com/office/powerpoint/2010/main" val="406053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Kết quả là, lệnh print() đầu tiên được thực hiện một lần cho mỗi tên trong danh sách vì nó được thụt vào. Lời gọi print() thứ hai không được thụt vào, vì vậy nó là chỉ thực hiện một lần sau khi vòng lặp chạy xong. </a:t>
            </a:r>
          </a:p>
          <a:p>
            <a:r>
              <a:rPr lang="en-US" sz="1200" kern="1200">
                <a:solidFill>
                  <a:schemeClr val="tx1"/>
                </a:solidFill>
                <a:effectLst/>
                <a:latin typeface="+mn-lt"/>
                <a:ea typeface="+mn-ea"/>
                <a:cs typeface="+mn-cs"/>
              </a:rPr>
              <a:t>Đây là một lỗi logic. Cú pháp mã Python hợp lệ, nhưng mã này không tạo ra kết quả mong muốn bởi vì một vấn đề xảy ra trong logic của nó. </a:t>
            </a:r>
          </a:p>
          <a:p>
            <a:r>
              <a:rPr lang="en-US" sz="1200" kern="1200">
                <a:solidFill>
                  <a:schemeClr val="tx1"/>
                </a:solidFill>
                <a:effectLst/>
                <a:latin typeface="+mn-lt"/>
                <a:ea typeface="+mn-ea"/>
                <a:cs typeface="+mn-cs"/>
              </a:rPr>
              <a:t>Nếu chúng ta mong đợi thấy một hành động nhất định được lặp lại một lần cho mỗi mục trong danh sách và nó chỉ được thực hiện một lần, xác định xem có cần chỉ cần thụt lề một dòng hay một nhóm các dòng.</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31</a:t>
            </a:fld>
            <a:endParaRPr lang="en-US"/>
          </a:p>
        </p:txBody>
      </p:sp>
    </p:spTree>
    <p:extLst>
      <p:ext uri="{BB962C8B-B14F-4D97-AF65-F5344CB8AC3E}">
        <p14:creationId xmlns:p14="http://schemas.microsoft.com/office/powerpoint/2010/main" val="3044334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có thể tránh lỗi thụt lề không mong muốn bằng cách chỉ thụt lề khi ta có một lý do cụ thể để làm như vậy.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các chương trình đã viết tới thời điểm này, những dòng duy nhất ta nên thụt lề là những hành động ta muốn lặp lại cho mỗi mục trong vòng lặp for.</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32</a:t>
            </a:fld>
            <a:endParaRPr lang="en-US"/>
          </a:p>
        </p:txBody>
      </p:sp>
    </p:spTree>
    <p:extLst>
      <p:ext uri="{BB962C8B-B14F-4D97-AF65-F5344CB8AC3E}">
        <p14:creationId xmlns:p14="http://schemas.microsoft.com/office/powerpoint/2010/main" val="314095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Danh sách là tập hợp các mục tin theo một thứ tự đặc biệt. Ta có thể tạo ra một danh sách bao gồm các chữ cái, các số tự nhiên hoặc là tên của tất cả các thành viên trong gia đình. </a:t>
            </a:r>
          </a:p>
          <a:p>
            <a:r>
              <a:rPr lang="en-US" sz="1200" kern="1200">
                <a:solidFill>
                  <a:schemeClr val="tx1"/>
                </a:solidFill>
                <a:effectLst/>
                <a:latin typeface="+mn-lt"/>
                <a:ea typeface="+mn-ea"/>
                <a:cs typeface="+mn-cs"/>
              </a:rPr>
              <a:t>Ta có thể đưa bất cứ thứ gì mong muốn vào danh sách và các tin mục trong danh sách không nhất thiết phải liên quan theo bất kỳ cách cụ thể nào. </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4</a:t>
            </a:fld>
            <a:endParaRPr lang="en-US"/>
          </a:p>
        </p:txBody>
      </p:sp>
    </p:spTree>
    <p:extLst>
      <p:ext uri="{BB962C8B-B14F-4D97-AF65-F5344CB8AC3E}">
        <p14:creationId xmlns:p14="http://schemas.microsoft.com/office/powerpoint/2010/main" val="4137677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Lỗi này tương tự như lỗi </a:t>
            </a:r>
            <a:r>
              <a:rPr lang="en-US" sz="1200" i="1" kern="1200">
                <a:solidFill>
                  <a:schemeClr val="tx1"/>
                </a:solidFill>
                <a:effectLst/>
                <a:latin typeface="+mn-lt"/>
                <a:ea typeface="+mn-ea"/>
                <a:cs typeface="+mn-cs"/>
              </a:rPr>
              <a:t>Thụt lề không cần thiết </a:t>
            </a:r>
            <a:r>
              <a:rPr lang="en-US" sz="1200" kern="1200">
                <a:solidFill>
                  <a:schemeClr val="tx1"/>
                </a:solidFill>
                <a:effectLst/>
                <a:latin typeface="+mn-lt"/>
                <a:ea typeface="+mn-ea"/>
                <a:cs typeface="+mn-cs"/>
              </a:rPr>
              <a:t>ở trên, thuộc về lỗi logic.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Nghĩa là Python không phát hiện ra lỗi cú pháp nào nên vẫn chạy.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một hành động được lặp lại nhiều lần khi hành động đó nên được thực hiện chỉ một lần, chúng ta cần kiểm tra thụt lề của mã cho hành động đó.</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33</a:t>
            </a:fld>
            <a:endParaRPr lang="en-US"/>
          </a:p>
        </p:txBody>
      </p:sp>
    </p:spTree>
    <p:extLst>
      <p:ext uri="{BB962C8B-B14F-4D97-AF65-F5344CB8AC3E}">
        <p14:creationId xmlns:p14="http://schemas.microsoft.com/office/powerpoint/2010/main" val="1845350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Nếu ta vô tình quên dấu hai chấm, ta sẽ nhận được một cú pháp do Python không biết ta đang cố gắng làm gì. </a:t>
            </a:r>
          </a:p>
          <a:p>
            <a:r>
              <a:rPr lang="en-US" sz="1200" kern="1200">
                <a:solidFill>
                  <a:schemeClr val="tx1"/>
                </a:solidFill>
                <a:effectLst/>
                <a:latin typeface="+mn-lt"/>
                <a:ea typeface="+mn-ea"/>
                <a:cs typeface="+mn-cs"/>
              </a:rPr>
              <a:t>Mặc dù đây là một lỗi dễ sửa, không phải lúc nào cũng dễ tìm ra lỗi. </a:t>
            </a:r>
          </a:p>
          <a:p>
            <a:r>
              <a:rPr lang="en-US" sz="1200" kern="1200">
                <a:solidFill>
                  <a:schemeClr val="tx1"/>
                </a:solidFill>
                <a:effectLst/>
                <a:latin typeface="+mn-lt"/>
                <a:ea typeface="+mn-ea"/>
                <a:cs typeface="+mn-cs"/>
              </a:rPr>
              <a:t>Chúng ta sẽ ngạc nhiên bởi lượng thời gian mà các lập trình viên dành để tìm kiếm các lỗi ký tự đơn như thế này. </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34</a:t>
            </a:fld>
            <a:endParaRPr lang="en-US"/>
          </a:p>
        </p:txBody>
      </p:sp>
    </p:spTree>
    <p:extLst>
      <p:ext uri="{BB962C8B-B14F-4D97-AF65-F5344CB8AC3E}">
        <p14:creationId xmlns:p14="http://schemas.microsoft.com/office/powerpoint/2010/main" val="996905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Có nhiều lý do để thiết lập một danh sách các số. Ví dụ ta cần theo dõi vị trí của nhân vật trong trò chơi, hoặc theo dõi điểm số cao của người chơi.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trực quan hóa dữ liệu, ta luôn cần làm việc với tập hợp các số như nhiệt độ, khoảng cách, kích cỡ dân số, kinh độ, vĩ độ. Các dữ liệu này đều là các kiểu dữ liệu số khác nhau. </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35</a:t>
            </a:fld>
            <a:endParaRPr lang="en-US"/>
          </a:p>
        </p:txBody>
      </p:sp>
    </p:spTree>
    <p:extLst>
      <p:ext uri="{BB962C8B-B14F-4D97-AF65-F5344CB8AC3E}">
        <p14:creationId xmlns:p14="http://schemas.microsoft.com/office/powerpoint/2010/main" val="2191118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đầu ra khác với những gì ta mong đợi khi sử dụng range(), hãy thử điều chỉnh giá trị cuối cùng 1 giá trị.</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36</a:t>
            </a:fld>
            <a:endParaRPr lang="en-US"/>
          </a:p>
        </p:txBody>
      </p:sp>
    </p:spTree>
    <p:extLst>
      <p:ext uri="{BB962C8B-B14F-4D97-AF65-F5344CB8AC3E}">
        <p14:creationId xmlns:p14="http://schemas.microsoft.com/office/powerpoint/2010/main" val="42136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Trong ví dụ này, hàm range() bắt đầu với giá trị 2 và sau đó thêm 2 vào giá trị đó. Nó thêm 2 liên tục cho đến khi đạt đến hoặc vượt qua phần cuối giá trị, 11</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37</a:t>
            </a:fld>
            <a:endParaRPr lang="en-US"/>
          </a:p>
        </p:txBody>
      </p:sp>
    </p:spTree>
    <p:extLst>
      <p:ext uri="{BB962C8B-B14F-4D97-AF65-F5344CB8AC3E}">
        <p14:creationId xmlns:p14="http://schemas.microsoft.com/office/powerpoint/2010/main" val="1386698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Chúng ta có thể sử dụng một trong hai cách tiếp cận này khi làm việc với danh sách phức tạp hơn. </a:t>
            </a:r>
          </a:p>
          <a:p>
            <a:r>
              <a:rPr lang="en-US" sz="1200" kern="1200">
                <a:solidFill>
                  <a:schemeClr val="tx1"/>
                </a:solidFill>
                <a:effectLst/>
                <a:latin typeface="+mn-lt"/>
                <a:ea typeface="+mn-ea"/>
                <a:cs typeface="+mn-cs"/>
              </a:rPr>
              <a:t>Đôi khi việc sử dụng một biến tạm thời làm cho mã của ta dễ đọc hơn; những lần khác, nó làm cho mã dài một cách không cần thiết. </a:t>
            </a:r>
          </a:p>
          <a:p>
            <a:r>
              <a:rPr lang="en-US" sz="1200" kern="1200">
                <a:solidFill>
                  <a:schemeClr val="tx1"/>
                </a:solidFill>
                <a:effectLst/>
                <a:latin typeface="+mn-lt"/>
                <a:ea typeface="+mn-ea"/>
                <a:cs typeface="+mn-cs"/>
              </a:rPr>
              <a:t>Tập trung đầu tiên vào viết code mà chúng ta hiểu rõ ràng, mã này thực hiện những gì ta muốn. Sau đó, hãy tìm các cách tiếp cận hiệu quả hơn khi ta xem lại mã của mình đã viết.</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38</a:t>
            </a:fld>
            <a:endParaRPr lang="en-US"/>
          </a:p>
        </p:txBody>
      </p:sp>
    </p:spTree>
    <p:extLst>
      <p:ext uri="{BB962C8B-B14F-4D97-AF65-F5344CB8AC3E}">
        <p14:creationId xmlns:p14="http://schemas.microsoft.com/office/powerpoint/2010/main" val="742325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Cách tiếp cận được mô tả trước đó để tạo danh sách squares bao gồm sử dụng ba hoặc bốn dòng mã. </a:t>
            </a:r>
          </a:p>
          <a:p>
            <a:r>
              <a:rPr lang="en-US" sz="1200" kern="1200">
                <a:solidFill>
                  <a:schemeClr val="tx1"/>
                </a:solidFill>
                <a:effectLst/>
                <a:latin typeface="+mn-lt"/>
                <a:ea typeface="+mn-ea"/>
                <a:cs typeface="+mn-cs"/>
              </a:rPr>
              <a:t>Khả năng hiểu danh sách cho phép tạo danh sách như này chỉ trong một dòng mã. Việc hiểu danh sách kết hợp vòng lặp for và việc tạo các phần tử mới thành một dòng và tự động thêm mỗi phần tử mới. </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40</a:t>
            </a:fld>
            <a:endParaRPr lang="en-US"/>
          </a:p>
        </p:txBody>
      </p:sp>
    </p:spTree>
    <p:extLst>
      <p:ext uri="{BB962C8B-B14F-4D97-AF65-F5344CB8AC3E}">
        <p14:creationId xmlns:p14="http://schemas.microsoft.com/office/powerpoint/2010/main" val="2110224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Cú pháp này cho phép lấy ra tất cả các phần tử từ bất kỳ điểm nào trong danh sách đến cuối bất kể độ dài của danh sách.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Cần nhớ rằng một chỉ mục âm trả về một phần tử cách cuối danh sách một khoảng cách nhất định;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Ghi chú</a:t>
            </a:r>
            <a:r>
              <a:rPr lang="en-US" sz="1200" kern="1200">
                <a:solidFill>
                  <a:schemeClr val="tx1"/>
                </a:solidFill>
                <a:effectLst/>
                <a:latin typeface="+mn-lt"/>
                <a:ea typeface="+mn-ea"/>
                <a:cs typeface="+mn-cs"/>
              </a:rPr>
              <a:t>: Có thể thêm giá trị thứ ba khi xác định một slice. Giá trị này sẽ nói với Python bao nhiêu phần tử sẽ bị bỏ qua giữa các phần tử ở trong slice được chỉ định.</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43</a:t>
            </a:fld>
            <a:endParaRPr lang="en-US"/>
          </a:p>
        </p:txBody>
      </p:sp>
    </p:spTree>
    <p:extLst>
      <p:ext uri="{BB962C8B-B14F-4D97-AF65-F5344CB8AC3E}">
        <p14:creationId xmlns:p14="http://schemas.microsoft.com/office/powerpoint/2010/main" val="104090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Lát cắt rất hữu ích trong một số tình huống. Ví dụ: khi chúng ta tạo trò chơi, ta có thể thêm điểm số cuối cùng của người chơi vào danh sách mỗi khi người chơi kết thúc chơi. </a:t>
            </a:r>
          </a:p>
          <a:p>
            <a:r>
              <a:rPr lang="en-US" sz="1200" kern="1200">
                <a:solidFill>
                  <a:schemeClr val="tx1"/>
                </a:solidFill>
                <a:effectLst/>
                <a:latin typeface="+mn-lt"/>
                <a:ea typeface="+mn-ea"/>
                <a:cs typeface="+mn-cs"/>
              </a:rPr>
              <a:t>Sau đó, ta có thể nhận được ba điểm số cao nhất của một người chơi bằng cách sắp xếp danh sách theo thứ tự giảm dần và lấy một phần chỉ bao gồm ba điểm số đầu tiên. </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44</a:t>
            </a:fld>
            <a:endParaRPr lang="en-US"/>
          </a:p>
        </p:txBody>
      </p:sp>
    </p:spTree>
    <p:extLst>
      <p:ext uri="{BB962C8B-B14F-4D97-AF65-F5344CB8AC3E}">
        <p14:creationId xmlns:p14="http://schemas.microsoft.com/office/powerpoint/2010/main" val="1259740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effectLst/>
                <a:latin typeface="+mn-lt"/>
                <a:ea typeface="+mn-ea"/>
                <a:cs typeface="+mn-cs"/>
              </a:rPr>
              <a:t>Thay vì lưu trữ bản sao của my_foods trong friend_foods tại </a:t>
            </a:r>
            <a:r>
              <a:rPr lang="zh-CN" altLang="en-US" sz="1200" kern="1200">
                <a:solidFill>
                  <a:schemeClr val="tx1"/>
                </a:solidFill>
                <a:effectLst/>
                <a:latin typeface="+mn-lt"/>
                <a:ea typeface="+mn-ea"/>
                <a:cs typeface="+mn-cs"/>
              </a:rPr>
              <a:t>①</a:t>
            </a:r>
            <a:r>
              <a:rPr lang="vi-VN" sz="1200" kern="1200">
                <a:solidFill>
                  <a:schemeClr val="tx1"/>
                </a:solidFill>
                <a:effectLst/>
                <a:latin typeface="+mn-lt"/>
                <a:ea typeface="+mn-ea"/>
                <a:cs typeface="+mn-cs"/>
              </a:rPr>
              <a:t>, chúng ta thiết lập  friend_foods bằng my_foods. </a:t>
            </a:r>
            <a:endParaRPr lang="en-US"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Cú pháp này thực sự yêu cầu Python liên kết biến friend_foods mới với danh sách đã được liên kết với my_foods, vì vậy bây giờ cả hai biến đều trỏ đến cùng một danh sách. </a:t>
            </a:r>
            <a:endParaRPr lang="en-US"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Kết quả là, khi chúng ta thêm 'cannoli' vào my_foods, nó cũng sẽ xuất hiện trong friend_foods. </a:t>
            </a:r>
            <a:endParaRPr lang="en-US"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Tương tự như vậy 'ice cream 'sẽ xuất hiện trong cả hai danh sách, mặc dù nó dường như chỉ được thêm vào friend_foods.</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47</a:t>
            </a:fld>
            <a:endParaRPr lang="en-US"/>
          </a:p>
        </p:txBody>
      </p:sp>
    </p:spTree>
    <p:extLst>
      <p:ext uri="{BB962C8B-B14F-4D97-AF65-F5344CB8AC3E}">
        <p14:creationId xmlns:p14="http://schemas.microsoft.com/office/powerpoint/2010/main" val="256311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Danh sách là các tập hợp có thứ tự, vì vậy ta có thể truy cập bất kỳ phần tử nào trong danh sách bằng cách cho Python biết vị trí hoặc chỉ mục của mục mong muốn.</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5</a:t>
            </a:fld>
            <a:endParaRPr lang="en-US"/>
          </a:p>
        </p:txBody>
      </p:sp>
    </p:spTree>
    <p:extLst>
      <p:ext uri="{BB962C8B-B14F-4D97-AF65-F5344CB8AC3E}">
        <p14:creationId xmlns:p14="http://schemas.microsoft.com/office/powerpoint/2010/main" val="3970852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Thường không hợp lý khi xây dựng một bộ tuple với một phần tử, nhưng điều này có thể xảy ra khi các bộ giá trị được tạo tự động.</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50</a:t>
            </a:fld>
            <a:endParaRPr lang="en-US"/>
          </a:p>
        </p:txBody>
      </p:sp>
    </p:spTree>
    <p:extLst>
      <p:ext uri="{BB962C8B-B14F-4D97-AF65-F5344CB8AC3E}">
        <p14:creationId xmlns:p14="http://schemas.microsoft.com/office/powerpoint/2010/main" val="23393816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so sánh với danh sách, tuple là cấu trúc dữ liệu đơn giản. Sử dụng chúng khi ta muốn lưu trữ một bộ giá trị không được thay đổi trong suốt vòng đời của chương trình.</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52</a:t>
            </a:fld>
            <a:endParaRPr lang="en-US"/>
          </a:p>
        </p:txBody>
      </p:sp>
    </p:spTree>
    <p:extLst>
      <p:ext uri="{BB962C8B-B14F-4D97-AF65-F5344CB8AC3E}">
        <p14:creationId xmlns:p14="http://schemas.microsoft.com/office/powerpoint/2010/main" val="1137083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Python </a:t>
            </a:r>
            <a:r>
              <a:rPr lang="en-US" sz="1200" kern="1200" dirty="0" err="1">
                <a:solidFill>
                  <a:schemeClr val="tx1"/>
                </a:solidFill>
                <a:effectLst/>
                <a:latin typeface="+mn-lt"/>
                <a:ea typeface="+mn-ea"/>
                <a:cs typeface="+mn-cs"/>
              </a:rPr>
              <a:t>coi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nằm</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do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Cú</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mục</a:t>
            </a:r>
            <a:r>
              <a:rPr lang="en-US" sz="1200" kern="1200" baseline="0" dirty="0">
                <a:solidFill>
                  <a:schemeClr val="tx1"/>
                </a:solidFill>
                <a:effectLst/>
                <a:latin typeface="+mn-lt"/>
                <a:ea typeface="+mn-ea"/>
                <a:cs typeface="+mn-cs"/>
              </a:rPr>
              <a:t> -1</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hữu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âm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trả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trả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4FB8003-F355-449C-B046-EF8B8D38EDF4}" type="slidenum">
              <a:rPr lang="en-US" smtClean="0"/>
              <a:t>6</a:t>
            </a:fld>
            <a:endParaRPr lang="en-US"/>
          </a:p>
        </p:txBody>
      </p:sp>
    </p:spTree>
    <p:extLst>
      <p:ext uri="{BB962C8B-B14F-4D97-AF65-F5344CB8AC3E}">
        <p14:creationId xmlns:p14="http://schemas.microsoft.com/office/powerpoint/2010/main" val="278436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Đoạn mã 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định nghĩa danh sách ban đầu với ‘honda’ là phần tử đầu tiên. Đoạn mã tại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thay đổi giá trị của phần tử đầu tiên thành ‘ducati’. Kết quả cho thấy phần tử đầu tiên đã thực sự thay đổi và các phần tử còn lại giữ nguyên giá trị.</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Ta có thể thay đổi giá trị của bất cứ phần tử nào trong danh sách, không chỉ là phần tử đầu tiên. </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9</a:t>
            </a:fld>
            <a:endParaRPr lang="en-US"/>
          </a:p>
        </p:txBody>
      </p:sp>
    </p:spTree>
    <p:extLst>
      <p:ext uri="{BB962C8B-B14F-4D97-AF65-F5344CB8AC3E}">
        <p14:creationId xmlns:p14="http://schemas.microsoft.com/office/powerpoint/2010/main" val="3632752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Chúng ta có thể muốn thêm một phần tử mới vào danh sách vì nhiều lý do. </a:t>
            </a:r>
          </a:p>
          <a:p>
            <a:r>
              <a:rPr lang="en-US" sz="1200" kern="1200">
                <a:solidFill>
                  <a:schemeClr val="tx1"/>
                </a:solidFill>
                <a:effectLst/>
                <a:latin typeface="+mn-lt"/>
                <a:ea typeface="+mn-ea"/>
                <a:cs typeface="+mn-cs"/>
              </a:rPr>
              <a:t>Ví dụ, ta có thể muốn làm cho quái vật mới xuất hiện trong một trò chơi, thêm mới dữ liệu để hiển thị hoặc thêm người dùng đã đăng ký mới vào trang web mà ta đã xây dựng. </a:t>
            </a:r>
          </a:p>
          <a:p>
            <a:r>
              <a:rPr lang="en-US" sz="1200" kern="1200">
                <a:solidFill>
                  <a:schemeClr val="tx1"/>
                </a:solidFill>
                <a:effectLst/>
                <a:latin typeface="+mn-lt"/>
                <a:ea typeface="+mn-ea"/>
                <a:cs typeface="+mn-cs"/>
              </a:rPr>
              <a:t>Python cung cấp một số cách để thêm dữ liệu mới vào danh sách hiện có</a:t>
            </a:r>
          </a:p>
          <a:p>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Việc xây dựng danh sách theo cách này rất phổ biến, vì chúng ta thường không biết dữ liệu mà người dùng muốn lưu trữ trong một chương trình cho đến sau khi chương trình đó chạy. Để kiểm soát người dùng, hãy bắt đầu bằng cách định nghĩa danh sách trống sẽ lưu các phần tử. Sau đó, thêm từng giá trị mới được cung cấp vào danh sách vừa tạo.</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10</a:t>
            </a:fld>
            <a:endParaRPr lang="en-US"/>
          </a:p>
        </p:txBody>
      </p:sp>
    </p:spTree>
    <p:extLst>
      <p:ext uri="{BB962C8B-B14F-4D97-AF65-F5344CB8AC3E}">
        <p14:creationId xmlns:p14="http://schemas.microsoft.com/office/powerpoint/2010/main" val="3369338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Thông thường, chúng ta sẽ muốn xóa một mục hoặc một tập hợp các mục khỏi danh sách. </a:t>
            </a:r>
          </a:p>
          <a:p>
            <a:r>
              <a:rPr lang="en-US" sz="1200" kern="1200">
                <a:solidFill>
                  <a:schemeClr val="tx1"/>
                </a:solidFill>
                <a:effectLst/>
                <a:latin typeface="+mn-lt"/>
                <a:ea typeface="+mn-ea"/>
                <a:cs typeface="+mn-cs"/>
              </a:rPr>
              <a:t>Ví dụ: khi một người chơi bắn hạ một quái vật từ trên trời, ta sẽ có khả năng muốn xóa nó khỏi danh sách những quái vật đang hoạt động. </a:t>
            </a:r>
          </a:p>
          <a:p>
            <a:r>
              <a:rPr lang="en-US" sz="1200" kern="1200">
                <a:solidFill>
                  <a:schemeClr val="tx1"/>
                </a:solidFill>
                <a:effectLst/>
                <a:latin typeface="+mn-lt"/>
                <a:ea typeface="+mn-ea"/>
                <a:cs typeface="+mn-cs"/>
              </a:rPr>
              <a:t>Hoặc khi một người dùng quyết định hủy tài khoản của họ trên một ứng dụng web ta đã tạo, chúng ta sẽ muốn xóa người dùng đó khỏi danh sách người dùng đang hoạt động. </a:t>
            </a:r>
          </a:p>
          <a:p>
            <a:r>
              <a:rPr lang="en-US" sz="1200" kern="1200">
                <a:solidFill>
                  <a:schemeClr val="tx1"/>
                </a:solidFill>
                <a:effectLst/>
                <a:latin typeface="+mn-lt"/>
                <a:ea typeface="+mn-ea"/>
                <a:cs typeface="+mn-cs"/>
              </a:rPr>
              <a:t>Ta có thể loại bỏ một phần tử theo vị trí của nó trong danh sách hoặc theo giá trị của nó.</a:t>
            </a:r>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12</a:t>
            </a:fld>
            <a:endParaRPr lang="en-US"/>
          </a:p>
        </p:txBody>
      </p:sp>
    </p:spTree>
    <p:extLst>
      <p:ext uri="{BB962C8B-B14F-4D97-AF65-F5344CB8AC3E}">
        <p14:creationId xmlns:p14="http://schemas.microsoft.com/office/powerpoint/2010/main" val="2008733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Đôi khi chúng ta muốn sử dụng giá trị của một phần tử sau khi xóa nó khỏi danh sách.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Ví dụ: ta có thể muốn lấy vị trí x và y của một quái vật vừa bị bắn hạ, để ta có thể tạo ra một vụ nổ tại vị trí đó.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một ứng dụng web, ta có thể muốn xóa một người dùng khỏi danh sách các thành viên đang hoạt động và sau đó thêm người dùng đó vào danh sách các thành viên không hoạt động.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Hãy tưởng tượng rằng những chiếc xe máy trong danh sách được lưu trữ theo thứ tự thời gian theo thời điểm chúng ta sở hữu chúng. Nếu đúng như vậy, chúng ta có thể sử dụng phương thức pop() để in một câu lệnh về chiếc xe máy cuối cùng chúng ta mua:</a:t>
            </a:r>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13</a:t>
            </a:fld>
            <a:endParaRPr lang="en-US"/>
          </a:p>
        </p:txBody>
      </p:sp>
    </p:spTree>
    <p:extLst>
      <p:ext uri="{BB962C8B-B14F-4D97-AF65-F5344CB8AC3E}">
        <p14:creationId xmlns:p14="http://schemas.microsoft.com/office/powerpoint/2010/main" val="378496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ea typeface="SimSun" panose="02010600030101010101" pitchFamily="2" charset="-122"/>
              </a:rPr>
              <a:t>Phương thức remove() chỉ xóa lần xuất hiện đầu tiên của giá trị ta chỉ định. Nếu có khả năng giá trị xuất hiện nhiều lần trong danh sách, chúng ta sẽ cần sử dụng một vòng lặp để đảm bảo rằng tất cả các lần xuất hiện của giá trị đều bị loại bỏ.</a:t>
            </a:r>
            <a:endParaRPr lang="en-US"/>
          </a:p>
          <a:p>
            <a:endParaRPr lang="en-US"/>
          </a:p>
        </p:txBody>
      </p:sp>
      <p:sp>
        <p:nvSpPr>
          <p:cNvPr id="4" name="Slide Number Placeholder 3"/>
          <p:cNvSpPr>
            <a:spLocks noGrp="1"/>
          </p:cNvSpPr>
          <p:nvPr>
            <p:ph type="sldNum" sz="quarter" idx="10"/>
          </p:nvPr>
        </p:nvSpPr>
        <p:spPr/>
        <p:txBody>
          <a:bodyPr/>
          <a:lstStyle/>
          <a:p>
            <a:fld id="{44FB8003-F355-449C-B046-EF8B8D38EDF4}" type="slidenum">
              <a:rPr lang="en-US" smtClean="0"/>
              <a:t>16</a:t>
            </a:fld>
            <a:endParaRPr lang="en-US"/>
          </a:p>
        </p:txBody>
      </p:sp>
    </p:spTree>
    <p:extLst>
      <p:ext uri="{BB962C8B-B14F-4D97-AF65-F5344CB8AC3E}">
        <p14:creationId xmlns:p14="http://schemas.microsoft.com/office/powerpoint/2010/main" val="4205670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Oval 38">
            <a:extLst>
              <a:ext uri="{FF2B5EF4-FFF2-40B4-BE49-F238E27FC236}">
                <a16:creationId xmlns:a16="http://schemas.microsoft.com/office/drawing/2014/main" id="{5BE51AB7-6445-AE4B-B790-0C1D14FCCF9B}"/>
              </a:ext>
            </a:extLst>
          </p:cNvPr>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5" name="Rectangle 39">
            <a:extLst>
              <a:ext uri="{FF2B5EF4-FFF2-40B4-BE49-F238E27FC236}">
                <a16:creationId xmlns:a16="http://schemas.microsoft.com/office/drawing/2014/main" id="{A480ECDC-E865-A747-A87A-2398ADDCE171}"/>
              </a:ext>
            </a:extLst>
          </p:cNvPr>
          <p:cNvSpPr>
            <a:spLocks noChangeArrowheads="1"/>
          </p:cNvSpPr>
          <p:nvPr/>
        </p:nvSpPr>
        <p:spPr bwMode="ltGray">
          <a:xfrm>
            <a:off x="0" y="4437064"/>
            <a:ext cx="12192000" cy="1728787"/>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40" descr="a">
            <a:extLst>
              <a:ext uri="{FF2B5EF4-FFF2-40B4-BE49-F238E27FC236}">
                <a16:creationId xmlns:a16="http://schemas.microsoft.com/office/drawing/2014/main" id="{44716B91-829D-CC4D-B841-EAA7AC5DAE7A}"/>
              </a:ext>
            </a:extLst>
          </p:cNvPr>
          <p:cNvSpPr>
            <a:spLocks noChangeArrowheads="1"/>
          </p:cNvSpPr>
          <p:nvPr/>
        </p:nvSpPr>
        <p:spPr bwMode="gray">
          <a:xfrm>
            <a:off x="1295401" y="1628775"/>
            <a:ext cx="4705351" cy="3671888"/>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41" descr="b">
            <a:extLst>
              <a:ext uri="{FF2B5EF4-FFF2-40B4-BE49-F238E27FC236}">
                <a16:creationId xmlns:a16="http://schemas.microsoft.com/office/drawing/2014/main" id="{0EF3C5EB-B787-4B43-AC7B-EA2F48EBC169}"/>
              </a:ext>
            </a:extLst>
          </p:cNvPr>
          <p:cNvSpPr>
            <a:spLocks noChangeArrowheads="1"/>
          </p:cNvSpPr>
          <p:nvPr/>
        </p:nvSpPr>
        <p:spPr bwMode="gray">
          <a:xfrm>
            <a:off x="431801" y="1268413"/>
            <a:ext cx="1917700" cy="1511300"/>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8" name="Oval 42" descr="d">
            <a:extLst>
              <a:ext uri="{FF2B5EF4-FFF2-40B4-BE49-F238E27FC236}">
                <a16:creationId xmlns:a16="http://schemas.microsoft.com/office/drawing/2014/main" id="{803E4484-1EF2-2B41-8AFD-4FDCF914483B}"/>
              </a:ext>
            </a:extLst>
          </p:cNvPr>
          <p:cNvSpPr>
            <a:spLocks noChangeArrowheads="1"/>
          </p:cNvSpPr>
          <p:nvPr/>
        </p:nvSpPr>
        <p:spPr bwMode="gray">
          <a:xfrm>
            <a:off x="1678518" y="260351"/>
            <a:ext cx="1246716" cy="936625"/>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9" name="Oval 43">
            <a:extLst>
              <a:ext uri="{FF2B5EF4-FFF2-40B4-BE49-F238E27FC236}">
                <a16:creationId xmlns:a16="http://schemas.microsoft.com/office/drawing/2014/main" id="{A474FB02-03B3-0647-9BEA-72A3AE8A2D7D}"/>
              </a:ext>
            </a:extLst>
          </p:cNvPr>
          <p:cNvSpPr>
            <a:spLocks noChangeArrowheads="1"/>
          </p:cNvSpPr>
          <p:nvPr/>
        </p:nvSpPr>
        <p:spPr bwMode="gray">
          <a:xfrm>
            <a:off x="5615518" y="2636838"/>
            <a:ext cx="1631949" cy="1223962"/>
          </a:xfrm>
          <a:prstGeom prst="ellipse">
            <a:avLst/>
          </a:prstGeom>
          <a:solidFill>
            <a:srgbClr val="1BABE5">
              <a:alpha val="10196"/>
            </a:srgbClr>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 name="Oval 44" descr="c">
            <a:extLst>
              <a:ext uri="{FF2B5EF4-FFF2-40B4-BE49-F238E27FC236}">
                <a16:creationId xmlns:a16="http://schemas.microsoft.com/office/drawing/2014/main" id="{9620E68E-A8F1-1F46-AE03-F9375B10D19A}"/>
              </a:ext>
            </a:extLst>
          </p:cNvPr>
          <p:cNvSpPr>
            <a:spLocks noChangeArrowheads="1"/>
          </p:cNvSpPr>
          <p:nvPr/>
        </p:nvSpPr>
        <p:spPr bwMode="gray">
          <a:xfrm>
            <a:off x="5135034" y="3500439"/>
            <a:ext cx="2110317" cy="1582737"/>
          </a:xfrm>
          <a:prstGeom prst="ellipse">
            <a:avLst/>
          </a:prstGeom>
          <a:blipFill dpi="0" rotWithShape="1">
            <a:blip r:embed="rId5"/>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3074" name="Rectangle 2"/>
          <p:cNvSpPr>
            <a:spLocks noGrp="1" noChangeArrowheads="1"/>
          </p:cNvSpPr>
          <p:nvPr>
            <p:ph type="ctrTitle"/>
          </p:nvPr>
        </p:nvSpPr>
        <p:spPr>
          <a:xfrm>
            <a:off x="5689600" y="1219200"/>
            <a:ext cx="5994400" cy="1752600"/>
          </a:xfrm>
        </p:spPr>
        <p:txBody>
          <a:bodyPr/>
          <a:lstStyle>
            <a:lvl1pPr algn="r">
              <a:defRPr sz="4800">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r>
              <a:rPr lang="en-US"/>
              <a:t>Click to edit Master subtitle style</a:t>
            </a:r>
          </a:p>
        </p:txBody>
      </p:sp>
      <p:sp>
        <p:nvSpPr>
          <p:cNvPr id="11" name="Rectangle 4">
            <a:extLst>
              <a:ext uri="{FF2B5EF4-FFF2-40B4-BE49-F238E27FC236}">
                <a16:creationId xmlns:a16="http://schemas.microsoft.com/office/drawing/2014/main" id="{5F90606D-AD68-4C46-A50A-B312949F4C10}"/>
              </a:ext>
            </a:extLst>
          </p:cNvPr>
          <p:cNvSpPr>
            <a:spLocks noGrp="1" noChangeArrowheads="1"/>
          </p:cNvSpPr>
          <p:nvPr>
            <p:ph type="dt" sz="half" idx="10"/>
          </p:nvPr>
        </p:nvSpPr>
        <p:spPr>
          <a:xfrm>
            <a:off x="4775200" y="6400801"/>
            <a:ext cx="2946400" cy="244475"/>
          </a:xfrm>
        </p:spPr>
        <p:txBody>
          <a:bodyPr/>
          <a:lstStyle>
            <a:lvl1pPr algn="ctr">
              <a:defRPr sz="1200"/>
            </a:lvl1pPr>
          </a:lstStyle>
          <a:p>
            <a:fld id="{1820B81B-473E-4F89-9B28-06EC322C533C}" type="datetimeFigureOut">
              <a:rPr lang="en-US" smtClean="0"/>
              <a:t>9/15/2022</a:t>
            </a:fld>
            <a:endParaRPr lang="en-US"/>
          </a:p>
        </p:txBody>
      </p:sp>
      <p:sp>
        <p:nvSpPr>
          <p:cNvPr id="12" name="Rectangle 5">
            <a:extLst>
              <a:ext uri="{FF2B5EF4-FFF2-40B4-BE49-F238E27FC236}">
                <a16:creationId xmlns:a16="http://schemas.microsoft.com/office/drawing/2014/main" id="{15027D4F-18DF-2942-A40F-99936849EE84}"/>
              </a:ext>
            </a:extLst>
          </p:cNvPr>
          <p:cNvSpPr>
            <a:spLocks noGrp="1" noChangeArrowheads="1"/>
          </p:cNvSpPr>
          <p:nvPr>
            <p:ph type="ftr" sz="quarter" idx="11"/>
          </p:nvPr>
        </p:nvSpPr>
        <p:spPr>
          <a:xfrm>
            <a:off x="7912101" y="6391276"/>
            <a:ext cx="2578100" cy="244475"/>
          </a:xfrm>
          <a:prstGeom prst="rect">
            <a:avLst/>
          </a:prstGeom>
        </p:spPr>
        <p:txBody>
          <a:bodyPr/>
          <a:lstStyle>
            <a:lvl1pPr algn="r" eaLnBrk="1" hangingPunct="1">
              <a:defRPr sz="1200" b="1" i="1">
                <a:solidFill>
                  <a:schemeClr val="tx2"/>
                </a:solidFill>
                <a:latin typeface="+mn-lt"/>
                <a:ea typeface="+mn-ea"/>
                <a:cs typeface="ＭＳ Ｐゴシック" charset="0"/>
              </a:defRPr>
            </a:lvl1pPr>
          </a:lstStyle>
          <a:p>
            <a:endParaRPr lang="en-US"/>
          </a:p>
        </p:txBody>
      </p:sp>
      <p:sp>
        <p:nvSpPr>
          <p:cNvPr id="13" name="Rectangle 6">
            <a:extLst>
              <a:ext uri="{FF2B5EF4-FFF2-40B4-BE49-F238E27FC236}">
                <a16:creationId xmlns:a16="http://schemas.microsoft.com/office/drawing/2014/main" id="{1A2D2DEB-9AAC-C44C-862D-48C2D08C79E2}"/>
              </a:ext>
            </a:extLst>
          </p:cNvPr>
          <p:cNvSpPr>
            <a:spLocks noGrp="1" noChangeArrowheads="1"/>
          </p:cNvSpPr>
          <p:nvPr>
            <p:ph type="sldNum" sz="quarter" idx="12"/>
          </p:nvPr>
        </p:nvSpPr>
        <p:spPr>
          <a:xfrm>
            <a:off x="508000" y="6400801"/>
            <a:ext cx="2844800" cy="244475"/>
          </a:xfrm>
        </p:spPr>
        <p:txBody>
          <a:bodyPr/>
          <a:lstStyle>
            <a:lvl1pPr algn="l">
              <a:defRPr sz="1200"/>
            </a:lvl1pPr>
          </a:lstStyle>
          <a:p>
            <a:fld id="{2BB7751F-E880-4EF4-8193-60BF2E3758E4}" type="slidenum">
              <a:rPr lang="en-US" smtClean="0"/>
              <a:t>‹#›</a:t>
            </a:fld>
            <a:endParaRPr lang="en-US"/>
          </a:p>
        </p:txBody>
      </p:sp>
    </p:spTree>
    <p:extLst>
      <p:ext uri="{BB962C8B-B14F-4D97-AF65-F5344CB8AC3E}">
        <p14:creationId xmlns:p14="http://schemas.microsoft.com/office/powerpoint/2010/main" val="103310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0DD7CBA1-AAB6-D048-94E3-55A4C203294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id="{774A8A23-E993-604F-BE68-207579BBC2F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9/15/2022</a:t>
            </a:fld>
            <a:endParaRPr lang="en-US"/>
          </a:p>
        </p:txBody>
      </p:sp>
    </p:spTree>
    <p:extLst>
      <p:ext uri="{BB962C8B-B14F-4D97-AF65-F5344CB8AC3E}">
        <p14:creationId xmlns:p14="http://schemas.microsoft.com/office/powerpoint/2010/main" val="250538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3102E684-BC82-9D4E-ACFC-50C5FD0FFAF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id="{A8FA977F-41FB-3642-8802-96ABA7C6E07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9/15/2022</a:t>
            </a:fld>
            <a:endParaRPr lang="en-US"/>
          </a:p>
        </p:txBody>
      </p:sp>
    </p:spTree>
    <p:extLst>
      <p:ext uri="{BB962C8B-B14F-4D97-AF65-F5344CB8AC3E}">
        <p14:creationId xmlns:p14="http://schemas.microsoft.com/office/powerpoint/2010/main" val="4088754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11023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a:extLst>
              <a:ext uri="{FF2B5EF4-FFF2-40B4-BE49-F238E27FC236}">
                <a16:creationId xmlns:a16="http://schemas.microsoft.com/office/drawing/2014/main" id="{5E4899E2-FB0F-E14D-B90F-D175916B56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id="{66A472E2-6F79-B741-A164-E8208F4C6E44}"/>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9/15/2022</a:t>
            </a:fld>
            <a:endParaRPr lang="en-US"/>
          </a:p>
        </p:txBody>
      </p:sp>
    </p:spTree>
    <p:extLst>
      <p:ext uri="{BB962C8B-B14F-4D97-AF65-F5344CB8AC3E}">
        <p14:creationId xmlns:p14="http://schemas.microsoft.com/office/powerpoint/2010/main" val="2950131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pPr lvl="0"/>
            <a:r>
              <a:rPr lang="en-US" noProof="0"/>
              <a:t>Click icon to add table</a:t>
            </a:r>
          </a:p>
        </p:txBody>
      </p:sp>
      <p:sp>
        <p:nvSpPr>
          <p:cNvPr id="4" name="Rectangle 6">
            <a:extLst>
              <a:ext uri="{FF2B5EF4-FFF2-40B4-BE49-F238E27FC236}">
                <a16:creationId xmlns:a16="http://schemas.microsoft.com/office/drawing/2014/main" id="{99FB4837-8A1C-D84B-A9EB-26D81444846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id="{47261F50-A3E4-9848-B502-15D291E1728B}"/>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9/15/2022</a:t>
            </a:fld>
            <a:endParaRPr lang="en-US"/>
          </a:p>
        </p:txBody>
      </p:sp>
    </p:spTree>
    <p:extLst>
      <p:ext uri="{BB962C8B-B14F-4D97-AF65-F5344CB8AC3E}">
        <p14:creationId xmlns:p14="http://schemas.microsoft.com/office/powerpoint/2010/main" val="3453617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Oval 105">
            <a:extLst>
              <a:ext uri="{FF2B5EF4-FFF2-40B4-BE49-F238E27FC236}">
                <a16:creationId xmlns:a16="http://schemas.microsoft.com/office/drawing/2014/main" id="{F92CFA11-8826-034D-8EDF-E8A4C82CFA0B}"/>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4" name="Rectangle 106">
            <a:extLst>
              <a:ext uri="{FF2B5EF4-FFF2-40B4-BE49-F238E27FC236}">
                <a16:creationId xmlns:a16="http://schemas.microsoft.com/office/drawing/2014/main" id="{5759E6C5-854D-CD45-9F44-83DAB087C712}"/>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5" name="Oval 107" descr="b">
            <a:extLst>
              <a:ext uri="{FF2B5EF4-FFF2-40B4-BE49-F238E27FC236}">
                <a16:creationId xmlns:a16="http://schemas.microsoft.com/office/drawing/2014/main" id="{8CEA13B8-3B04-B949-A124-01E96BDEE69C}"/>
              </a:ext>
            </a:extLst>
          </p:cNvPr>
          <p:cNvSpPr>
            <a:spLocks noChangeArrowheads="1"/>
          </p:cNvSpPr>
          <p:nvPr/>
        </p:nvSpPr>
        <p:spPr bwMode="gray">
          <a:xfrm>
            <a:off x="1488018" y="58739"/>
            <a:ext cx="1153583" cy="892175"/>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108" descr="c">
            <a:extLst>
              <a:ext uri="{FF2B5EF4-FFF2-40B4-BE49-F238E27FC236}">
                <a16:creationId xmlns:a16="http://schemas.microsoft.com/office/drawing/2014/main" id="{E0216B9F-FD4F-6C46-9662-B0FC3984A183}"/>
              </a:ext>
            </a:extLst>
          </p:cNvPr>
          <p:cNvSpPr>
            <a:spLocks noChangeArrowheads="1"/>
          </p:cNvSpPr>
          <p:nvPr/>
        </p:nvSpPr>
        <p:spPr bwMode="gray">
          <a:xfrm>
            <a:off x="10801351" y="106363"/>
            <a:ext cx="1054100" cy="830262"/>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109" descr="a">
            <a:extLst>
              <a:ext uri="{FF2B5EF4-FFF2-40B4-BE49-F238E27FC236}">
                <a16:creationId xmlns:a16="http://schemas.microsoft.com/office/drawing/2014/main" id="{4A2D804B-E926-C843-BBF0-64F002CB806F}"/>
              </a:ext>
            </a:extLst>
          </p:cNvPr>
          <p:cNvSpPr>
            <a:spLocks noChangeArrowheads="1"/>
          </p:cNvSpPr>
          <p:nvPr/>
        </p:nvSpPr>
        <p:spPr bwMode="gray">
          <a:xfrm>
            <a:off x="239185" y="333376"/>
            <a:ext cx="1536700" cy="1223963"/>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2" name="Title 1"/>
          <p:cNvSpPr>
            <a:spLocks noGrp="1"/>
          </p:cNvSpPr>
          <p:nvPr>
            <p:ph type="title"/>
          </p:nvPr>
        </p:nvSpPr>
        <p:spPr>
          <a:xfrm>
            <a:off x="1219200" y="1524000"/>
            <a:ext cx="10162117" cy="1752600"/>
          </a:xfrm>
        </p:spPr>
        <p:txBody>
          <a:bodyPr/>
          <a:lstStyle/>
          <a:p>
            <a:r>
              <a:rPr lang="en-US"/>
              <a:t>Click to edit Master title style</a:t>
            </a:r>
          </a:p>
        </p:txBody>
      </p:sp>
      <p:sp>
        <p:nvSpPr>
          <p:cNvPr id="8" name="Date Placeholder 7">
            <a:extLst>
              <a:ext uri="{FF2B5EF4-FFF2-40B4-BE49-F238E27FC236}">
                <a16:creationId xmlns:a16="http://schemas.microsoft.com/office/drawing/2014/main" id="{63734738-A0BE-7446-A2B7-C0FA2759178B}"/>
              </a:ext>
            </a:extLst>
          </p:cNvPr>
          <p:cNvSpPr>
            <a:spLocks noGrp="1" noChangeArrowheads="1"/>
          </p:cNvSpPr>
          <p:nvPr>
            <p:ph type="dt" idx="10"/>
          </p:nvPr>
        </p:nvSpPr>
        <p:spPr/>
        <p:txBody>
          <a:bodyPr/>
          <a:lstStyle>
            <a:lvl1pPr>
              <a:defRPr/>
            </a:lvl1pPr>
          </a:lstStyle>
          <a:p>
            <a:fld id="{1820B81B-473E-4F89-9B28-06EC322C533C}" type="datetimeFigureOut">
              <a:rPr lang="en-US" smtClean="0"/>
              <a:t>9/15/2022</a:t>
            </a:fld>
            <a:endParaRPr lang="en-US"/>
          </a:p>
        </p:txBody>
      </p:sp>
      <p:sp>
        <p:nvSpPr>
          <p:cNvPr id="9" name="Footer Placeholder 3">
            <a:extLst>
              <a:ext uri="{FF2B5EF4-FFF2-40B4-BE49-F238E27FC236}">
                <a16:creationId xmlns:a16="http://schemas.microsoft.com/office/drawing/2014/main" id="{A708D372-D347-C24D-B5FD-2F97FD0CE4F7}"/>
              </a:ext>
            </a:extLst>
          </p:cNvPr>
          <p:cNvSpPr>
            <a:spLocks noGrp="1" noChangeArrowheads="1"/>
          </p:cNvSpPr>
          <p:nvPr>
            <p:ph type="ftr" idx="11"/>
          </p:nvPr>
        </p:nvSpPr>
        <p:spPr>
          <a:xfrm>
            <a:off x="4165601" y="6243638"/>
            <a:ext cx="3858684" cy="455612"/>
          </a:xfrm>
          <a:prstGeom prst="rect">
            <a:avLst/>
          </a:prstGeom>
        </p:spPr>
        <p:txBody>
          <a:bodyPr/>
          <a:lstStyle>
            <a:lvl1pPr eaLnBrk="1" hangingPunct="1">
              <a:defRPr>
                <a:latin typeface="Tahoma" panose="020B0604030504040204" pitchFamily="34" charset="0"/>
                <a:ea typeface="+mn-ea"/>
                <a:cs typeface="ＭＳ Ｐゴシック" charset="0"/>
              </a:defRPr>
            </a:lvl1pPr>
          </a:lstStyle>
          <a:p>
            <a:endParaRPr lang="en-US"/>
          </a:p>
        </p:txBody>
      </p:sp>
      <p:sp>
        <p:nvSpPr>
          <p:cNvPr id="10" name="Slide Number Placeholder 9">
            <a:extLst>
              <a:ext uri="{FF2B5EF4-FFF2-40B4-BE49-F238E27FC236}">
                <a16:creationId xmlns:a16="http://schemas.microsoft.com/office/drawing/2014/main" id="{0505635D-AB8B-6E4B-9D7D-A1E7FCADFED5}"/>
              </a:ext>
            </a:extLst>
          </p:cNvPr>
          <p:cNvSpPr>
            <a:spLocks noGrp="1" noChangeArrowheads="1"/>
          </p:cNvSpPr>
          <p:nvPr>
            <p:ph type="sldNum" idx="12"/>
          </p:nvPr>
        </p:nvSpPr>
        <p:spPr/>
        <p:txBody>
          <a:bodyPr/>
          <a:lstStyle>
            <a:lvl1pPr>
              <a:defRPr/>
            </a:lvl1pPr>
          </a:lstStyle>
          <a:p>
            <a:fld id="{2BB7751F-E880-4EF4-8193-60BF2E3758E4}" type="slidenum">
              <a:rPr lang="en-US" smtClean="0"/>
              <a:t>‹#›</a:t>
            </a:fld>
            <a:endParaRPr lang="en-US"/>
          </a:p>
        </p:txBody>
      </p:sp>
    </p:spTree>
    <p:extLst>
      <p:ext uri="{BB962C8B-B14F-4D97-AF65-F5344CB8AC3E}">
        <p14:creationId xmlns:p14="http://schemas.microsoft.com/office/powerpoint/2010/main" val="74645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35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C216E3D4-13B5-554E-BF6A-5E425A1D0D9E}"/>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id="{1AE2E03D-D0BF-E94C-8474-68B0636F124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9/15/2022</a:t>
            </a:fld>
            <a:endParaRPr lang="en-US"/>
          </a:p>
        </p:txBody>
      </p:sp>
    </p:spTree>
    <p:extLst>
      <p:ext uri="{BB962C8B-B14F-4D97-AF65-F5344CB8AC3E}">
        <p14:creationId xmlns:p14="http://schemas.microsoft.com/office/powerpoint/2010/main" val="409673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7C6A52D3-36FA-1A45-A24C-33BB6BDD861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id="{09E37A11-AAAA-DA40-9957-72A2C4EA392F}"/>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9/15/2022</a:t>
            </a:fld>
            <a:endParaRPr lang="en-US"/>
          </a:p>
        </p:txBody>
      </p:sp>
    </p:spTree>
    <p:extLst>
      <p:ext uri="{BB962C8B-B14F-4D97-AF65-F5344CB8AC3E}">
        <p14:creationId xmlns:p14="http://schemas.microsoft.com/office/powerpoint/2010/main" val="2006372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EBE1437A-D96B-BC45-8EC4-DDEBEF90E0B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id="{553DCF69-AD76-554D-95A8-D0607B503FE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9/15/2022</a:t>
            </a:fld>
            <a:endParaRPr lang="en-US"/>
          </a:p>
        </p:txBody>
      </p:sp>
    </p:spTree>
    <p:extLst>
      <p:ext uri="{BB962C8B-B14F-4D97-AF65-F5344CB8AC3E}">
        <p14:creationId xmlns:p14="http://schemas.microsoft.com/office/powerpoint/2010/main" val="349825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C8E40912-1068-0B45-8D05-EA2E77D6101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8" name="Rectangle 4">
            <a:extLst>
              <a:ext uri="{FF2B5EF4-FFF2-40B4-BE49-F238E27FC236}">
                <a16:creationId xmlns:a16="http://schemas.microsoft.com/office/drawing/2014/main" id="{619B5564-8738-D145-9F80-76160BF9DF65}"/>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9/15/2022</a:t>
            </a:fld>
            <a:endParaRPr lang="en-US"/>
          </a:p>
        </p:txBody>
      </p:sp>
    </p:spTree>
    <p:extLst>
      <p:ext uri="{BB962C8B-B14F-4D97-AF65-F5344CB8AC3E}">
        <p14:creationId xmlns:p14="http://schemas.microsoft.com/office/powerpoint/2010/main" val="311563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E9403ED7-90C7-294F-AAC5-C6B12C7D93DB}"/>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id="{E965CCD8-5174-544A-8013-23405BEF9D08}"/>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9/15/2022</a:t>
            </a:fld>
            <a:endParaRPr lang="en-US"/>
          </a:p>
        </p:txBody>
      </p:sp>
    </p:spTree>
    <p:extLst>
      <p:ext uri="{BB962C8B-B14F-4D97-AF65-F5344CB8AC3E}">
        <p14:creationId xmlns:p14="http://schemas.microsoft.com/office/powerpoint/2010/main" val="393623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992C6BE-8F35-5D4C-9B8B-F463A323409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3" name="Rectangle 4">
            <a:extLst>
              <a:ext uri="{FF2B5EF4-FFF2-40B4-BE49-F238E27FC236}">
                <a16:creationId xmlns:a16="http://schemas.microsoft.com/office/drawing/2014/main" id="{FD1583A2-30C2-C844-A2BC-1113E094AB7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9/15/2022</a:t>
            </a:fld>
            <a:endParaRPr lang="en-US"/>
          </a:p>
        </p:txBody>
      </p:sp>
    </p:spTree>
    <p:extLst>
      <p:ext uri="{BB962C8B-B14F-4D97-AF65-F5344CB8AC3E}">
        <p14:creationId xmlns:p14="http://schemas.microsoft.com/office/powerpoint/2010/main" val="365945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2BEB3EFE-809F-944D-B57D-9EA5658E5C9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id="{59D85EE4-2628-4647-8559-082214BA571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9/15/2022</a:t>
            </a:fld>
            <a:endParaRPr lang="en-US"/>
          </a:p>
        </p:txBody>
      </p:sp>
    </p:spTree>
    <p:extLst>
      <p:ext uri="{BB962C8B-B14F-4D97-AF65-F5344CB8AC3E}">
        <p14:creationId xmlns:p14="http://schemas.microsoft.com/office/powerpoint/2010/main" val="221372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A7E12332-C1A2-184E-9A40-5DF5DC5DE1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id="{069533F4-9B54-A043-91B4-3079589DFD5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9/15/2022</a:t>
            </a:fld>
            <a:endParaRPr lang="en-US"/>
          </a:p>
        </p:txBody>
      </p:sp>
    </p:spTree>
    <p:extLst>
      <p:ext uri="{BB962C8B-B14F-4D97-AF65-F5344CB8AC3E}">
        <p14:creationId xmlns:p14="http://schemas.microsoft.com/office/powerpoint/2010/main" val="277273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a:extLst>
              <a:ext uri="{FF2B5EF4-FFF2-40B4-BE49-F238E27FC236}">
                <a16:creationId xmlns:a16="http://schemas.microsoft.com/office/drawing/2014/main" id="{4F3621C5-664F-2746-8F1E-A81D54B9BD94}"/>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1027" name="Rectangle 106">
            <a:extLst>
              <a:ext uri="{FF2B5EF4-FFF2-40B4-BE49-F238E27FC236}">
                <a16:creationId xmlns:a16="http://schemas.microsoft.com/office/drawing/2014/main" id="{C8DE3ECC-8307-DE43-8CD9-31E485BBF150}"/>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1028" name="Oval 107" descr="b">
            <a:extLst>
              <a:ext uri="{FF2B5EF4-FFF2-40B4-BE49-F238E27FC236}">
                <a16:creationId xmlns:a16="http://schemas.microsoft.com/office/drawing/2014/main" id="{DD4569FC-FFB3-8D4D-9606-AA4BD0045D45}"/>
              </a:ext>
            </a:extLst>
          </p:cNvPr>
          <p:cNvSpPr>
            <a:spLocks noChangeArrowheads="1"/>
          </p:cNvSpPr>
          <p:nvPr/>
        </p:nvSpPr>
        <p:spPr bwMode="gray">
          <a:xfrm>
            <a:off x="1488018" y="58739"/>
            <a:ext cx="1153583" cy="892175"/>
          </a:xfrm>
          <a:prstGeom prst="ellipse">
            <a:avLst/>
          </a:prstGeom>
          <a:blipFill dpi="0" rotWithShape="1">
            <a:blip r:embed="rId17"/>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29" name="Oval 108" descr="c">
            <a:extLst>
              <a:ext uri="{FF2B5EF4-FFF2-40B4-BE49-F238E27FC236}">
                <a16:creationId xmlns:a16="http://schemas.microsoft.com/office/drawing/2014/main" id="{3A45F11D-F350-5844-8EE8-BFBFF70F0E63}"/>
              </a:ext>
            </a:extLst>
          </p:cNvPr>
          <p:cNvSpPr>
            <a:spLocks noChangeArrowheads="1"/>
          </p:cNvSpPr>
          <p:nvPr/>
        </p:nvSpPr>
        <p:spPr bwMode="gray">
          <a:xfrm>
            <a:off x="10801351" y="106363"/>
            <a:ext cx="1054100" cy="830262"/>
          </a:xfrm>
          <a:prstGeom prst="ellipse">
            <a:avLst/>
          </a:prstGeom>
          <a:blipFill dpi="0" rotWithShape="1">
            <a:blip r:embed="rId18"/>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0" name="Oval 109" descr="a">
            <a:extLst>
              <a:ext uri="{FF2B5EF4-FFF2-40B4-BE49-F238E27FC236}">
                <a16:creationId xmlns:a16="http://schemas.microsoft.com/office/drawing/2014/main" id="{B5D90FF6-8387-A44A-BD13-6E74F5AC44E2}"/>
              </a:ext>
            </a:extLst>
          </p:cNvPr>
          <p:cNvSpPr>
            <a:spLocks noChangeArrowheads="1"/>
          </p:cNvSpPr>
          <p:nvPr/>
        </p:nvSpPr>
        <p:spPr bwMode="gray">
          <a:xfrm>
            <a:off x="239185" y="333376"/>
            <a:ext cx="1536700" cy="1223963"/>
          </a:xfrm>
          <a:prstGeom prst="ellipse">
            <a:avLst/>
          </a:prstGeom>
          <a:blipFill dpi="0" rotWithShape="1">
            <a:blip r:embed="rId19"/>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1" name="Rectangle 3">
            <a:extLst>
              <a:ext uri="{FF2B5EF4-FFF2-40B4-BE49-F238E27FC236}">
                <a16:creationId xmlns:a16="http://schemas.microsoft.com/office/drawing/2014/main" id="{DB2B0F15-C253-F340-B93D-2D3E9D3C1CFA}"/>
              </a:ext>
            </a:extLst>
          </p:cNvPr>
          <p:cNvSpPr>
            <a:spLocks noGrp="1" noChangeArrowheads="1"/>
          </p:cNvSpPr>
          <p:nvPr>
            <p:ph type="body" idx="1"/>
          </p:nvPr>
        </p:nvSpPr>
        <p:spPr bwMode="gray">
          <a:xfrm>
            <a:off x="609600" y="1676400"/>
            <a:ext cx="11023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6">
            <a:extLst>
              <a:ext uri="{FF2B5EF4-FFF2-40B4-BE49-F238E27FC236}">
                <a16:creationId xmlns:a16="http://schemas.microsoft.com/office/drawing/2014/main" id="{2B8175FF-FCB4-0743-97D1-1369CEEB098B}"/>
              </a:ext>
            </a:extLst>
          </p:cNvPr>
          <p:cNvSpPr>
            <a:spLocks noGrp="1" noChangeArrowheads="1"/>
          </p:cNvSpPr>
          <p:nvPr>
            <p:ph type="sldNum" sz="quarter" idx="4"/>
          </p:nvPr>
        </p:nvSpPr>
        <p:spPr bwMode="gray">
          <a:xfrm>
            <a:off x="5588000" y="6534150"/>
            <a:ext cx="1117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anose="020B0604020202020204" pitchFamily="34" charset="0"/>
              </a:defRPr>
            </a:lvl1pPr>
          </a:lstStyle>
          <a:p>
            <a:fld id="{2BB7751F-E880-4EF4-8193-60BF2E3758E4}" type="slidenum">
              <a:rPr lang="en-US" smtClean="0"/>
              <a:t>‹#›</a:t>
            </a:fld>
            <a:endParaRPr lang="en-US"/>
          </a:p>
        </p:txBody>
      </p:sp>
      <p:sp>
        <p:nvSpPr>
          <p:cNvPr id="1033" name="Rectangle 2">
            <a:extLst>
              <a:ext uri="{FF2B5EF4-FFF2-40B4-BE49-F238E27FC236}">
                <a16:creationId xmlns:a16="http://schemas.microsoft.com/office/drawing/2014/main" id="{65F39CFA-3E22-9B4E-BE88-2AD66AF404DD}"/>
              </a:ext>
            </a:extLst>
          </p:cNvPr>
          <p:cNvSpPr>
            <a:spLocks noGrp="1" noChangeArrowheads="1"/>
          </p:cNvSpPr>
          <p:nvPr>
            <p:ph type="title"/>
          </p:nvPr>
        </p:nvSpPr>
        <p:spPr bwMode="gray">
          <a:xfrm>
            <a:off x="2743200" y="609601"/>
            <a:ext cx="802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Rectangle 4">
            <a:extLst>
              <a:ext uri="{FF2B5EF4-FFF2-40B4-BE49-F238E27FC236}">
                <a16:creationId xmlns:a16="http://schemas.microsoft.com/office/drawing/2014/main" id="{964C1C0A-8730-FC4A-89FD-BD44055E3970}"/>
              </a:ext>
            </a:extLst>
          </p:cNvPr>
          <p:cNvSpPr>
            <a:spLocks noGrp="1" noChangeArrowheads="1"/>
          </p:cNvSpPr>
          <p:nvPr>
            <p:ph type="dt" sz="half" idx="2"/>
          </p:nvPr>
        </p:nvSpPr>
        <p:spPr bwMode="gray">
          <a:xfrm>
            <a:off x="508000" y="6534150"/>
            <a:ext cx="2540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solidFill>
                  <a:schemeClr val="tx1"/>
                </a:solidFill>
                <a:latin typeface="+mn-lt"/>
                <a:ea typeface="+mn-ea"/>
                <a:cs typeface="ＭＳ Ｐゴシック" charset="0"/>
              </a:defRPr>
            </a:lvl1pPr>
          </a:lstStyle>
          <a:p>
            <a:fld id="{1820B81B-473E-4F89-9B28-06EC322C533C}" type="datetimeFigureOut">
              <a:rPr lang="en-US" smtClean="0"/>
              <a:t>9/15/2022</a:t>
            </a:fld>
            <a:endParaRPr lang="en-US"/>
          </a:p>
        </p:txBody>
      </p:sp>
    </p:spTree>
    <p:extLst>
      <p:ext uri="{BB962C8B-B14F-4D97-AF65-F5344CB8AC3E}">
        <p14:creationId xmlns:p14="http://schemas.microsoft.com/office/powerpoint/2010/main" val="1331759251"/>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4" r:id="rId14"/>
    <p:sldLayoutId id="2147484265" r:id="rId15"/>
  </p:sldLayoutIdLst>
  <p:txStyles>
    <p:titleStyle>
      <a:lvl1pPr algn="ctr" rtl="0" eaLnBrk="1" fontAlgn="base" hangingPunct="1">
        <a:spcBef>
          <a:spcPct val="0"/>
        </a:spcBef>
        <a:spcAft>
          <a:spcPct val="0"/>
        </a:spcAft>
        <a:defRPr sz="3200" b="1">
          <a:solidFill>
            <a:schemeClr val="bg1"/>
          </a:solidFill>
          <a:latin typeface="+mj-lt"/>
          <a:ea typeface="ＭＳ Ｐゴシック" charset="0"/>
          <a:cs typeface="ＭＳ Ｐゴシック" charset="0"/>
        </a:defRPr>
      </a:lvl1pPr>
      <a:lvl2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2pPr>
      <a:lvl3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3pPr>
      <a:lvl4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4pPr>
      <a:lvl5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ea typeface="ＭＳ Ｐゴシック" charset="0"/>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16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file:////var/folders/zj/zrb_qk596cn9yvv6blkd94wh0000gn/T/com.microsoft.Powerpoint/converted_emf.emf"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2">
            <a:extLst>
              <a:ext uri="{FF2B5EF4-FFF2-40B4-BE49-F238E27FC236}">
                <a16:creationId xmlns:a16="http://schemas.microsoft.com/office/drawing/2014/main" id="{2976AFC7-435A-384A-8220-B1DF67B72710}"/>
              </a:ext>
            </a:extLst>
          </p:cNvPr>
          <p:cNvSpPr>
            <a:spLocks noChangeArrowheads="1"/>
          </p:cNvSpPr>
          <p:nvPr/>
        </p:nvSpPr>
        <p:spPr bwMode="ltGray">
          <a:xfrm>
            <a:off x="1524000" y="10668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4" name="Rectangle 13">
            <a:extLst>
              <a:ext uri="{FF2B5EF4-FFF2-40B4-BE49-F238E27FC236}">
                <a16:creationId xmlns:a16="http://schemas.microsoft.com/office/drawing/2014/main" id="{849DEF91-6E17-6F4B-89D3-F134FA37A21F}"/>
              </a:ext>
            </a:extLst>
          </p:cNvPr>
          <p:cNvSpPr>
            <a:spLocks noChangeArrowheads="1"/>
          </p:cNvSpPr>
          <p:nvPr/>
        </p:nvSpPr>
        <p:spPr bwMode="ltGray">
          <a:xfrm>
            <a:off x="1524000" y="39624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5" name="Oval 14">
            <a:extLst>
              <a:ext uri="{FF2B5EF4-FFF2-40B4-BE49-F238E27FC236}">
                <a16:creationId xmlns:a16="http://schemas.microsoft.com/office/drawing/2014/main" id="{6034F6E1-BC45-EE48-A8DB-8490B27CEA53}"/>
              </a:ext>
            </a:extLst>
          </p:cNvPr>
          <p:cNvSpPr>
            <a:spLocks noChangeArrowheads="1"/>
          </p:cNvSpPr>
          <p:nvPr/>
        </p:nvSpPr>
        <p:spPr bwMode="gray">
          <a:xfrm>
            <a:off x="5735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pic>
        <p:nvPicPr>
          <p:cNvPr id="18436" name="Picture 15">
            <a:extLst>
              <a:ext uri="{FF2B5EF4-FFF2-40B4-BE49-F238E27FC236}">
                <a16:creationId xmlns:a16="http://schemas.microsoft.com/office/drawing/2014/main" id="{EA7082B1-3E62-C84D-AE50-BF098268B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7" name="Group 16">
            <a:extLst>
              <a:ext uri="{FF2B5EF4-FFF2-40B4-BE49-F238E27FC236}">
                <a16:creationId xmlns:a16="http://schemas.microsoft.com/office/drawing/2014/main" id="{55A75C2A-9DD1-264C-8384-47A4CCF58A08}"/>
              </a:ext>
            </a:extLst>
          </p:cNvPr>
          <p:cNvGrpSpPr>
            <a:grpSpLocks/>
          </p:cNvGrpSpPr>
          <p:nvPr/>
        </p:nvGrpSpPr>
        <p:grpSpPr bwMode="auto">
          <a:xfrm>
            <a:off x="1576388" y="1004889"/>
            <a:ext cx="3529012" cy="3671887"/>
            <a:chOff x="612" y="1026"/>
            <a:chExt cx="2223" cy="2313"/>
          </a:xfrm>
        </p:grpSpPr>
        <p:sp>
          <p:nvSpPr>
            <p:cNvPr id="18449" name="Oval 17">
              <a:extLst>
                <a:ext uri="{FF2B5EF4-FFF2-40B4-BE49-F238E27FC236}">
                  <a16:creationId xmlns:a16="http://schemas.microsoft.com/office/drawing/2014/main" id="{E30C28F3-D5E7-DB44-A2CD-56EACFC0AD15}"/>
                </a:ext>
              </a:extLst>
            </p:cNvPr>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808080">
                  <a:alpha val="18999"/>
                </a:srgbClr>
              </a:outerShdw>
            </a:effec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2000"/>
            </a:p>
          </p:txBody>
        </p:sp>
        <p:pic>
          <p:nvPicPr>
            <p:cNvPr id="18450" name="Picture 18" descr="HV_toancanh">
              <a:extLst>
                <a:ext uri="{FF2B5EF4-FFF2-40B4-BE49-F238E27FC236}">
                  <a16:creationId xmlns:a16="http://schemas.microsoft.com/office/drawing/2014/main" id="{106D2528-F06F-E540-A9C5-2C2C1498A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8" name="Text Box 19">
            <a:extLst>
              <a:ext uri="{FF2B5EF4-FFF2-40B4-BE49-F238E27FC236}">
                <a16:creationId xmlns:a16="http://schemas.microsoft.com/office/drawing/2014/main" id="{EA3C4D1C-4C1E-9846-ADCB-B446672DC6A2}"/>
              </a:ext>
            </a:extLst>
          </p:cNvPr>
          <p:cNvSpPr txBox="1">
            <a:spLocks noChangeArrowheads="1"/>
          </p:cNvSpPr>
          <p:nvPr/>
        </p:nvSpPr>
        <p:spPr bwMode="auto">
          <a:xfrm>
            <a:off x="3886200" y="422276"/>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FontTx/>
              <a:buNone/>
            </a:pPr>
            <a:r>
              <a:rPr lang="en-US" altLang="en-US" sz="2000">
                <a:solidFill>
                  <a:schemeClr val="tx2"/>
                </a:solidFill>
                <a:latin typeface="Tahoma" panose="020B0604030504040204" pitchFamily="34" charset="0"/>
              </a:rPr>
              <a:t> HỌC VIỆN CÔNG NGHỆ BƯU CHÍNH VIỄN THÔNG </a:t>
            </a:r>
          </a:p>
        </p:txBody>
      </p:sp>
      <p:sp>
        <p:nvSpPr>
          <p:cNvPr id="18439" name="Text Box 20">
            <a:extLst>
              <a:ext uri="{FF2B5EF4-FFF2-40B4-BE49-F238E27FC236}">
                <a16:creationId xmlns:a16="http://schemas.microsoft.com/office/drawing/2014/main" id="{1307F96C-98F1-AC4D-9E08-3BEA3F768D6A}"/>
              </a:ext>
            </a:extLst>
          </p:cNvPr>
          <p:cNvSpPr txBox="1">
            <a:spLocks noChangeArrowheads="1"/>
          </p:cNvSpPr>
          <p:nvPr/>
        </p:nvSpPr>
        <p:spPr bwMode="auto">
          <a:xfrm>
            <a:off x="4800600" y="1905001"/>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FontTx/>
              <a:buNone/>
            </a:pPr>
            <a:r>
              <a:rPr lang="en-US" altLang="en-US" sz="2000">
                <a:solidFill>
                  <a:schemeClr val="tx2"/>
                </a:solidFill>
                <a:latin typeface="Tahoma" panose="020B0604030504040204" pitchFamily="34" charset="0"/>
              </a:rPr>
              <a:t>BÀI GIẢNG MÔN</a:t>
            </a:r>
          </a:p>
        </p:txBody>
      </p:sp>
      <p:sp>
        <p:nvSpPr>
          <p:cNvPr id="18440" name="Text Box 21">
            <a:extLst>
              <a:ext uri="{FF2B5EF4-FFF2-40B4-BE49-F238E27FC236}">
                <a16:creationId xmlns:a16="http://schemas.microsoft.com/office/drawing/2014/main" id="{22981B16-78CF-E542-B425-FBC751ABBFEF}"/>
              </a:ext>
            </a:extLst>
          </p:cNvPr>
          <p:cNvSpPr txBox="1">
            <a:spLocks noChangeArrowheads="1"/>
          </p:cNvSpPr>
          <p:nvPr/>
        </p:nvSpPr>
        <p:spPr bwMode="auto">
          <a:xfrm>
            <a:off x="4800600" y="2714625"/>
            <a:ext cx="6096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spcBef>
                <a:spcPct val="50000"/>
              </a:spcBef>
              <a:buClrTx/>
              <a:buFontTx/>
              <a:buNone/>
            </a:pPr>
            <a:r>
              <a:rPr lang="en-US" altLang="en-US" sz="3200" dirty="0" err="1">
                <a:solidFill>
                  <a:schemeClr val="tx2"/>
                </a:solidFill>
                <a:latin typeface="Tahoma" panose="020B0604030504040204" pitchFamily="34" charset="0"/>
              </a:rPr>
              <a:t>Lập</a:t>
            </a:r>
            <a:r>
              <a:rPr lang="en-US" altLang="en-US" sz="3200" dirty="0">
                <a:solidFill>
                  <a:schemeClr val="tx2"/>
                </a:solidFill>
                <a:latin typeface="Tahoma" panose="020B0604030504040204" pitchFamily="34" charset="0"/>
              </a:rPr>
              <a:t> </a:t>
            </a:r>
            <a:r>
              <a:rPr lang="en-US" altLang="en-US" sz="3200" dirty="0" err="1">
                <a:solidFill>
                  <a:schemeClr val="tx2"/>
                </a:solidFill>
                <a:latin typeface="Tahoma" panose="020B0604030504040204" pitchFamily="34" charset="0"/>
              </a:rPr>
              <a:t>trình</a:t>
            </a:r>
            <a:r>
              <a:rPr lang="en-US" altLang="en-US" sz="3200" dirty="0">
                <a:solidFill>
                  <a:schemeClr val="tx2"/>
                </a:solidFill>
                <a:latin typeface="Tahoma" panose="020B0604030504040204" pitchFamily="34" charset="0"/>
              </a:rPr>
              <a:t> Python</a:t>
            </a:r>
          </a:p>
        </p:txBody>
      </p:sp>
      <p:pic>
        <p:nvPicPr>
          <p:cNvPr id="18442" name="Picture 2" descr="/var/folders/zj/zrb_qk596cn9yvv6blkd94wh0000gn/T/com.microsoft.Powerpoint/converted_emf.emf">
            <a:extLst>
              <a:ext uri="{FF2B5EF4-FFF2-40B4-BE49-F238E27FC236}">
                <a16:creationId xmlns:a16="http://schemas.microsoft.com/office/drawing/2014/main" id="{A20216CB-639A-DE46-9739-219FAB96112F}"/>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 descr="/var/folders/zj/zrb_qk596cn9yvv6blkd94wh0000gn/T/com.microsoft.Powerpoint/converted_emf.emf">
            <a:extLst>
              <a:ext uri="{FF2B5EF4-FFF2-40B4-BE49-F238E27FC236}">
                <a16:creationId xmlns:a16="http://schemas.microsoft.com/office/drawing/2014/main" id="{3837B0FA-BB00-6E41-A81A-FA2C33120E44}"/>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2" descr="/var/folders/zj/zrb_qk596cn9yvv6blkd94wh0000gn/T/com.microsoft.Powerpoint/converted_emf.emf">
            <a:extLst>
              <a:ext uri="{FF2B5EF4-FFF2-40B4-BE49-F238E27FC236}">
                <a16:creationId xmlns:a16="http://schemas.microsoft.com/office/drawing/2014/main" id="{DA21DD6F-7814-7E4C-B334-51389AB6A7F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2" descr="/var/folders/zj/zrb_qk596cn9yvv6blkd94wh0000gn/T/com.microsoft.Powerpoint/converted_emf.emf">
            <a:extLst>
              <a:ext uri="{FF2B5EF4-FFF2-40B4-BE49-F238E27FC236}">
                <a16:creationId xmlns:a16="http://schemas.microsoft.com/office/drawing/2014/main" id="{BDD7E7DB-6F68-5B42-82EB-3C62C2D5234B}"/>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 descr="/var/folders/zj/zrb_qk596cn9yvv6blkd94wh0000gn/T/com.microsoft.Powerpoint/converted_emf.emf">
            <a:extLst>
              <a:ext uri="{FF2B5EF4-FFF2-40B4-BE49-F238E27FC236}">
                <a16:creationId xmlns:a16="http://schemas.microsoft.com/office/drawing/2014/main" id="{5081A2E2-00AC-344D-99A2-15C6837DAA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2" descr="/var/folders/zj/zrb_qk596cn9yvv6blkd94wh0000gn/T/com.microsoft.Powerpoint/converted_emf.emf">
            <a:extLst>
              <a:ext uri="{FF2B5EF4-FFF2-40B4-BE49-F238E27FC236}">
                <a16:creationId xmlns:a16="http://schemas.microsoft.com/office/drawing/2014/main" id="{5AA15511-806A-704C-8D86-495E61C434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2">
            <a:extLst>
              <a:ext uri="{FF2B5EF4-FFF2-40B4-BE49-F238E27FC236}">
                <a16:creationId xmlns:a16="http://schemas.microsoft.com/office/drawing/2014/main" id="{31BD94CC-7636-0640-82CE-3B1ABEDF118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5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Thêm</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55172" y="1782003"/>
            <a:ext cx="3453937" cy="1063721"/>
          </a:xfrm>
        </p:spPr>
        <p:txBody>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Thêm phần tử vào cuối danh sách: dùng phương thức append()</a:t>
            </a:r>
          </a:p>
          <a:p>
            <a:endParaRPr lang="en-US"/>
          </a:p>
          <a:p>
            <a:endParaRPr lang="en-US"/>
          </a:p>
        </p:txBody>
      </p:sp>
      <p:sp>
        <p:nvSpPr>
          <p:cNvPr id="4" name="Rectangle 3"/>
          <p:cNvSpPr/>
          <p:nvPr/>
        </p:nvSpPr>
        <p:spPr>
          <a:xfrm>
            <a:off x="3973138" y="1790624"/>
            <a:ext cx="3841865" cy="156196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motorcycles.append</a:t>
            </a:r>
            <a:r>
              <a:rPr lang="en-US" sz="1400" b="1" spc="-20" dirty="0">
                <a:latin typeface="Courier New" panose="02070309020205020404" pitchFamily="49" charset="0"/>
                <a:ea typeface="SimSun" panose="02010600030101010101" pitchFamily="2" charset="-122"/>
              </a:rPr>
              <a:t>('</a:t>
            </a:r>
            <a:r>
              <a:rPr lang="en-US" sz="1400" b="1" spc="-20" dirty="0" err="1">
                <a:latin typeface="Courier New" panose="02070309020205020404" pitchFamily="49" charset="0"/>
                <a:ea typeface="SimSun" panose="02010600030101010101" pitchFamily="2" charset="-122"/>
              </a:rPr>
              <a:t>ducati</a:t>
            </a:r>
            <a:r>
              <a:rPr lang="en-US" sz="1400" b="1"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p:txBody>
      </p:sp>
      <p:sp>
        <p:nvSpPr>
          <p:cNvPr id="5" name="Rectangle 4"/>
          <p:cNvSpPr/>
          <p:nvPr/>
        </p:nvSpPr>
        <p:spPr>
          <a:xfrm>
            <a:off x="8179032" y="1790624"/>
            <a:ext cx="3472642" cy="912558"/>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 'suzuki']</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 'suzuki', 'ducati']</a:t>
            </a:r>
          </a:p>
        </p:txBody>
      </p:sp>
      <p:sp>
        <p:nvSpPr>
          <p:cNvPr id="6" name="Content Placeholder 2"/>
          <p:cNvSpPr txBox="1">
            <a:spLocks/>
          </p:cNvSpPr>
          <p:nvPr/>
        </p:nvSpPr>
        <p:spPr>
          <a:xfrm>
            <a:off x="155171" y="4019512"/>
            <a:ext cx="3453937" cy="106372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a:latin typeface="Arial" panose="020B0604020202020204" pitchFamily="34" charset="0"/>
                <a:cs typeface="Arial" panose="020B0604020202020204" pitchFamily="34" charset="0"/>
              </a:rPr>
              <a:t>Dùng append() để tạo danh sách động: </a:t>
            </a:r>
          </a:p>
        </p:txBody>
      </p:sp>
      <p:sp>
        <p:nvSpPr>
          <p:cNvPr id="7" name="Rectangle 6"/>
          <p:cNvSpPr/>
          <p:nvPr/>
        </p:nvSpPr>
        <p:spPr>
          <a:xfrm>
            <a:off x="3973138" y="4019512"/>
            <a:ext cx="3841865" cy="1630831"/>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motorcycles.append</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motorcycles.append</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motorcycles.append</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p:txBody>
      </p:sp>
      <p:sp>
        <p:nvSpPr>
          <p:cNvPr id="8" name="Rectangle 7"/>
          <p:cNvSpPr/>
          <p:nvPr/>
        </p:nvSpPr>
        <p:spPr>
          <a:xfrm>
            <a:off x="8210143" y="4019512"/>
            <a:ext cx="2992486"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 'suzuki']</a:t>
            </a:r>
          </a:p>
        </p:txBody>
      </p:sp>
    </p:spTree>
    <p:extLst>
      <p:ext uri="{BB962C8B-B14F-4D97-AF65-F5344CB8AC3E}">
        <p14:creationId xmlns:p14="http://schemas.microsoft.com/office/powerpoint/2010/main" val="318092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Thêm</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9168938" cy="814339"/>
          </a:xfrm>
        </p:spPr>
        <p:txBody>
          <a:bodyPr>
            <a:normAutofit lnSpcReduction="10000"/>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Thêm một phần tử mới ở bất kỳ vị trí nào trong danh sách bằng cách sử dụng phương thức insert()</a:t>
            </a:r>
          </a:p>
        </p:txBody>
      </p:sp>
      <p:sp>
        <p:nvSpPr>
          <p:cNvPr id="4" name="Rectangle 3"/>
          <p:cNvSpPr/>
          <p:nvPr/>
        </p:nvSpPr>
        <p:spPr>
          <a:xfrm>
            <a:off x="1097280" y="2768447"/>
            <a:ext cx="6096000" cy="981423"/>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motorcycles.insert</a:t>
            </a:r>
            <a:r>
              <a:rPr lang="en-US" sz="1400" spc="-20" dirty="0">
                <a:latin typeface="Courier New" panose="02070309020205020404" pitchFamily="49" charset="0"/>
                <a:ea typeface="SimSun" panose="02010600030101010101" pitchFamily="2" charset="-122"/>
              </a:rPr>
              <a:t>(0, '</a:t>
            </a:r>
            <a:r>
              <a:rPr lang="en-US" sz="1400" spc="-20" dirty="0" err="1">
                <a:latin typeface="Courier New" panose="02070309020205020404" pitchFamily="49" charset="0"/>
                <a:ea typeface="SimSun" panose="02010600030101010101" pitchFamily="2" charset="-122"/>
              </a:rPr>
              <a:t>ducati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p:txBody>
      </p:sp>
      <p:sp>
        <p:nvSpPr>
          <p:cNvPr id="5" name="Rectangle 4"/>
          <p:cNvSpPr/>
          <p:nvPr/>
        </p:nvSpPr>
        <p:spPr>
          <a:xfrm>
            <a:off x="1097280" y="3858244"/>
            <a:ext cx="3960700"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ducati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honda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yamaha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suzuki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p:cNvSpPr/>
          <p:nvPr/>
        </p:nvSpPr>
        <p:spPr>
          <a:xfrm>
            <a:off x="1097280" y="4726883"/>
            <a:ext cx="9168938" cy="729430"/>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Phương thức insert() tạo ra một khoảng trống tại giá trị 0 và lưu giá trị ‘ducati’ tại vị trí đó. Hành động này dịch chuyển tất cả các phần tử còn lại một vị trí sang phải. </a:t>
            </a:r>
          </a:p>
        </p:txBody>
      </p:sp>
    </p:spTree>
    <p:extLst>
      <p:ext uri="{BB962C8B-B14F-4D97-AF65-F5344CB8AC3E}">
        <p14:creationId xmlns:p14="http://schemas.microsoft.com/office/powerpoint/2010/main" val="240715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Xóa</a:t>
            </a:r>
            <a:r>
              <a:rPr lang="en-US" dirty="0"/>
              <a:t> </a:t>
            </a:r>
            <a:r>
              <a:rPr lang="en-US" dirty="0" err="1"/>
              <a:t>phần</a:t>
            </a:r>
            <a:r>
              <a:rPr lang="en-US" dirty="0"/>
              <a:t> </a:t>
            </a:r>
            <a:r>
              <a:rPr lang="en-US" dirty="0" err="1"/>
              <a:t>tử</a:t>
            </a:r>
            <a:r>
              <a:rPr lang="en-US" dirty="0"/>
              <a:t> </a:t>
            </a:r>
            <a:r>
              <a:rPr lang="en-US" dirty="0" err="1"/>
              <a:t>khỏi</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418407" y="1845734"/>
            <a:ext cx="2622666" cy="1645611"/>
          </a:xfrm>
        </p:spPr>
        <p:txBody>
          <a:bodyPr>
            <a:normAutofit fontScale="92500" lnSpcReduction="20000"/>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Xóa phần tử sử dụng lệnh </a:t>
            </a:r>
            <a:r>
              <a:rPr lang="en-US" b="1">
                <a:latin typeface="Arial" panose="020B0604020202020204" pitchFamily="34" charset="0"/>
                <a:cs typeface="Arial" panose="020B0604020202020204" pitchFamily="34" charset="0"/>
              </a:rPr>
              <a:t>del </a:t>
            </a:r>
          </a:p>
          <a:p>
            <a:pPr marL="0" indent="0">
              <a:buNone/>
            </a:pPr>
            <a:r>
              <a:rPr lang="en-US">
                <a:latin typeface="Arial" panose="020B0604020202020204" pitchFamily="34" charset="0"/>
                <a:cs typeface="Arial" panose="020B0604020202020204" pitchFamily="34" charset="0"/>
              </a:rPr>
              <a:t>(Khi biết vị trí của phần tử trong danh sách)</a:t>
            </a:r>
            <a:endParaRPr lang="en-US" b="1">
              <a:latin typeface="Arial" panose="020B0604020202020204" pitchFamily="34" charset="0"/>
              <a:cs typeface="Arial" panose="020B0604020202020204" pitchFamily="34" charset="0"/>
            </a:endParaRPr>
          </a:p>
          <a:p>
            <a:endParaRPr lang="en-US"/>
          </a:p>
        </p:txBody>
      </p:sp>
      <p:sp>
        <p:nvSpPr>
          <p:cNvPr id="4" name="Rectangle 3"/>
          <p:cNvSpPr/>
          <p:nvPr/>
        </p:nvSpPr>
        <p:spPr>
          <a:xfrm>
            <a:off x="3318164" y="1853428"/>
            <a:ext cx="4765964" cy="1314206"/>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motorcycles = ['honda', 'yamaha', 'suzuki']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del motorcycles[0]</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a:t>
            </a:r>
          </a:p>
        </p:txBody>
      </p:sp>
      <p:sp>
        <p:nvSpPr>
          <p:cNvPr id="5" name="Rectangle 4"/>
          <p:cNvSpPr/>
          <p:nvPr/>
        </p:nvSpPr>
        <p:spPr>
          <a:xfrm>
            <a:off x="8361219" y="1845734"/>
            <a:ext cx="3359727" cy="66479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 'suzuki']</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['yamaha', 'suzuki']</a:t>
            </a:r>
          </a:p>
        </p:txBody>
      </p:sp>
      <p:sp>
        <p:nvSpPr>
          <p:cNvPr id="6" name="Rectangle 5"/>
          <p:cNvSpPr/>
          <p:nvPr/>
        </p:nvSpPr>
        <p:spPr>
          <a:xfrm>
            <a:off x="3318164" y="3491345"/>
            <a:ext cx="4821381" cy="1306127"/>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motorcycles = ['honda', 'yamaha', 'suzuki']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del motorcycles[1]</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a:t>
            </a:r>
          </a:p>
        </p:txBody>
      </p:sp>
      <p:sp>
        <p:nvSpPr>
          <p:cNvPr id="7" name="Rectangle 6"/>
          <p:cNvSpPr/>
          <p:nvPr/>
        </p:nvSpPr>
        <p:spPr>
          <a:xfrm>
            <a:off x="8361219" y="3491345"/>
            <a:ext cx="3248891" cy="66479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 'suzuki']</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'suzuki']</a:t>
            </a:r>
          </a:p>
        </p:txBody>
      </p:sp>
      <p:sp>
        <p:nvSpPr>
          <p:cNvPr id="8" name="Rectangle 7"/>
          <p:cNvSpPr/>
          <p:nvPr/>
        </p:nvSpPr>
        <p:spPr>
          <a:xfrm>
            <a:off x="418407" y="5245330"/>
            <a:ext cx="10789920" cy="410882"/>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Trong cả hai ví dụ trên, chúng ta không thể truy cập vào được phần tử bị xóa khỏi danh sách sau khi sử dụng lệnh del. </a:t>
            </a:r>
          </a:p>
        </p:txBody>
      </p:sp>
    </p:spTree>
    <p:extLst>
      <p:ext uri="{BB962C8B-B14F-4D97-AF65-F5344CB8AC3E}">
        <p14:creationId xmlns:p14="http://schemas.microsoft.com/office/powerpoint/2010/main" val="768730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Xóa một phần tử sử dụng phương thức pop()</a:t>
            </a:r>
            <a:endParaRPr lang="en-US">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536171" y="1845734"/>
            <a:ext cx="2934393" cy="4023360"/>
          </a:xfrm>
        </p:spPr>
        <p:txBody>
          <a:bodyPr>
            <a:normAutofit/>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pop()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bỏ</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a:t>
            </a:r>
          </a:p>
        </p:txBody>
      </p:sp>
      <p:sp>
        <p:nvSpPr>
          <p:cNvPr id="4" name="Rectangle 3"/>
          <p:cNvSpPr/>
          <p:nvPr/>
        </p:nvSpPr>
        <p:spPr>
          <a:xfrm>
            <a:off x="3962400" y="1845734"/>
            <a:ext cx="4655127" cy="1627753"/>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motorcycles = ['honda', 'yamaha', 'suzuki']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popped_motorcycle = motorcycles.pop()</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print(popped_motorcycle)</a:t>
            </a:r>
          </a:p>
        </p:txBody>
      </p:sp>
      <p:sp>
        <p:nvSpPr>
          <p:cNvPr id="5" name="Rectangle 4"/>
          <p:cNvSpPr/>
          <p:nvPr/>
        </p:nvSpPr>
        <p:spPr>
          <a:xfrm>
            <a:off x="9109363" y="1845734"/>
            <a:ext cx="3151910" cy="989502"/>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 'suzuki']</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suzuki</a:t>
            </a:r>
          </a:p>
        </p:txBody>
      </p:sp>
      <p:sp>
        <p:nvSpPr>
          <p:cNvPr id="6" name="Rectangle 5"/>
          <p:cNvSpPr/>
          <p:nvPr/>
        </p:nvSpPr>
        <p:spPr>
          <a:xfrm>
            <a:off x="3645130" y="4022765"/>
            <a:ext cx="9252065" cy="981423"/>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motorcycles = ['honda', 'yamaha', 'suzuki']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last_owned = motorcycles.pop()</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print(f"The last motorcycle I owned was a {last_owned.title()}.")</a:t>
            </a:r>
          </a:p>
        </p:txBody>
      </p:sp>
      <p:sp>
        <p:nvSpPr>
          <p:cNvPr id="7" name="Rectangle 6"/>
          <p:cNvSpPr/>
          <p:nvPr/>
        </p:nvSpPr>
        <p:spPr>
          <a:xfrm>
            <a:off x="3645130" y="5391306"/>
            <a:ext cx="4057521"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The last motorcycle I owned was a Suzuki</a:t>
            </a:r>
          </a:p>
        </p:txBody>
      </p:sp>
    </p:spTree>
    <p:extLst>
      <p:ext uri="{BB962C8B-B14F-4D97-AF65-F5344CB8AC3E}">
        <p14:creationId xmlns:p14="http://schemas.microsoft.com/office/powerpoint/2010/main" val="99645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255726" cy="536651"/>
          </a:xfrm>
          <a:noFill/>
        </p:spPr>
        <p:txBody>
          <a:bodyPr/>
          <a:lstStyle/>
          <a:p>
            <a:r>
              <a:rPr lang="en-US" dirty="0" err="1"/>
              <a:t>Lấy</a:t>
            </a:r>
            <a:r>
              <a:rPr lang="en-US" dirty="0"/>
              <a:t> </a:t>
            </a:r>
            <a:r>
              <a:rPr lang="en-US" dirty="0" err="1"/>
              <a:t>phần</a:t>
            </a:r>
            <a:r>
              <a:rPr lang="en-US" dirty="0"/>
              <a:t> </a:t>
            </a:r>
            <a:r>
              <a:rPr lang="en-US" dirty="0" err="1"/>
              <a:t>tử</a:t>
            </a:r>
            <a:r>
              <a:rPr lang="en-US" dirty="0"/>
              <a:t> </a:t>
            </a:r>
            <a:r>
              <a:rPr lang="en-US" dirty="0" err="1"/>
              <a:t>vị</a:t>
            </a:r>
            <a:r>
              <a:rPr lang="en-US" dirty="0"/>
              <a:t> </a:t>
            </a:r>
            <a:r>
              <a:rPr lang="en-US" dirty="0" err="1"/>
              <a:t>trí</a:t>
            </a:r>
            <a:r>
              <a:rPr lang="en-US" dirty="0"/>
              <a:t> </a:t>
            </a:r>
            <a:r>
              <a:rPr lang="en-US" dirty="0" err="1"/>
              <a:t>bất</a:t>
            </a:r>
            <a:r>
              <a:rPr lang="en-US" dirty="0"/>
              <a:t> </a:t>
            </a:r>
            <a:r>
              <a:rPr lang="en-US" dirty="0" err="1"/>
              <a:t>kỳ</a:t>
            </a:r>
            <a:r>
              <a:rPr lang="en-US" dirty="0"/>
              <a:t> </a:t>
            </a:r>
            <a:r>
              <a:rPr lang="en-US" dirty="0" err="1"/>
              <a:t>trong</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10058400" cy="890539"/>
          </a:xfrm>
        </p:spPr>
        <p:txBody>
          <a:bodyPr>
            <a:normAutofit/>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Sử dụng pop() để xóa một mục khỏi bất kỳ vị trí nào trong danh sách bằng cách bao gồm chỉ mục của mục mà ta muốn xóa: </a:t>
            </a:r>
          </a:p>
        </p:txBody>
      </p:sp>
      <p:sp>
        <p:nvSpPr>
          <p:cNvPr id="4" name="Rectangle 3"/>
          <p:cNvSpPr/>
          <p:nvPr/>
        </p:nvSpPr>
        <p:spPr>
          <a:xfrm>
            <a:off x="1097280" y="2758267"/>
            <a:ext cx="8046720" cy="98950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first_owned</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motorcycles.pop</a:t>
            </a:r>
            <a:r>
              <a:rPr lang="en-US" sz="1400" spc="-20" dirty="0">
                <a:latin typeface="Courier New" panose="02070309020205020404" pitchFamily="49" charset="0"/>
                <a:ea typeface="SimSun" panose="02010600030101010101" pitchFamily="2" charset="-122"/>
              </a:rPr>
              <a:t>(0)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f"The</a:t>
            </a:r>
            <a:r>
              <a:rPr lang="en-US" sz="1400" spc="-20" dirty="0">
                <a:latin typeface="Courier New" panose="02070309020205020404" pitchFamily="49" charset="0"/>
                <a:ea typeface="SimSun" panose="02010600030101010101" pitchFamily="2" charset="-122"/>
              </a:rPr>
              <a:t> first motorcycle I owned was a {</a:t>
            </a:r>
            <a:r>
              <a:rPr lang="en-US" sz="1400" spc="-20" dirty="0" err="1">
                <a:latin typeface="Courier New" panose="02070309020205020404" pitchFamily="49" charset="0"/>
                <a:ea typeface="SimSun" panose="02010600030101010101" pitchFamily="2" charset="-122"/>
              </a:rPr>
              <a:t>first_owned.title</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1097280" y="3949216"/>
            <a:ext cx="4154342"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The first motorcycle I owned was a Honda.</a:t>
            </a:r>
          </a:p>
        </p:txBody>
      </p:sp>
      <p:sp>
        <p:nvSpPr>
          <p:cNvPr id="6" name="Rectangle 5"/>
          <p:cNvSpPr/>
          <p:nvPr/>
        </p:nvSpPr>
        <p:spPr>
          <a:xfrm>
            <a:off x="1097280" y="4676431"/>
            <a:ext cx="9653847" cy="646331"/>
          </a:xfrm>
          <a:prstGeom prst="rect">
            <a:avLst/>
          </a:prstGeom>
        </p:spPr>
        <p:txBody>
          <a:bodyPr wrap="square">
            <a:spAutoFit/>
          </a:bodyPr>
          <a:lstStyle/>
          <a:p>
            <a:r>
              <a:rPr lang="en-US" i="1">
                <a:latin typeface="Times New Roman" panose="02020603050405020304" pitchFamily="18" charset="0"/>
                <a:ea typeface="SimSun" panose="02010600030101010101" pitchFamily="2" charset="-122"/>
              </a:rPr>
              <a:t>Khi ta muốn xóa một mục khỏi danh sách và không sử dụng mục đó theo bất kỳ cách nào, hãy sử dụng câu lệnh del; nếu ta muốn sử dụng phần tử khi ta xóa nó, hãy sử dụng phương thức pop().</a:t>
            </a:r>
            <a:endParaRPr lang="en-US" i="1"/>
          </a:p>
        </p:txBody>
      </p:sp>
    </p:spTree>
    <p:extLst>
      <p:ext uri="{BB962C8B-B14F-4D97-AF65-F5344CB8AC3E}">
        <p14:creationId xmlns:p14="http://schemas.microsoft.com/office/powerpoint/2010/main" val="6471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phần tử bằng giá trị</a:t>
            </a:r>
          </a:p>
        </p:txBody>
      </p:sp>
      <p:sp>
        <p:nvSpPr>
          <p:cNvPr id="3" name="Content Placeholder 2"/>
          <p:cNvSpPr>
            <a:spLocks noGrp="1"/>
          </p:cNvSpPr>
          <p:nvPr>
            <p:ph idx="1"/>
          </p:nvPr>
        </p:nvSpPr>
        <p:spPr>
          <a:xfrm>
            <a:off x="1097280" y="1845734"/>
            <a:ext cx="10058400" cy="544175"/>
          </a:xfrm>
        </p:spPr>
        <p:txBody>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Nếu ta chỉ biết giá trị của phần tử muốn xóa, ta có thể sử dụng phương thức remove().</a:t>
            </a:r>
          </a:p>
          <a:p>
            <a:endParaRPr lang="en-US"/>
          </a:p>
        </p:txBody>
      </p:sp>
      <p:sp>
        <p:nvSpPr>
          <p:cNvPr id="4" name="Rectangle 3"/>
          <p:cNvSpPr/>
          <p:nvPr/>
        </p:nvSpPr>
        <p:spPr>
          <a:xfrm>
            <a:off x="1175657" y="2775936"/>
            <a:ext cx="6096000" cy="1306127"/>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ducati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motorcycles.remove</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ducati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p:txBody>
      </p:sp>
      <p:sp>
        <p:nvSpPr>
          <p:cNvPr id="5" name="Rectangle 4"/>
          <p:cNvSpPr/>
          <p:nvPr/>
        </p:nvSpPr>
        <p:spPr>
          <a:xfrm>
            <a:off x="1175657" y="4877224"/>
            <a:ext cx="6096000" cy="649024"/>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honda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yamaha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suzuki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ducati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honda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yamaha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suzuki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075652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Xóa phần tử bằng giá trị (t)</a:t>
            </a:r>
          </a:p>
        </p:txBody>
      </p:sp>
      <p:sp>
        <p:nvSpPr>
          <p:cNvPr id="3" name="Content Placeholder 2"/>
          <p:cNvSpPr>
            <a:spLocks noGrp="1"/>
          </p:cNvSpPr>
          <p:nvPr>
            <p:ph idx="1"/>
          </p:nvPr>
        </p:nvSpPr>
        <p:spPr>
          <a:xfrm>
            <a:off x="1097280" y="1845734"/>
            <a:ext cx="10058400" cy="530321"/>
          </a:xfrm>
        </p:spPr>
        <p:txBody>
          <a:bodyPr/>
          <a:lstStyle/>
          <a:p>
            <a:r>
              <a:rPr lang="en-US"/>
              <a:t>Sử dụng phương thức remove() để làm việc với một giá trị đang bị xóa khỏi danh sách</a:t>
            </a:r>
          </a:p>
        </p:txBody>
      </p:sp>
      <p:sp>
        <p:nvSpPr>
          <p:cNvPr id="4" name="Rectangle 3"/>
          <p:cNvSpPr/>
          <p:nvPr/>
        </p:nvSpPr>
        <p:spPr>
          <a:xfrm>
            <a:off x="1097280" y="2705983"/>
            <a:ext cx="9065623" cy="196361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ducati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too_expensive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ducati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motorcycles.remove</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too_expensive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print(f"\</a:t>
            </a:r>
            <a:r>
              <a:rPr lang="en-US" sz="1400" spc="-20" dirty="0" err="1">
                <a:latin typeface="Courier New" panose="02070309020205020404" pitchFamily="49" charset="0"/>
                <a:ea typeface="SimSun" panose="02010600030101010101" pitchFamily="2" charset="-122"/>
              </a:rPr>
              <a:t>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too_expensive.title</a:t>
            </a:r>
            <a:r>
              <a:rPr lang="en-US" sz="1400" spc="-20" dirty="0">
                <a:latin typeface="Courier New" panose="02070309020205020404" pitchFamily="49" charset="0"/>
                <a:ea typeface="SimSun" panose="02010600030101010101" pitchFamily="2" charset="-122"/>
              </a:rPr>
              <a:t>()} is too expensive for me.")</a:t>
            </a:r>
          </a:p>
        </p:txBody>
      </p:sp>
      <p:sp>
        <p:nvSpPr>
          <p:cNvPr id="5" name="Rectangle 4"/>
          <p:cNvSpPr/>
          <p:nvPr/>
        </p:nvSpPr>
        <p:spPr>
          <a:xfrm>
            <a:off x="1097280" y="4966881"/>
            <a:ext cx="6096000" cy="973728"/>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honda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yamaha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suzuki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ducati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honda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yamaha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suzuki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 Ducati is too expensive for me.</a:t>
            </a:r>
          </a:p>
        </p:txBody>
      </p:sp>
    </p:spTree>
    <p:extLst>
      <p:ext uri="{BB962C8B-B14F-4D97-AF65-F5344CB8AC3E}">
        <p14:creationId xmlns:p14="http://schemas.microsoft.com/office/powerpoint/2010/main" val="4187070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3.3. Tổ chức danh sách</a:t>
            </a:r>
          </a:p>
        </p:txBody>
      </p:sp>
      <p:sp>
        <p:nvSpPr>
          <p:cNvPr id="3" name="Content Placeholder 2"/>
          <p:cNvSpPr>
            <a:spLocks noGrp="1"/>
          </p:cNvSpPr>
          <p:nvPr>
            <p:ph idx="1"/>
          </p:nvPr>
        </p:nvSpPr>
        <p:spPr>
          <a:xfrm>
            <a:off x="1097279" y="1845734"/>
            <a:ext cx="10802984" cy="4023360"/>
          </a:xfrm>
        </p:spPr>
        <p:txBody>
          <a:bodyPr>
            <a:normAutofit/>
          </a:bodyPr>
          <a:lstStyle/>
          <a:p>
            <a:pPr>
              <a:buFont typeface="Wingdings" panose="05000000000000000000" pitchFamily="2" charset="2"/>
              <a:buChar char="q"/>
            </a:pPr>
            <a:r>
              <a:rPr lang="en-US" sz="2800" dirty="0" err="1">
                <a:latin typeface="Arial" panose="020B0604020202020204" pitchFamily="34" charset="0"/>
                <a:cs typeface="Arial" panose="020B0604020202020204" pitchFamily="34" charset="0"/>
              </a:rPr>
              <a:t>Thông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thường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danh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sẽ</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tạo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theo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một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không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trước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bởi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vì</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không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kiểm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soát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người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dùng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cung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cấp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liệu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họ</a:t>
            </a:r>
            <a:r>
              <a:rPr lang="en-US" sz="2800" dirty="0">
                <a:latin typeface="Arial" panose="020B0604020202020204" pitchFamily="34" charset="0"/>
                <a:cs typeface="Arial" panose="020B0604020202020204" pitchFamily="34" charset="0"/>
              </a:rPr>
              <a:t>. </a:t>
            </a:r>
          </a:p>
          <a:p>
            <a:pPr>
              <a:buFont typeface="Wingdings" panose="05000000000000000000" pitchFamily="2" charset="2"/>
              <a:buChar char="q"/>
            </a:pPr>
            <a:r>
              <a:rPr lang="en-US" sz="2800" dirty="0" err="1">
                <a:latin typeface="Arial" panose="020B0604020202020204" pitchFamily="34" charset="0"/>
                <a:cs typeface="Arial" panose="020B0604020202020204" pitchFamily="34" charset="0"/>
              </a:rPr>
              <a:t>Vấn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ta </a:t>
            </a:r>
            <a:r>
              <a:rPr lang="en-US" sz="2800" dirty="0" err="1">
                <a:latin typeface="Arial" panose="020B0604020202020204" pitchFamily="34" charset="0"/>
                <a:cs typeface="Arial" panose="020B0604020202020204" pitchFamily="34" charset="0"/>
              </a:rPr>
              <a:t>luôn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bầy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thông</a:t>
            </a:r>
            <a:r>
              <a:rPr lang="en-US" sz="2800" dirty="0">
                <a:latin typeface="Arial" panose="020B0604020202020204" pitchFamily="34" charset="0"/>
                <a:cs typeface="Arial" panose="020B0604020202020204" pitchFamily="34" charset="0"/>
              </a:rPr>
              <a:t> tin </a:t>
            </a:r>
            <a:r>
              <a:rPr lang="en-US" sz="2800" dirty="0" err="1">
                <a:latin typeface="Arial" panose="020B0604020202020204" pitchFamily="34" charset="0"/>
                <a:cs typeface="Arial" panose="020B0604020202020204" pitchFamily="34" charset="0"/>
              </a:rPr>
              <a:t>theo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một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trật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nào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đó</a:t>
            </a:r>
            <a:r>
              <a:rPr lang="en-US" sz="2800" dirty="0">
                <a:latin typeface="Arial" panose="020B0604020202020204" pitchFamily="34" charset="0"/>
                <a:cs typeface="Arial" panose="020B0604020202020204" pitchFamily="34" charset="0"/>
              </a:rPr>
              <a:t>. </a:t>
            </a:r>
          </a:p>
          <a:p>
            <a:pPr>
              <a:buFont typeface="Wingdings" panose="05000000000000000000" pitchFamily="2" charset="2"/>
              <a:buChar char="q"/>
            </a:pPr>
            <a:r>
              <a:rPr lang="en-US" sz="2800" dirty="0" err="1">
                <a:latin typeface="Arial" panose="020B0604020202020204" pitchFamily="34" charset="0"/>
                <a:cs typeface="Arial" panose="020B0604020202020204" pitchFamily="34" charset="0"/>
              </a:rPr>
              <a:t>Đôi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khi</a:t>
            </a:r>
            <a:r>
              <a:rPr lang="en-US" sz="2800" dirty="0">
                <a:latin typeface="Arial" panose="020B0604020202020204" pitchFamily="34" charset="0"/>
                <a:cs typeface="Arial" panose="020B0604020202020204" pitchFamily="34" charset="0"/>
              </a:rPr>
              <a:t>, ta </a:t>
            </a:r>
            <a:r>
              <a:rPr lang="en-US" sz="2800" dirty="0" err="1">
                <a:latin typeface="Arial" panose="020B0604020202020204" pitchFamily="34" charset="0"/>
                <a:cs typeface="Arial" panose="020B0604020202020204" pitchFamily="34" charset="0"/>
              </a:rPr>
              <a:t>cần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nguyên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tự</a:t>
            </a:r>
            <a:r>
              <a:rPr lang="en-US" sz="2800" dirty="0">
                <a:latin typeface="Arial" panose="020B0604020202020204" pitchFamily="34" charset="0"/>
                <a:cs typeface="Arial" panose="020B0604020202020204" pitchFamily="34" charset="0"/>
              </a:rPr>
              <a:t> ban </a:t>
            </a:r>
            <a:r>
              <a:rPr lang="en-US" sz="2800" dirty="0" err="1">
                <a:latin typeface="Arial" panose="020B0604020202020204" pitchFamily="34" charset="0"/>
                <a:cs typeface="Arial" panose="020B0604020202020204" pitchFamily="34" charset="0"/>
              </a:rPr>
              <a:t>đầu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liệu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đôi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lại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thay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đổi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theo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lúc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đầu</a:t>
            </a:r>
            <a:r>
              <a:rPr lang="en-US" sz="2800" dirty="0">
                <a:latin typeface="Arial" panose="020B0604020202020204" pitchFamily="34" charset="0"/>
                <a:cs typeface="Arial" panose="020B0604020202020204" pitchFamily="34" charset="0"/>
              </a:rPr>
              <a:t>. </a:t>
            </a:r>
          </a:p>
          <a:p>
            <a:pPr>
              <a:buFont typeface="Wingdings" panose="05000000000000000000" pitchFamily="2" charset="2"/>
              <a:buChar char="q"/>
            </a:pPr>
            <a:r>
              <a:rPr lang="en-US" sz="2800" dirty="0">
                <a:latin typeface="Arial" panose="020B0604020202020204" pitchFamily="34" charset="0"/>
                <a:cs typeface="Arial" panose="020B0604020202020204" pitchFamily="34" charset="0"/>
              </a:rPr>
              <a:t>Python </a:t>
            </a:r>
            <a:r>
              <a:rPr lang="en-US" sz="2800" dirty="0" err="1">
                <a:latin typeface="Arial" panose="020B0604020202020204" pitchFamily="34" charset="0"/>
                <a:cs typeface="Arial" panose="020B0604020202020204" pitchFamily="34" charset="0"/>
              </a:rPr>
              <a:t>cung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cấp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một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nhau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thay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đổi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tùy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theo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huống</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12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4" y="609601"/>
            <a:ext cx="8712926" cy="487363"/>
          </a:xfrm>
          <a:noFill/>
        </p:spPr>
        <p:txBody>
          <a:bodyPr/>
          <a:lstStyle/>
          <a:p>
            <a:r>
              <a:rPr lang="vi-VN" dirty="0">
                <a:latin typeface="Calibri Light" panose="020F0302020204030204" pitchFamily="34" charset="0"/>
                <a:cs typeface="Calibri Light" panose="020F0302020204030204" pitchFamily="34" charset="0"/>
              </a:rPr>
              <a:t>sort(): Sắp xếp danh sách vĩnh viễn</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439188" y="1852661"/>
            <a:ext cx="11173691" cy="4023360"/>
          </a:xfrm>
        </p:spPr>
        <p:txBody>
          <a:bodyPr/>
          <a:lstStyle/>
          <a:p>
            <a:r>
              <a:rPr lang="en-US" dirty="0" err="1"/>
              <a:t>Phương</a:t>
            </a:r>
            <a:r>
              <a:rPr lang="en-US" dirty="0"/>
              <a:t> </a:t>
            </a:r>
            <a:r>
              <a:rPr lang="en-US" dirty="0" err="1"/>
              <a:t>thức</a:t>
            </a:r>
            <a:r>
              <a:rPr lang="en-US" dirty="0"/>
              <a:t> sort() </a:t>
            </a:r>
            <a:r>
              <a:rPr lang="en-US" dirty="0" err="1"/>
              <a:t>của</a:t>
            </a:r>
            <a:r>
              <a:rPr lang="en-US" dirty="0"/>
              <a:t> Python </a:t>
            </a:r>
            <a:r>
              <a:rPr lang="en-US" dirty="0" err="1"/>
              <a:t>giúp</a:t>
            </a:r>
            <a:r>
              <a:rPr lang="en-US" dirty="0"/>
              <a:t> </a:t>
            </a:r>
            <a:r>
              <a:rPr lang="en-US" dirty="0" err="1"/>
              <a:t>sắp</a:t>
            </a:r>
            <a:r>
              <a:rPr lang="en-US" dirty="0"/>
              <a:t> </a:t>
            </a:r>
            <a:r>
              <a:rPr lang="en-US" dirty="0" err="1"/>
              <a:t>xếp</a:t>
            </a:r>
            <a:r>
              <a:rPr lang="en-US" dirty="0"/>
              <a:t> </a:t>
            </a:r>
            <a:r>
              <a:rPr lang="en-US" dirty="0" err="1"/>
              <a:t>danh</a:t>
            </a:r>
            <a:r>
              <a:rPr lang="en-US" dirty="0"/>
              <a:t> </a:t>
            </a:r>
            <a:r>
              <a:rPr lang="en-US" dirty="0" err="1"/>
              <a:t>sách</a:t>
            </a:r>
            <a:r>
              <a:rPr lang="en-US" dirty="0"/>
              <a:t>:</a:t>
            </a:r>
          </a:p>
          <a:p>
            <a:endParaRPr lang="en-US" dirty="0"/>
          </a:p>
          <a:p>
            <a:endParaRPr lang="en-US" dirty="0"/>
          </a:p>
          <a:p>
            <a:pPr marL="0" indent="0">
              <a:buNone/>
            </a:pPr>
            <a:endParaRPr lang="en-US" dirty="0"/>
          </a:p>
          <a:p>
            <a:r>
              <a:rPr lang="en-US" dirty="0" err="1"/>
              <a:t>Sắp</a:t>
            </a:r>
            <a:r>
              <a:rPr lang="en-US" dirty="0"/>
              <a:t> </a:t>
            </a:r>
            <a:r>
              <a:rPr lang="en-US" dirty="0" err="1"/>
              <a:t>xếp</a:t>
            </a:r>
            <a:r>
              <a:rPr lang="en-US" dirty="0"/>
              <a:t> </a:t>
            </a:r>
            <a:r>
              <a:rPr lang="en-US" dirty="0" err="1"/>
              <a:t>danh</a:t>
            </a:r>
            <a:r>
              <a:rPr lang="en-US" dirty="0"/>
              <a:t> </a:t>
            </a:r>
            <a:r>
              <a:rPr lang="en-US" dirty="0" err="1"/>
              <a:t>sách</a:t>
            </a:r>
            <a:r>
              <a:rPr lang="en-US" dirty="0"/>
              <a:t> </a:t>
            </a:r>
            <a:r>
              <a:rPr lang="en-US" dirty="0" err="1"/>
              <a:t>này</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bảng</a:t>
            </a:r>
            <a:r>
              <a:rPr lang="en-US" dirty="0"/>
              <a:t> </a:t>
            </a:r>
            <a:r>
              <a:rPr lang="en-US" dirty="0" err="1"/>
              <a:t>chữ</a:t>
            </a:r>
            <a:r>
              <a:rPr lang="en-US" dirty="0"/>
              <a:t> </a:t>
            </a:r>
            <a:r>
              <a:rPr lang="en-US" dirty="0" err="1"/>
              <a:t>cái</a:t>
            </a:r>
            <a:r>
              <a:rPr lang="en-US" dirty="0"/>
              <a:t> </a:t>
            </a:r>
            <a:r>
              <a:rPr lang="en-US" dirty="0" err="1"/>
              <a:t>ngược</a:t>
            </a:r>
            <a:r>
              <a:rPr lang="en-US" dirty="0"/>
              <a:t> </a:t>
            </a:r>
            <a:r>
              <a:rPr lang="en-US" dirty="0" err="1"/>
              <a:t>lại</a:t>
            </a:r>
            <a:r>
              <a:rPr lang="en-US" dirty="0"/>
              <a:t> </a:t>
            </a:r>
            <a:r>
              <a:rPr lang="en-US" dirty="0" err="1"/>
              <a:t>bằng</a:t>
            </a:r>
            <a:r>
              <a:rPr lang="en-US" dirty="0"/>
              <a:t> </a:t>
            </a:r>
            <a:r>
              <a:rPr lang="en-US" dirty="0" err="1"/>
              <a:t>cách</a:t>
            </a:r>
            <a:r>
              <a:rPr lang="en-US" dirty="0"/>
              <a:t> </a:t>
            </a:r>
            <a:r>
              <a:rPr lang="en-US" dirty="0" err="1"/>
              <a:t>chuyển</a:t>
            </a:r>
            <a:r>
              <a:rPr lang="en-US" dirty="0"/>
              <a:t> </a:t>
            </a:r>
            <a:r>
              <a:rPr lang="en-US" dirty="0" err="1"/>
              <a:t>đối</a:t>
            </a:r>
            <a:r>
              <a:rPr lang="en-US" dirty="0"/>
              <a:t> </a:t>
            </a:r>
            <a:r>
              <a:rPr lang="en-US" dirty="0" err="1"/>
              <a:t>số</a:t>
            </a:r>
            <a:r>
              <a:rPr lang="en-US" dirty="0"/>
              <a:t> reverse = True </a:t>
            </a:r>
            <a:r>
              <a:rPr lang="en-US" dirty="0" err="1"/>
              <a:t>vào</a:t>
            </a:r>
            <a:r>
              <a:rPr lang="en-US" dirty="0"/>
              <a:t> </a:t>
            </a:r>
            <a:r>
              <a:rPr lang="en-US" dirty="0" err="1"/>
              <a:t>phương</a:t>
            </a:r>
            <a:r>
              <a:rPr lang="en-US" dirty="0"/>
              <a:t> </a:t>
            </a:r>
            <a:r>
              <a:rPr lang="en-US" dirty="0" err="1"/>
              <a:t>thức</a:t>
            </a:r>
            <a:r>
              <a:rPr lang="en-US" dirty="0"/>
              <a:t> sort() </a:t>
            </a:r>
          </a:p>
        </p:txBody>
      </p:sp>
      <p:sp>
        <p:nvSpPr>
          <p:cNvPr id="4" name="Rectangle 3"/>
          <p:cNvSpPr/>
          <p:nvPr/>
        </p:nvSpPr>
        <p:spPr>
          <a:xfrm>
            <a:off x="991887" y="2408856"/>
            <a:ext cx="4565071" cy="98950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cars = ['</a:t>
            </a:r>
            <a:r>
              <a:rPr lang="en-US" sz="1400" spc="-20" dirty="0" err="1">
                <a:latin typeface="Courier New" panose="02070309020205020404" pitchFamily="49" charset="0"/>
                <a:ea typeface="SimSun" panose="02010600030101010101" pitchFamily="2" charset="-122"/>
              </a:rPr>
              <a:t>bmw</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audi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toyota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subaru</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cars.sort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print(cars)</a:t>
            </a:r>
          </a:p>
        </p:txBody>
      </p:sp>
      <p:sp>
        <p:nvSpPr>
          <p:cNvPr id="5" name="Rectangle 4"/>
          <p:cNvSpPr/>
          <p:nvPr/>
        </p:nvSpPr>
        <p:spPr>
          <a:xfrm>
            <a:off x="5797009" y="2408856"/>
            <a:ext cx="3573414"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audi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bmw</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subaru</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toyota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p:cNvSpPr/>
          <p:nvPr/>
        </p:nvSpPr>
        <p:spPr>
          <a:xfrm>
            <a:off x="991887" y="4700130"/>
            <a:ext cx="4565071" cy="98950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cars = ['</a:t>
            </a:r>
            <a:r>
              <a:rPr lang="en-US" sz="1400" spc="-20" dirty="0" err="1">
                <a:latin typeface="Courier New" panose="02070309020205020404" pitchFamily="49" charset="0"/>
                <a:ea typeface="SimSun" panose="02010600030101010101" pitchFamily="2" charset="-122"/>
              </a:rPr>
              <a:t>bmw</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audi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toyota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subaru</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cars.sort</a:t>
            </a:r>
            <a:r>
              <a:rPr lang="en-US" sz="1400" spc="-20" dirty="0">
                <a:latin typeface="Courier New" panose="02070309020205020404" pitchFamily="49" charset="0"/>
                <a:ea typeface="SimSun" panose="02010600030101010101" pitchFamily="2" charset="-122"/>
              </a:rPr>
              <a:t>(reverse=True)</a:t>
            </a:r>
          </a:p>
          <a:p>
            <a:pPr algn="just">
              <a:lnSpc>
                <a:spcPct val="115000"/>
              </a:lnSpc>
              <a:spcBef>
                <a:spcPts val="300"/>
              </a:spcBef>
              <a:spcAft>
                <a:spcPts val="300"/>
              </a:spcAft>
            </a:pPr>
            <a:r>
              <a:rPr lang="vi-VN" sz="1400" spc="-20" dirty="0">
                <a:latin typeface="Courier New" panose="02070309020205020404" pitchFamily="49" charset="0"/>
                <a:ea typeface="SimSun" panose="02010600030101010101" pitchFamily="2" charset="-122"/>
              </a:rPr>
              <a:t>print(cars)</a:t>
            </a:r>
            <a:endParaRPr lang="en-US" sz="1400" spc="-20" dirty="0">
              <a:latin typeface="Courier New" panose="02070309020205020404" pitchFamily="49" charset="0"/>
              <a:ea typeface="SimSun" panose="02010600030101010101" pitchFamily="2" charset="-122"/>
            </a:endParaRPr>
          </a:p>
        </p:txBody>
      </p:sp>
      <p:sp>
        <p:nvSpPr>
          <p:cNvPr id="7" name="Rectangle 6"/>
          <p:cNvSpPr/>
          <p:nvPr/>
        </p:nvSpPr>
        <p:spPr>
          <a:xfrm>
            <a:off x="5806544" y="4720974"/>
            <a:ext cx="3573414"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['toyota', 'subaru', 'bmw', 'audi']</a:t>
            </a:r>
          </a:p>
        </p:txBody>
      </p:sp>
    </p:spTree>
    <p:extLst>
      <p:ext uri="{BB962C8B-B14F-4D97-AF65-F5344CB8AC3E}">
        <p14:creationId xmlns:p14="http://schemas.microsoft.com/office/powerpoint/2010/main" val="1732233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7258" y="596859"/>
            <a:ext cx="7994468" cy="487363"/>
          </a:xfrm>
          <a:noFill/>
        </p:spPr>
        <p:txBody>
          <a:bodyPr/>
          <a:lstStyle/>
          <a:p>
            <a:r>
              <a:rPr lang="vi-VN" dirty="0">
                <a:latin typeface="Calibri Light" panose="020F0302020204030204" pitchFamily="34" charset="0"/>
                <a:cs typeface="Calibri Light" panose="020F0302020204030204" pitchFamily="34" charset="0"/>
              </a:rPr>
              <a:t>sorted(): Sắp xếp danh sách tạm thời</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97280" y="1845734"/>
            <a:ext cx="10698480" cy="772775"/>
          </a:xfrm>
        </p:spPr>
        <p:txBody>
          <a:bodyPr/>
          <a:lstStyle/>
          <a:p>
            <a:pPr>
              <a:buFont typeface="Wingdings" panose="05000000000000000000" pitchFamily="2" charset="2"/>
              <a:buChar char="q"/>
            </a:pPr>
            <a:r>
              <a:rPr lang="vi-VN" dirty="0"/>
              <a:t>Hàm sorted() cho phép hiển thị danh sách theo một thứ tự cụ thể nhưng không ảnh hưởng đến thứ tự thực tế của danh sách.</a:t>
            </a:r>
            <a:endParaRPr lang="en-US" dirty="0"/>
          </a:p>
        </p:txBody>
      </p:sp>
      <p:sp>
        <p:nvSpPr>
          <p:cNvPr id="4" name="Rectangle 3"/>
          <p:cNvSpPr/>
          <p:nvPr/>
        </p:nvSpPr>
        <p:spPr>
          <a:xfrm>
            <a:off x="1097280" y="2609119"/>
            <a:ext cx="6096000" cy="2280240"/>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cars = ['bmw', 'audi', 'toyota', 'subaru']</a:t>
            </a: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print("Here is the original list:")</a:t>
            </a:r>
            <a:endParaRPr lang="en-US" sz="1400" spc="-2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print(cars)</a:t>
            </a:r>
            <a:endParaRPr lang="en-US" sz="1400" spc="-2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print("\nHere is the sorted list:")</a:t>
            </a: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print(sorted(cars))</a:t>
            </a:r>
            <a:endParaRPr lang="en-US" sz="1400" spc="-2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print("\nHere is the original list again:")</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print(cars)</a:t>
            </a:r>
          </a:p>
        </p:txBody>
      </p:sp>
      <p:sp>
        <p:nvSpPr>
          <p:cNvPr id="5" name="Rectangle 4"/>
          <p:cNvSpPr/>
          <p:nvPr/>
        </p:nvSpPr>
        <p:spPr>
          <a:xfrm>
            <a:off x="6657109" y="2941518"/>
            <a:ext cx="4204855" cy="1947841"/>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Here is the original list: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['bmw', 'audi', 'toyota', 'subaru']</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Here is the sorted list: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['audi', 'bmw', 'subaru', 'toyota']</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Here is the original list again:</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['bmw', 'audi', 'toyota', 'subaru']</a:t>
            </a:r>
          </a:p>
        </p:txBody>
      </p:sp>
      <p:sp>
        <p:nvSpPr>
          <p:cNvPr id="6" name="Rectangle 5"/>
          <p:cNvSpPr/>
          <p:nvPr/>
        </p:nvSpPr>
        <p:spPr>
          <a:xfrm>
            <a:off x="1097280" y="5288029"/>
            <a:ext cx="9764684" cy="729430"/>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Hàm sorted() cũng có thể chấp nhận đối số reverse = True nếu ta muốn hiển thị danh sách theo thứ tự bảng chữ cái ngược lại.</a:t>
            </a:r>
          </a:p>
        </p:txBody>
      </p:sp>
    </p:spTree>
    <p:extLst>
      <p:ext uri="{BB962C8B-B14F-4D97-AF65-F5344CB8AC3E}">
        <p14:creationId xmlns:p14="http://schemas.microsoft.com/office/powerpoint/2010/main" val="115090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Chương 3 - Danh sách (List)</a:t>
            </a:r>
            <a:endParaRPr lang="en-US" dirty="0"/>
          </a:p>
        </p:txBody>
      </p:sp>
    </p:spTree>
    <p:extLst>
      <p:ext uri="{BB962C8B-B14F-4D97-AF65-F5344CB8AC3E}">
        <p14:creationId xmlns:p14="http://schemas.microsoft.com/office/powerpoint/2010/main" val="217427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dirty="0">
                <a:latin typeface="Calibri Light" panose="020F0302020204030204" pitchFamily="34" charset="0"/>
                <a:cs typeface="Calibri Light" panose="020F0302020204030204" pitchFamily="34" charset="0"/>
              </a:rPr>
              <a:t>In danh sách theo thứ tự ngược</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97280" y="1845734"/>
            <a:ext cx="10058400" cy="703502"/>
          </a:xfrm>
        </p:spPr>
        <p:txBody>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Để đảo ngược thứ tự ban đầu của danh sách, ta có thể sử dụng phương thức reverse()</a:t>
            </a:r>
          </a:p>
        </p:txBody>
      </p:sp>
      <p:sp>
        <p:nvSpPr>
          <p:cNvPr id="4" name="Rectangle 3"/>
          <p:cNvSpPr/>
          <p:nvPr/>
        </p:nvSpPr>
        <p:spPr>
          <a:xfrm>
            <a:off x="1097280" y="2549236"/>
            <a:ext cx="4693920" cy="13061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cars = ['</a:t>
            </a:r>
            <a:r>
              <a:rPr lang="en-US" sz="1400" spc="-20" dirty="0" err="1">
                <a:latin typeface="Courier New" panose="02070309020205020404" pitchFamily="49" charset="0"/>
                <a:ea typeface="SimSun" panose="02010600030101010101" pitchFamily="2" charset="-122"/>
              </a:rPr>
              <a:t>bmw</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audi</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toyota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subaru</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print(cars)</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cars.reverse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print(cars)</a:t>
            </a:r>
          </a:p>
        </p:txBody>
      </p:sp>
      <p:sp>
        <p:nvSpPr>
          <p:cNvPr id="5" name="Rectangle 4"/>
          <p:cNvSpPr/>
          <p:nvPr/>
        </p:nvSpPr>
        <p:spPr>
          <a:xfrm>
            <a:off x="1097280" y="3855363"/>
            <a:ext cx="3786447" cy="66479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['bmw', 'audi', 'toyota', 'subaru']</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['subaru', 'toyota', 'audi', 'bmw']</a:t>
            </a:r>
          </a:p>
        </p:txBody>
      </p:sp>
      <p:sp>
        <p:nvSpPr>
          <p:cNvPr id="6" name="Rectangle 5"/>
          <p:cNvSpPr/>
          <p:nvPr/>
        </p:nvSpPr>
        <p:spPr>
          <a:xfrm>
            <a:off x="1097279" y="4637500"/>
            <a:ext cx="10242665" cy="729430"/>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Lưu ý rằng phương thức reverse() không sắp xếp theo thứ tự alphabet, nó chỉ đơn thuần là đảo ngược thứ tự của các phần tử trong danh sách hiện tại.</a:t>
            </a:r>
          </a:p>
        </p:txBody>
      </p:sp>
    </p:spTree>
    <p:extLst>
      <p:ext uri="{BB962C8B-B14F-4D97-AF65-F5344CB8AC3E}">
        <p14:creationId xmlns:p14="http://schemas.microsoft.com/office/powerpoint/2010/main" val="4133534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Tìm</a:t>
            </a:r>
            <a:r>
              <a:rPr lang="en-US" dirty="0"/>
              <a:t> </a:t>
            </a:r>
            <a:r>
              <a:rPr lang="en-US" dirty="0" err="1"/>
              <a:t>độ</a:t>
            </a:r>
            <a:r>
              <a:rPr lang="en-US" dirty="0"/>
              <a:t> </a:t>
            </a:r>
            <a:r>
              <a:rPr lang="en-US" dirty="0" err="1"/>
              <a:t>dài</a:t>
            </a:r>
            <a:r>
              <a:rPr lang="en-US" dirty="0"/>
              <a:t> </a:t>
            </a:r>
            <a:r>
              <a:rPr lang="en-US" dirty="0" err="1"/>
              <a:t>của</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10058400" cy="765848"/>
          </a:xfrm>
        </p:spPr>
        <p:txBody>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Tìm độ dài của danh sách bằng cách sử dụng hàm len(). </a:t>
            </a:r>
          </a:p>
        </p:txBody>
      </p:sp>
      <p:sp>
        <p:nvSpPr>
          <p:cNvPr id="4" name="Rectangle 3"/>
          <p:cNvSpPr/>
          <p:nvPr/>
        </p:nvSpPr>
        <p:spPr>
          <a:xfrm>
            <a:off x="1097280" y="2322376"/>
            <a:ext cx="6096000" cy="973728"/>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&gt;&gt;&gt; cars = ['bmw', 'audi', 'toyota', 'subaru']</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&gt;&gt;&gt; len(cars)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4</a:t>
            </a:r>
          </a:p>
        </p:txBody>
      </p:sp>
      <p:sp>
        <p:nvSpPr>
          <p:cNvPr id="5" name="Rectangle 4"/>
          <p:cNvSpPr/>
          <p:nvPr/>
        </p:nvSpPr>
        <p:spPr>
          <a:xfrm>
            <a:off x="1097279" y="3772746"/>
            <a:ext cx="10058401" cy="729430"/>
          </a:xfrm>
          <a:prstGeom prst="rect">
            <a:avLst/>
          </a:prstGeom>
        </p:spPr>
        <p:txBody>
          <a:bodyPr wrap="square">
            <a:spAutoFit/>
          </a:bodyPr>
          <a:lstStyle/>
          <a:p>
            <a:pPr algn="just">
              <a:lnSpc>
                <a:spcPct val="115000"/>
              </a:lnSpc>
              <a:spcBef>
                <a:spcPts val="300"/>
              </a:spcBef>
              <a:spcAft>
                <a:spcPts val="300"/>
              </a:spcAft>
            </a:pPr>
            <a:r>
              <a:rPr lang="en-US" i="1" spc="-20">
                <a:latin typeface="Times New Roman" panose="02020603050405020304" pitchFamily="18" charset="0"/>
                <a:ea typeface="SimSun" panose="02010600030101010101" pitchFamily="2" charset="-122"/>
              </a:rPr>
              <a:t>Chú ý: Python đếm các mục trong danh sách bắt đầu bằng một, vì vậy ta sẽ không gặp phải bất kỳ lỗi nào khi xác định độ dài của danh sách</a:t>
            </a:r>
            <a:endParaRPr lang="en-US" spc="-2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527338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err="1"/>
              <a:t>Tránh</a:t>
            </a:r>
            <a:r>
              <a:rPr lang="en-US" dirty="0"/>
              <a:t> </a:t>
            </a:r>
            <a:r>
              <a:rPr lang="en-US" dirty="0" err="1"/>
              <a:t>lỗi</a:t>
            </a:r>
            <a:r>
              <a:rPr lang="en-US" dirty="0"/>
              <a:t> </a:t>
            </a:r>
            <a:r>
              <a:rPr lang="en-US" dirty="0" err="1"/>
              <a:t>chỉ</a:t>
            </a:r>
            <a:r>
              <a:rPr lang="en-US" dirty="0"/>
              <a:t> </a:t>
            </a:r>
            <a:r>
              <a:rPr lang="en-US" dirty="0" err="1"/>
              <a:t>mục</a:t>
            </a:r>
            <a:r>
              <a:rPr lang="en-US" dirty="0"/>
              <a:t> </a:t>
            </a:r>
          </a:p>
        </p:txBody>
      </p:sp>
      <p:sp>
        <p:nvSpPr>
          <p:cNvPr id="3" name="Content Placeholder 2"/>
          <p:cNvSpPr>
            <a:spLocks noGrp="1"/>
          </p:cNvSpPr>
          <p:nvPr>
            <p:ph idx="1"/>
          </p:nvPr>
        </p:nvSpPr>
        <p:spPr>
          <a:xfrm>
            <a:off x="1097279" y="1845734"/>
            <a:ext cx="10319657" cy="648084"/>
          </a:xfrm>
        </p:spPr>
        <p:txBody>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Giả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in ra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a:t>
            </a:r>
            <a:r>
              <a:rPr lang="en-US" dirty="0">
                <a:latin typeface="Arial" panose="020B0604020202020204" pitchFamily="34" charset="0"/>
                <a:cs typeface="Arial" panose="020B0604020202020204" pitchFamily="34" charset="0"/>
              </a:rPr>
              <a:t>, Python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097279" y="2710566"/>
            <a:ext cx="6096000" cy="656718"/>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print(motorcycles[3])</a:t>
            </a:r>
          </a:p>
        </p:txBody>
      </p:sp>
      <p:sp>
        <p:nvSpPr>
          <p:cNvPr id="5" name="Rectangle 4"/>
          <p:cNvSpPr/>
          <p:nvPr/>
        </p:nvSpPr>
        <p:spPr>
          <a:xfrm>
            <a:off x="1097279" y="3490717"/>
            <a:ext cx="6096000" cy="1298432"/>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Traceback (most recent call last):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File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motorcycles.py</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line 2, in &lt;module&gt;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print(motorcycles[3])</a:t>
            </a:r>
          </a:p>
          <a:p>
            <a:pPr algn="just">
              <a:lnSpc>
                <a:spcPct val="115000"/>
              </a:lnSpc>
              <a:spcBef>
                <a:spcPts val="300"/>
              </a:spcBef>
              <a:spcAft>
                <a:spcPts val="300"/>
              </a:spcAft>
            </a:pP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IndexError</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list index out of range</a:t>
            </a:r>
          </a:p>
        </p:txBody>
      </p:sp>
      <p:sp>
        <p:nvSpPr>
          <p:cNvPr id="6" name="Rectangle 5"/>
          <p:cNvSpPr/>
          <p:nvPr/>
        </p:nvSpPr>
        <p:spPr>
          <a:xfrm>
            <a:off x="1097280" y="4962436"/>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Lỗi chỉ mục có nghĩa là Python không thể kết xuất một mục tại chỉ mục được yêu cầu. Nếu lỗi chỉ mục xảy ra trong chương trình, hãy thử điều chỉnh chỉ mục đang được yêu cầu một đơn vị. </a:t>
            </a:r>
            <a:endParaRPr lang="en-US"/>
          </a:p>
        </p:txBody>
      </p:sp>
    </p:spTree>
    <p:extLst>
      <p:ext uri="{BB962C8B-B14F-4D97-AF65-F5344CB8AC3E}">
        <p14:creationId xmlns:p14="http://schemas.microsoft.com/office/powerpoint/2010/main" val="3634349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Tránh lỗi chỉ mục (t)</a:t>
            </a:r>
          </a:p>
        </p:txBody>
      </p:sp>
      <p:sp>
        <p:nvSpPr>
          <p:cNvPr id="3" name="Content Placeholder 2"/>
          <p:cNvSpPr>
            <a:spLocks noGrp="1"/>
          </p:cNvSpPr>
          <p:nvPr>
            <p:ph idx="1"/>
          </p:nvPr>
        </p:nvSpPr>
        <p:spPr>
          <a:xfrm>
            <a:off x="1097280" y="1845734"/>
            <a:ext cx="10816046" cy="862830"/>
          </a:xfrm>
        </p:spPr>
        <p:txBody>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Truy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(-1). </a:t>
            </a:r>
          </a:p>
        </p:txBody>
      </p:sp>
      <p:sp>
        <p:nvSpPr>
          <p:cNvPr id="4" name="Rectangle 3"/>
          <p:cNvSpPr/>
          <p:nvPr/>
        </p:nvSpPr>
        <p:spPr>
          <a:xfrm>
            <a:off x="1097280" y="2585561"/>
            <a:ext cx="6096000" cy="656718"/>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motorcycles = ['honda', 'yamaha', 'suzuki']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print(motorcycles[-1])</a:t>
            </a:r>
          </a:p>
        </p:txBody>
      </p:sp>
      <p:sp>
        <p:nvSpPr>
          <p:cNvPr id="5" name="Rectangle 4"/>
          <p:cNvSpPr/>
          <p:nvPr/>
        </p:nvSpPr>
        <p:spPr>
          <a:xfrm>
            <a:off x="1097280" y="3286231"/>
            <a:ext cx="959237"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'suzuki'</a:t>
            </a:r>
          </a:p>
        </p:txBody>
      </p:sp>
      <p:sp>
        <p:nvSpPr>
          <p:cNvPr id="6" name="Rectangle 5"/>
          <p:cNvSpPr/>
          <p:nvPr/>
        </p:nvSpPr>
        <p:spPr>
          <a:xfrm>
            <a:off x="1097279" y="3558176"/>
            <a:ext cx="10933612" cy="461665"/>
          </a:xfrm>
          <a:prstGeom prst="rect">
            <a:avLst/>
          </a:prstGeom>
        </p:spPr>
        <p:txBody>
          <a:bodyPr wrap="square">
            <a:spAutoFit/>
          </a:bodyPr>
          <a:lstStyle/>
          <a:p>
            <a:pPr marL="342900" indent="-342900" eaLnBrk="1" hangingPunct="1">
              <a:spcBef>
                <a:spcPct val="20000"/>
              </a:spcBef>
              <a:buClr>
                <a:schemeClr val="tx2"/>
              </a:buClr>
              <a:buFont typeface="Wingdings" panose="05000000000000000000" pitchFamily="2" charset="2"/>
              <a:buChar char="q"/>
            </a:pPr>
            <a:r>
              <a:rPr lang="en-US" sz="2400" dirty="0" err="1">
                <a:latin typeface="Arial" panose="020B0604020202020204" pitchFamily="34" charset="0"/>
                <a:ea typeface="ＭＳ Ｐゴシック" charset="0"/>
                <a:cs typeface="Arial" panose="020B0604020202020204" pitchFamily="34" charset="0"/>
              </a:rPr>
              <a:t>Lỗi</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trong</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trường</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hợp</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duy</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nhất</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danh</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sách</a:t>
            </a:r>
            <a:r>
              <a:rPr lang="en-US" sz="2400" dirty="0">
                <a:latin typeface="Arial" panose="020B0604020202020204" pitchFamily="34" charset="0"/>
                <a:ea typeface="ＭＳ Ｐゴシック" charset="0"/>
                <a:cs typeface="Arial" panose="020B0604020202020204" pitchFamily="34" charset="0"/>
              </a:rPr>
              <a:t> </a:t>
            </a:r>
            <a:r>
              <a:rPr lang="en-US" sz="2400" dirty="0" err="1">
                <a:latin typeface="Arial" panose="020B0604020202020204" pitchFamily="34" charset="0"/>
                <a:ea typeface="ＭＳ Ｐゴシック" charset="0"/>
                <a:cs typeface="Arial" panose="020B0604020202020204" pitchFamily="34" charset="0"/>
              </a:rPr>
              <a:t>trống</a:t>
            </a:r>
            <a:endParaRPr lang="en-US" sz="2400" dirty="0">
              <a:latin typeface="Arial" panose="020B0604020202020204" pitchFamily="34" charset="0"/>
              <a:ea typeface="ＭＳ Ｐゴシック" charset="0"/>
              <a:cs typeface="Arial" panose="020B0604020202020204" pitchFamily="34" charset="0"/>
            </a:endParaRPr>
          </a:p>
        </p:txBody>
      </p:sp>
      <p:sp>
        <p:nvSpPr>
          <p:cNvPr id="7" name="Rectangle 6"/>
          <p:cNvSpPr/>
          <p:nvPr/>
        </p:nvSpPr>
        <p:spPr>
          <a:xfrm>
            <a:off x="1097279" y="4189651"/>
            <a:ext cx="6096000" cy="656718"/>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motorcycles =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print(motorcycles[-1])</a:t>
            </a:r>
          </a:p>
        </p:txBody>
      </p:sp>
      <p:sp>
        <p:nvSpPr>
          <p:cNvPr id="8" name="Rectangle 7"/>
          <p:cNvSpPr/>
          <p:nvPr/>
        </p:nvSpPr>
        <p:spPr>
          <a:xfrm>
            <a:off x="1097279" y="4951253"/>
            <a:ext cx="6096000" cy="1298432"/>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Traceback (most recent call last):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File "motorcyles.py", line 3, in &lt;module&gt;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print(motorcycles[-1])</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IndexError: list index out of range</a:t>
            </a:r>
          </a:p>
        </p:txBody>
      </p:sp>
    </p:spTree>
    <p:extLst>
      <p:ext uri="{BB962C8B-B14F-4D97-AF65-F5344CB8AC3E}">
        <p14:creationId xmlns:p14="http://schemas.microsoft.com/office/powerpoint/2010/main" val="38303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err="1"/>
              <a:t>Lặp</a:t>
            </a:r>
            <a:r>
              <a:rPr lang="en-US" dirty="0"/>
              <a:t> qua </a:t>
            </a:r>
            <a:r>
              <a:rPr lang="en-US" dirty="0" err="1"/>
              <a:t>toàn</a:t>
            </a:r>
            <a:r>
              <a:rPr lang="en-US" dirty="0"/>
              <a:t> </a:t>
            </a:r>
            <a:r>
              <a:rPr lang="en-US" dirty="0" err="1"/>
              <a:t>bộ</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a:latin typeface="Arial" panose="020B0604020202020204" pitchFamily="34" charset="0"/>
                <a:cs typeface="Arial" panose="020B0604020202020204" pitchFamily="34" charset="0"/>
              </a:rPr>
              <a:t>Một tác vụ quan trọng mà chương trình thường phải làm là chạy qua toàn bộ các phần tử trong danh sách và thực hiện các việc giống nhau. </a:t>
            </a:r>
          </a:p>
          <a:p>
            <a:pPr>
              <a:buFont typeface="Wingdings" panose="05000000000000000000" pitchFamily="2" charset="2"/>
              <a:buChar char="q"/>
            </a:pPr>
            <a:r>
              <a:rPr lang="en-US" sz="2400">
                <a:latin typeface="Arial" panose="020B0604020202020204" pitchFamily="34" charset="0"/>
                <a:cs typeface="Arial" panose="020B0604020202020204" pitchFamily="34" charset="0"/>
              </a:rPr>
              <a:t>Ví dụ: trong một trò chơi, ta có thể muốn di chuyển mọi phần tử trên màn hình theo cùng một khoảng hoặc trong danh sách các số ta có thể muốn thực hiện cùng một thao tác thống kê trên mọi phần tử, hoặc khi muốn hiển thị các Tiêu đề của các bài báo trong danh sách. </a:t>
            </a:r>
          </a:p>
          <a:p>
            <a:pPr>
              <a:buFont typeface="Wingdings" panose="05000000000000000000" pitchFamily="2" charset="2"/>
              <a:buChar char="q"/>
            </a:pPr>
            <a:r>
              <a:rPr lang="en-US" sz="2400">
                <a:latin typeface="Arial" panose="020B0604020202020204" pitchFamily="34" charset="0"/>
                <a:cs typeface="Arial" panose="020B0604020202020204" pitchFamily="34" charset="0"/>
              </a:rPr>
              <a:t>Khi ta muốn thực hiện cùng một hành động với mọi mục trong danh sách, ta có thể sử dụng vòng lặp for của Python.</a:t>
            </a:r>
          </a:p>
          <a:p>
            <a:pPr>
              <a:buFont typeface="Wingdings" panose="05000000000000000000" pitchFamily="2" charset="2"/>
              <a:buChar char="q"/>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59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Lặp qua toàn bộ danh sách(t)</a:t>
            </a:r>
          </a:p>
        </p:txBody>
      </p:sp>
      <p:sp>
        <p:nvSpPr>
          <p:cNvPr id="3" name="Content Placeholder 2"/>
          <p:cNvSpPr>
            <a:spLocks noGrp="1"/>
          </p:cNvSpPr>
          <p:nvPr>
            <p:ph idx="1"/>
          </p:nvPr>
        </p:nvSpPr>
        <p:spPr>
          <a:xfrm>
            <a:off x="1097280" y="1845734"/>
            <a:ext cx="10058400" cy="558030"/>
          </a:xfrm>
        </p:spPr>
        <p:txBody>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vòng</a:t>
            </a:r>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in ra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097280" y="2403764"/>
            <a:ext cx="6096000" cy="981423"/>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magicians = ['</a:t>
            </a:r>
            <a:r>
              <a:rPr lang="en-US" sz="1400" spc="-20" dirty="0" err="1">
                <a:latin typeface="Courier New" panose="02070309020205020404" pitchFamily="49" charset="0"/>
                <a:ea typeface="SimSun" panose="02010600030101010101" pitchFamily="2" charset="-122"/>
              </a:rPr>
              <a:t>alice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david</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carolina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print(magician)</a:t>
            </a:r>
          </a:p>
        </p:txBody>
      </p:sp>
      <p:sp>
        <p:nvSpPr>
          <p:cNvPr id="5" name="Rectangle 4"/>
          <p:cNvSpPr/>
          <p:nvPr/>
        </p:nvSpPr>
        <p:spPr>
          <a:xfrm>
            <a:off x="1097280" y="3472304"/>
            <a:ext cx="6096000" cy="973728"/>
          </a:xfrm>
          <a:prstGeom prst="rect">
            <a:avLst/>
          </a:prstGeom>
        </p:spPr>
        <p:txBody>
          <a:bodyPr>
            <a:spAutoFit/>
          </a:bodyPr>
          <a:lstStyle/>
          <a:p>
            <a:pPr algn="just">
              <a:lnSpc>
                <a:spcPct val="115000"/>
              </a:lnSpc>
              <a:spcBef>
                <a:spcPts val="300"/>
              </a:spcBef>
              <a:spcAft>
                <a:spcPts val="300"/>
              </a:spcAft>
            </a:pP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alice</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david</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carolina</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0411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Bổ</a:t>
            </a:r>
            <a:r>
              <a:rPr lang="en-US" dirty="0"/>
              <a:t> sung </a:t>
            </a:r>
            <a:r>
              <a:rPr lang="en-US" dirty="0" err="1"/>
              <a:t>thêm</a:t>
            </a:r>
            <a:r>
              <a:rPr lang="en-US" dirty="0"/>
              <a:t> </a:t>
            </a:r>
            <a:r>
              <a:rPr lang="en-US" dirty="0" err="1"/>
              <a:t>về</a:t>
            </a:r>
            <a:r>
              <a:rPr lang="en-US" dirty="0"/>
              <a:t> </a:t>
            </a:r>
            <a:r>
              <a:rPr lang="en-US" dirty="0" err="1"/>
              <a:t>vòng</a:t>
            </a:r>
            <a:r>
              <a:rPr lang="en-US" dirty="0"/>
              <a:t> </a:t>
            </a:r>
            <a:r>
              <a:rPr lang="en-US" dirty="0" err="1"/>
              <a:t>lặp</a:t>
            </a:r>
            <a:endParaRPr lang="en-US" dirty="0"/>
          </a:p>
        </p:txBody>
      </p:sp>
      <p:sp>
        <p:nvSpPr>
          <p:cNvPr id="3" name="Content Placeholder 2"/>
          <p:cNvSpPr>
            <a:spLocks noGrp="1"/>
          </p:cNvSpPr>
          <p:nvPr>
            <p:ph idx="1"/>
          </p:nvPr>
        </p:nvSpPr>
        <p:spPr>
          <a:xfrm>
            <a:off x="1097280" y="1845735"/>
            <a:ext cx="10058400" cy="440266"/>
          </a:xfrm>
        </p:spPr>
        <p:txBody>
          <a:bodyPr/>
          <a:lstStyle/>
          <a:p>
            <a:r>
              <a:rPr lang="en-US">
                <a:latin typeface="Arial" panose="020B0604020202020204" pitchFamily="34" charset="0"/>
                <a:cs typeface="Arial" panose="020B0604020202020204" pitchFamily="34" charset="0"/>
              </a:rPr>
              <a:t>Có thể làm bất cứ điều gì với mỗi mục trong vòng lặp for</a:t>
            </a:r>
          </a:p>
        </p:txBody>
      </p:sp>
      <p:sp>
        <p:nvSpPr>
          <p:cNvPr id="4" name="Rectangle 3"/>
          <p:cNvSpPr/>
          <p:nvPr/>
        </p:nvSpPr>
        <p:spPr>
          <a:xfrm>
            <a:off x="1097280" y="2286001"/>
            <a:ext cx="9497290" cy="981423"/>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magicians = ['alice', 'david', 'carolina']</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print(f"{magician.title()}, that was a great trick!")</a:t>
            </a:r>
          </a:p>
        </p:txBody>
      </p:sp>
      <p:sp>
        <p:nvSpPr>
          <p:cNvPr id="5" name="Rectangle 4"/>
          <p:cNvSpPr/>
          <p:nvPr/>
        </p:nvSpPr>
        <p:spPr>
          <a:xfrm>
            <a:off x="1097280" y="3326831"/>
            <a:ext cx="6096000" cy="973728"/>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Alice,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David,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Carolina, that was a great trick!</a:t>
            </a:r>
          </a:p>
        </p:txBody>
      </p:sp>
    </p:spTree>
    <p:extLst>
      <p:ext uri="{BB962C8B-B14F-4D97-AF65-F5344CB8AC3E}">
        <p14:creationId xmlns:p14="http://schemas.microsoft.com/office/powerpoint/2010/main" val="1814211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Bổ sung thêm về vòng lặp</a:t>
            </a:r>
          </a:p>
        </p:txBody>
      </p:sp>
      <p:sp>
        <p:nvSpPr>
          <p:cNvPr id="3" name="Content Placeholder 2"/>
          <p:cNvSpPr>
            <a:spLocks noGrp="1"/>
          </p:cNvSpPr>
          <p:nvPr>
            <p:ph idx="1"/>
          </p:nvPr>
        </p:nvSpPr>
        <p:spPr>
          <a:xfrm>
            <a:off x="1097279" y="1845734"/>
            <a:ext cx="10802983" cy="793557"/>
          </a:xfrm>
        </p:spPr>
        <p:txBody>
          <a:bodyPr/>
          <a:lstStyle/>
          <a:p>
            <a:r>
              <a:rPr lang="en-US" dirty="0" err="1"/>
              <a:t>Thêm</a:t>
            </a:r>
            <a:r>
              <a:rPr lang="en-US" dirty="0"/>
              <a:t> </a:t>
            </a:r>
            <a:r>
              <a:rPr lang="en-US" dirty="0" err="1"/>
              <a:t>dòng</a:t>
            </a:r>
            <a:r>
              <a:rPr lang="en-US" dirty="0"/>
              <a:t> </a:t>
            </a:r>
            <a:r>
              <a:rPr lang="en-US" dirty="0" err="1"/>
              <a:t>thứ</a:t>
            </a:r>
            <a:r>
              <a:rPr lang="en-US" dirty="0"/>
              <a:t> </a:t>
            </a:r>
            <a:r>
              <a:rPr lang="en-US" dirty="0" err="1"/>
              <a:t>hai</a:t>
            </a:r>
            <a:r>
              <a:rPr lang="en-US" dirty="0"/>
              <a:t> </a:t>
            </a:r>
            <a:r>
              <a:rPr lang="en-US" dirty="0" err="1"/>
              <a:t>vào</a:t>
            </a:r>
            <a:r>
              <a:rPr lang="en-US" dirty="0"/>
              <a:t> </a:t>
            </a:r>
            <a:r>
              <a:rPr lang="en-US" dirty="0" err="1"/>
              <a:t>thông</a:t>
            </a:r>
            <a:r>
              <a:rPr lang="en-US" dirty="0"/>
              <a:t> </a:t>
            </a:r>
            <a:r>
              <a:rPr lang="en-US" dirty="0" err="1"/>
              <a:t>điệp</a:t>
            </a:r>
            <a:r>
              <a:rPr lang="en-US" dirty="0"/>
              <a:t>, </a:t>
            </a:r>
          </a:p>
        </p:txBody>
      </p:sp>
      <p:sp>
        <p:nvSpPr>
          <p:cNvPr id="4" name="Rectangle 3"/>
          <p:cNvSpPr/>
          <p:nvPr/>
        </p:nvSpPr>
        <p:spPr>
          <a:xfrm>
            <a:off x="1097279" y="2639291"/>
            <a:ext cx="9667702" cy="131420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magicians = ['</a:t>
            </a:r>
            <a:r>
              <a:rPr lang="en-US" sz="1400" spc="-20" dirty="0" err="1">
                <a:latin typeface="Courier New" panose="02070309020205020404" pitchFamily="49" charset="0"/>
                <a:ea typeface="SimSun" panose="02010600030101010101" pitchFamily="2" charset="-122"/>
              </a:rPr>
              <a:t>alice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david</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carolina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magician.title</a:t>
            </a:r>
            <a:r>
              <a:rPr lang="en-US" sz="1400" spc="-20" dirty="0">
                <a:latin typeface="Courier New" panose="02070309020205020404" pitchFamily="49" charset="0"/>
                <a:ea typeface="SimSun" panose="02010600030101010101" pitchFamily="2" charset="-122"/>
              </a:rPr>
              <a:t>()}, that was a great trick!")</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f"I</a:t>
            </a:r>
            <a:r>
              <a:rPr lang="en-US" sz="1400" spc="-20" dirty="0">
                <a:latin typeface="Courier New" panose="02070309020205020404" pitchFamily="49" charset="0"/>
                <a:ea typeface="SimSun" panose="02010600030101010101" pitchFamily="2" charset="-122"/>
              </a:rPr>
              <a:t> can't wait to see your next trick, {</a:t>
            </a:r>
            <a:r>
              <a:rPr lang="en-US" sz="1400" spc="-20" dirty="0" err="1">
                <a:latin typeface="Courier New" panose="02070309020205020404" pitchFamily="49" charset="0"/>
                <a:ea typeface="SimSun" panose="02010600030101010101" pitchFamily="2" charset="-122"/>
              </a:rPr>
              <a:t>magician.title</a:t>
            </a:r>
            <a:r>
              <a:rPr lang="en-US" sz="1400" spc="-20" dirty="0">
                <a:latin typeface="Courier New" panose="02070309020205020404" pitchFamily="49" charset="0"/>
                <a:ea typeface="SimSun" panose="02010600030101010101" pitchFamily="2" charset="-122"/>
              </a:rPr>
              <a:t>()}.\n")</a:t>
            </a:r>
          </a:p>
        </p:txBody>
      </p:sp>
      <p:sp>
        <p:nvSpPr>
          <p:cNvPr id="5" name="Rectangle 4"/>
          <p:cNvSpPr/>
          <p:nvPr/>
        </p:nvSpPr>
        <p:spPr>
          <a:xfrm>
            <a:off x="1097279" y="4007174"/>
            <a:ext cx="6096000" cy="2597249"/>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Alice, that was a great trick!</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Alice.</a:t>
            </a:r>
          </a:p>
          <a:p>
            <a:pPr algn="just">
              <a:lnSpc>
                <a:spcPct val="115000"/>
              </a:lnSpc>
              <a:spcBef>
                <a:spcPts val="300"/>
              </a:spcBef>
              <a:spcAft>
                <a:spcPts val="300"/>
              </a:spcAft>
            </a:pP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David, that was a great trick!</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David.</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Carolina, that was a great trick!</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Carolina.</a:t>
            </a:r>
          </a:p>
        </p:txBody>
      </p:sp>
    </p:spTree>
    <p:extLst>
      <p:ext uri="{BB962C8B-B14F-4D97-AF65-F5344CB8AC3E}">
        <p14:creationId xmlns:p14="http://schemas.microsoft.com/office/powerpoint/2010/main" val="3064106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Một số việc sau vòng lặp For</a:t>
            </a:r>
          </a:p>
        </p:txBody>
      </p:sp>
      <p:sp>
        <p:nvSpPr>
          <p:cNvPr id="3" name="Content Placeholder 2"/>
          <p:cNvSpPr>
            <a:spLocks noGrp="1"/>
          </p:cNvSpPr>
          <p:nvPr>
            <p:ph idx="1"/>
          </p:nvPr>
        </p:nvSpPr>
        <p:spPr>
          <a:xfrm>
            <a:off x="1097280" y="1845734"/>
            <a:ext cx="10058400" cy="751993"/>
          </a:xfrm>
        </p:spPr>
        <p:txBody>
          <a:bodyPr/>
          <a:lstStyle/>
          <a:p>
            <a:r>
              <a:rPr lang="en-US"/>
              <a:t>Bất kỳ dòng mã nào sau vòng lặp for không được thụt lề đều được thực thi một lần mà không lặp lại. </a:t>
            </a:r>
          </a:p>
        </p:txBody>
      </p:sp>
      <p:sp>
        <p:nvSpPr>
          <p:cNvPr id="4" name="Rectangle 3"/>
          <p:cNvSpPr/>
          <p:nvPr/>
        </p:nvSpPr>
        <p:spPr>
          <a:xfrm>
            <a:off x="1097280" y="2876080"/>
            <a:ext cx="4977938" cy="2382191"/>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magicians = ['</a:t>
            </a:r>
            <a:r>
              <a:rPr lang="en-US" sz="1400" spc="-20" dirty="0" err="1">
                <a:latin typeface="Courier New" panose="02070309020205020404" pitchFamily="49" charset="0"/>
                <a:ea typeface="SimSun" panose="02010600030101010101" pitchFamily="2" charset="-122"/>
              </a:rPr>
              <a:t>alice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david</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carolina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magician.title</a:t>
            </a:r>
            <a:r>
              <a:rPr lang="en-US" sz="1400" spc="-20" dirty="0">
                <a:latin typeface="Courier New" panose="02070309020205020404" pitchFamily="49" charset="0"/>
                <a:ea typeface="SimSun" panose="02010600030101010101" pitchFamily="2" charset="-122"/>
              </a:rPr>
              <a:t>()}, that was a great trick!")</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f"I</a:t>
            </a:r>
            <a:r>
              <a:rPr lang="en-US" sz="1400" spc="-20" dirty="0">
                <a:latin typeface="Courier New" panose="02070309020205020404" pitchFamily="49" charset="0"/>
                <a:ea typeface="SimSun" panose="02010600030101010101" pitchFamily="2" charset="-122"/>
              </a:rPr>
              <a:t> can't wait to see your next trick, {</a:t>
            </a:r>
            <a:r>
              <a:rPr lang="en-US" sz="1400" spc="-20" dirty="0" err="1">
                <a:latin typeface="Courier New" panose="02070309020205020404" pitchFamily="49" charset="0"/>
                <a:ea typeface="SimSun" panose="02010600030101010101" pitchFamily="2" charset="-122"/>
              </a:rPr>
              <a:t>magician.title</a:t>
            </a:r>
            <a:r>
              <a:rPr lang="en-US" sz="1400" spc="-20" dirty="0">
                <a:latin typeface="Courier New" panose="02070309020205020404" pitchFamily="49" charset="0"/>
                <a:ea typeface="SimSun" panose="02010600030101010101" pitchFamily="2" charset="-122"/>
              </a:rPr>
              <a:t>()}.\n")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print("Thank you, everyone. That was a great magic show!")</a:t>
            </a:r>
          </a:p>
        </p:txBody>
      </p:sp>
      <p:sp>
        <p:nvSpPr>
          <p:cNvPr id="5" name="Rectangle 4"/>
          <p:cNvSpPr/>
          <p:nvPr/>
        </p:nvSpPr>
        <p:spPr>
          <a:xfrm>
            <a:off x="6892636" y="2439661"/>
            <a:ext cx="4620491" cy="3510192"/>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Alice,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Alice.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David,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David.</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Carolina,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Carolina.</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Thank you, everyone. That was a great magic show!</a:t>
            </a:r>
          </a:p>
        </p:txBody>
      </p:sp>
    </p:spTree>
    <p:extLst>
      <p:ext uri="{BB962C8B-B14F-4D97-AF65-F5344CB8AC3E}">
        <p14:creationId xmlns:p14="http://schemas.microsoft.com/office/powerpoint/2010/main" val="2861680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Tránh</a:t>
            </a:r>
            <a:r>
              <a:rPr lang="en-US" dirty="0"/>
              <a:t> </a:t>
            </a:r>
            <a:r>
              <a:rPr lang="en-US" dirty="0" err="1"/>
              <a:t>lỗi</a:t>
            </a:r>
            <a:r>
              <a:rPr lang="en-US" dirty="0"/>
              <a:t> </a:t>
            </a:r>
            <a:r>
              <a:rPr lang="en-US" dirty="0" err="1"/>
              <a:t>thụt</a:t>
            </a:r>
            <a:r>
              <a:rPr lang="en-US" dirty="0"/>
              <a:t> </a:t>
            </a:r>
            <a:r>
              <a:rPr lang="en-US" dirty="0" err="1"/>
              <a:t>lề</a:t>
            </a:r>
            <a:endParaRPr lang="en-US" dirty="0"/>
          </a:p>
        </p:txBody>
      </p:sp>
      <p:sp>
        <p:nvSpPr>
          <p:cNvPr id="3" name="Content Placeholder 2"/>
          <p:cNvSpPr>
            <a:spLocks noGrp="1"/>
          </p:cNvSpPr>
          <p:nvPr>
            <p:ph idx="1"/>
          </p:nvPr>
        </p:nvSpPr>
        <p:spPr/>
        <p:txBody>
          <a:bodyPr/>
          <a:lstStyle/>
          <a:p>
            <a:r>
              <a:rPr lang="en-US"/>
              <a:t>Về cơ bản, python sử dụng khoảng trắng để buộc viết mã có định dạng gọn gàng với một cấu trúc trực quan rõ ràng. Trong các chương trình Python dài hơn, các khối mã được thụt lề ở một vài cấp độ khác nhau. Các mức thụt lề này giúp có được cảm nhận chung về tổ chức chung của chương trình.</a:t>
            </a:r>
          </a:p>
          <a:p>
            <a:r>
              <a:rPr lang="en-US"/>
              <a:t>Khi bắt đầu viết mã dựa vào thụt lề thích hợp, ta sẽ cần để ý một vài lỗi thụt lề phổ biến. Ví dụ, đôi khi thụt lề dòng mã không cần phải thụt lề hoặc quên để thụt lề các dòng cần thụt lề.</a:t>
            </a:r>
          </a:p>
        </p:txBody>
      </p:sp>
    </p:spTree>
    <p:extLst>
      <p:ext uri="{BB962C8B-B14F-4D97-AF65-F5344CB8AC3E}">
        <p14:creationId xmlns:p14="http://schemas.microsoft.com/office/powerpoint/2010/main" val="82045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Nội dung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vi-VN"/>
              <a:t>Định nghĩa Danh sách</a:t>
            </a:r>
            <a:endParaRPr lang="en-US"/>
          </a:p>
          <a:p>
            <a:pPr>
              <a:buFont typeface="Wingdings" panose="05000000000000000000" pitchFamily="2" charset="2"/>
              <a:buChar char="q"/>
            </a:pPr>
            <a:r>
              <a:rPr lang="vi-VN"/>
              <a:t>Thay đổi, thêm, và xóa các phần tử</a:t>
            </a:r>
            <a:endParaRPr lang="en-US"/>
          </a:p>
          <a:p>
            <a:pPr>
              <a:buFont typeface="Wingdings" panose="05000000000000000000" pitchFamily="2" charset="2"/>
              <a:buChar char="q"/>
            </a:pPr>
            <a:r>
              <a:rPr lang="vi-VN"/>
              <a:t>Tổ chức danh sách</a:t>
            </a:r>
            <a:endParaRPr lang="en-US"/>
          </a:p>
          <a:p>
            <a:pPr>
              <a:buFont typeface="Wingdings" panose="05000000000000000000" pitchFamily="2" charset="2"/>
              <a:buChar char="q"/>
            </a:pPr>
            <a:r>
              <a:rPr lang="vi-VN"/>
              <a:t>Tránh lỗi chỉ mục </a:t>
            </a:r>
            <a:endParaRPr lang="en-US"/>
          </a:p>
          <a:p>
            <a:pPr>
              <a:buFont typeface="Wingdings" panose="05000000000000000000" pitchFamily="2" charset="2"/>
              <a:buChar char="q"/>
            </a:pPr>
            <a:r>
              <a:rPr lang="vi-VN"/>
              <a:t>Lặp qua toàn bộ danh sách</a:t>
            </a:r>
            <a:endParaRPr lang="en-US"/>
          </a:p>
          <a:p>
            <a:pPr>
              <a:buFont typeface="Wingdings" panose="05000000000000000000" pitchFamily="2" charset="2"/>
              <a:buChar char="q"/>
            </a:pPr>
            <a:r>
              <a:rPr lang="vi-VN"/>
              <a:t>Lập danh sách số</a:t>
            </a:r>
            <a:endParaRPr lang="en-US"/>
          </a:p>
          <a:p>
            <a:pPr>
              <a:buFont typeface="Wingdings" panose="05000000000000000000" pitchFamily="2" charset="2"/>
              <a:buChar char="q"/>
            </a:pPr>
            <a:r>
              <a:rPr lang="vi-VN"/>
              <a:t>Làm việc với một phần của danh sách</a:t>
            </a:r>
            <a:endParaRPr lang="en-US"/>
          </a:p>
          <a:p>
            <a:pPr>
              <a:buFont typeface="Wingdings" panose="05000000000000000000" pitchFamily="2" charset="2"/>
              <a:buChar char="q"/>
            </a:pPr>
            <a:r>
              <a:rPr lang="vi-VN"/>
              <a:t>Tuples</a:t>
            </a:r>
            <a:endParaRPr lang="en-US"/>
          </a:p>
        </p:txBody>
      </p:sp>
    </p:spTree>
    <p:extLst>
      <p:ext uri="{BB962C8B-B14F-4D97-AF65-F5344CB8AC3E}">
        <p14:creationId xmlns:p14="http://schemas.microsoft.com/office/powerpoint/2010/main" val="91350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Quên thụt lề</a:t>
            </a:r>
          </a:p>
        </p:txBody>
      </p:sp>
      <p:sp>
        <p:nvSpPr>
          <p:cNvPr id="3" name="Content Placeholder 2"/>
          <p:cNvSpPr>
            <a:spLocks noGrp="1"/>
          </p:cNvSpPr>
          <p:nvPr>
            <p:ph idx="1"/>
          </p:nvPr>
        </p:nvSpPr>
        <p:spPr>
          <a:xfrm>
            <a:off x="1097280" y="1845734"/>
            <a:ext cx="10058400" cy="966739"/>
          </a:xfrm>
        </p:spPr>
        <p:txBody>
          <a:bodyPr/>
          <a:lstStyle/>
          <a:p>
            <a:r>
              <a:rPr lang="en-US"/>
              <a:t>Luôn thụt lề dòng sau câu lệnh for trong một vòng lặp. Nếu quên, Python sẽ nhắc nhở ta</a:t>
            </a:r>
          </a:p>
        </p:txBody>
      </p:sp>
      <p:sp>
        <p:nvSpPr>
          <p:cNvPr id="4" name="Rectangle 3"/>
          <p:cNvSpPr/>
          <p:nvPr/>
        </p:nvSpPr>
        <p:spPr>
          <a:xfrm>
            <a:off x="1097280" y="3105158"/>
            <a:ext cx="6096000" cy="989502"/>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magicians = ['alice', 'david', 'carolina']</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en-US" sz="1400" spc="-20">
                <a:solidFill>
                  <a:srgbClr val="FF0000"/>
                </a:solidFill>
                <a:latin typeface="Courier New" panose="02070309020205020404" pitchFamily="49" charset="0"/>
                <a:ea typeface="SimSun" panose="02010600030101010101" pitchFamily="2" charset="-122"/>
              </a:rPr>
              <a:t>print(magician)</a:t>
            </a:r>
          </a:p>
        </p:txBody>
      </p:sp>
      <p:sp>
        <p:nvSpPr>
          <p:cNvPr id="5" name="Rectangle 4"/>
          <p:cNvSpPr/>
          <p:nvPr/>
        </p:nvSpPr>
        <p:spPr>
          <a:xfrm>
            <a:off x="1097280" y="4327501"/>
            <a:ext cx="6096000" cy="1298432"/>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File "magicians.py", line 3</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print(magician)</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IndentationError: expected an indented block</a:t>
            </a:r>
          </a:p>
        </p:txBody>
      </p:sp>
    </p:spTree>
    <p:extLst>
      <p:ext uri="{BB962C8B-B14F-4D97-AF65-F5344CB8AC3E}">
        <p14:creationId xmlns:p14="http://schemas.microsoft.com/office/powerpoint/2010/main" val="259224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Quên thụt lề các dòng bổ sung</a:t>
            </a:r>
          </a:p>
        </p:txBody>
      </p:sp>
      <p:sp>
        <p:nvSpPr>
          <p:cNvPr id="4" name="Rectangle 3"/>
          <p:cNvSpPr/>
          <p:nvPr/>
        </p:nvSpPr>
        <p:spPr>
          <a:xfrm>
            <a:off x="1097280" y="3350863"/>
            <a:ext cx="9522229" cy="131420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magicians = ['</a:t>
            </a:r>
            <a:r>
              <a:rPr lang="en-US" sz="1400" spc="-20" dirty="0" err="1">
                <a:latin typeface="Courier New" panose="02070309020205020404" pitchFamily="49" charset="0"/>
                <a:ea typeface="SimSun" panose="02010600030101010101" pitchFamily="2" charset="-122"/>
              </a:rPr>
              <a:t>alice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david</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carolina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magician.title</a:t>
            </a:r>
            <a:r>
              <a:rPr lang="en-US" sz="1400" spc="-20" dirty="0">
                <a:latin typeface="Courier New" panose="02070309020205020404" pitchFamily="49" charset="0"/>
                <a:ea typeface="SimSun" panose="02010600030101010101" pitchFamily="2" charset="-122"/>
              </a:rPr>
              <a:t>()}, that was a great trick!")</a:t>
            </a:r>
          </a:p>
          <a:p>
            <a:pPr algn="just">
              <a:lnSpc>
                <a:spcPct val="115000"/>
              </a:lnSpc>
              <a:spcBef>
                <a:spcPts val="300"/>
              </a:spcBef>
              <a:spcAft>
                <a:spcPts val="300"/>
              </a:spcAft>
            </a:pPr>
            <a:r>
              <a:rPr lang="en-US" sz="1400" spc="-20" dirty="0">
                <a:solidFill>
                  <a:srgbClr val="FF0000"/>
                </a:solidFill>
                <a:latin typeface="Courier New" panose="02070309020205020404" pitchFamily="49" charset="0"/>
                <a:ea typeface="SimSun" panose="02010600030101010101" pitchFamily="2" charset="-122"/>
              </a:rPr>
              <a:t>print(</a:t>
            </a:r>
            <a:r>
              <a:rPr lang="en-US" sz="1400" spc="-20" dirty="0" err="1">
                <a:solidFill>
                  <a:srgbClr val="FF0000"/>
                </a:solidFill>
                <a:latin typeface="Courier New" panose="02070309020205020404" pitchFamily="49" charset="0"/>
                <a:ea typeface="SimSun" panose="02010600030101010101" pitchFamily="2" charset="-122"/>
              </a:rPr>
              <a:t>f"I</a:t>
            </a:r>
            <a:r>
              <a:rPr lang="en-US" sz="1400" spc="-20" dirty="0">
                <a:solidFill>
                  <a:srgbClr val="FF0000"/>
                </a:solidFill>
                <a:latin typeface="Courier New" panose="02070309020205020404" pitchFamily="49" charset="0"/>
                <a:ea typeface="SimSun" panose="02010600030101010101" pitchFamily="2" charset="-122"/>
              </a:rPr>
              <a:t> can't wait to see your next trick, {</a:t>
            </a:r>
            <a:r>
              <a:rPr lang="en-US" sz="1400" spc="-20" dirty="0" err="1">
                <a:solidFill>
                  <a:srgbClr val="FF0000"/>
                </a:solidFill>
                <a:latin typeface="Courier New" panose="02070309020205020404" pitchFamily="49" charset="0"/>
                <a:ea typeface="SimSun" panose="02010600030101010101" pitchFamily="2" charset="-122"/>
              </a:rPr>
              <a:t>magician.title</a:t>
            </a:r>
            <a:r>
              <a:rPr lang="en-US" sz="1400" spc="-20" dirty="0">
                <a:solidFill>
                  <a:srgbClr val="FF0000"/>
                </a:solidFill>
                <a:latin typeface="Courier New" panose="02070309020205020404" pitchFamily="49" charset="0"/>
                <a:ea typeface="SimSun" panose="02010600030101010101" pitchFamily="2" charset="-122"/>
              </a:rPr>
              <a:t>()}.\n")</a:t>
            </a:r>
          </a:p>
        </p:txBody>
      </p:sp>
      <p:sp>
        <p:nvSpPr>
          <p:cNvPr id="5" name="Rectangle 4"/>
          <p:cNvSpPr/>
          <p:nvPr/>
        </p:nvSpPr>
        <p:spPr>
          <a:xfrm>
            <a:off x="1097280" y="4791631"/>
            <a:ext cx="6096000" cy="1298432"/>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Alice,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David,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Carolina, that was a great trick!</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Carolina.</a:t>
            </a:r>
          </a:p>
        </p:txBody>
      </p:sp>
      <p:sp>
        <p:nvSpPr>
          <p:cNvPr id="6" name="Rectangle 5"/>
          <p:cNvSpPr/>
          <p:nvPr/>
        </p:nvSpPr>
        <p:spPr>
          <a:xfrm>
            <a:off x="1097280" y="1803600"/>
            <a:ext cx="10235738" cy="1089529"/>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q"/>
            </a:pPr>
            <a:r>
              <a:rPr lang="en-US" sz="2400">
                <a:solidFill>
                  <a:schemeClr val="tx1">
                    <a:lumMod val="75000"/>
                    <a:lumOff val="25000"/>
                  </a:schemeClr>
                </a:solidFill>
                <a:latin typeface="Arial" panose="020B0604020202020204" pitchFamily="34" charset="0"/>
                <a:cs typeface="Arial" panose="020B0604020202020204" pitchFamily="34" charset="0"/>
              </a:rPr>
              <a:t>Vòng lặp chạy mà không có bất kỳ lỗi nào nhưng sẽ không tạo ra kết quả mong đợi. Điều này có thể xảy ra khi ta đang cố gắng thực hiện một số tác vụ trong một vòng lặp và quên thụt lề một số dòng của nó. </a:t>
            </a:r>
          </a:p>
        </p:txBody>
      </p:sp>
    </p:spTree>
    <p:extLst>
      <p:ext uri="{BB962C8B-B14F-4D97-AF65-F5344CB8AC3E}">
        <p14:creationId xmlns:p14="http://schemas.microsoft.com/office/powerpoint/2010/main" val="405724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Thụt lề không cần thiết</a:t>
            </a:r>
          </a:p>
        </p:txBody>
      </p:sp>
      <p:sp>
        <p:nvSpPr>
          <p:cNvPr id="3" name="Content Placeholder 2"/>
          <p:cNvSpPr>
            <a:spLocks noGrp="1"/>
          </p:cNvSpPr>
          <p:nvPr>
            <p:ph idx="1"/>
          </p:nvPr>
        </p:nvSpPr>
        <p:spPr>
          <a:xfrm>
            <a:off x="1097280" y="1845734"/>
            <a:ext cx="10058400" cy="772775"/>
          </a:xfrm>
        </p:spPr>
        <p:txBody>
          <a:bodyPr/>
          <a:lstStyle/>
          <a:p>
            <a:r>
              <a:rPr lang="en-US"/>
              <a:t>Nếu vô tình thụt lề một dòng không cần phải thụt lề, Python sẽ thông báo về sự thụt lề không mong muốn:</a:t>
            </a:r>
          </a:p>
        </p:txBody>
      </p:sp>
      <p:sp>
        <p:nvSpPr>
          <p:cNvPr id="4" name="Rectangle 3"/>
          <p:cNvSpPr/>
          <p:nvPr/>
        </p:nvSpPr>
        <p:spPr>
          <a:xfrm>
            <a:off x="1097280" y="2726883"/>
            <a:ext cx="6096000" cy="664797"/>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message = "Hello Python world!"</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a:t>
            </a:r>
            <a:r>
              <a:rPr lang="en-US" sz="1400" spc="-20">
                <a:solidFill>
                  <a:srgbClr val="FF0000"/>
                </a:solidFill>
                <a:latin typeface="Courier New" panose="02070309020205020404" pitchFamily="49" charset="0"/>
                <a:ea typeface="SimSun" panose="02010600030101010101" pitchFamily="2" charset="-122"/>
              </a:rPr>
              <a:t>print(message)</a:t>
            </a:r>
          </a:p>
        </p:txBody>
      </p:sp>
      <p:sp>
        <p:nvSpPr>
          <p:cNvPr id="5" name="Rectangle 4"/>
          <p:cNvSpPr/>
          <p:nvPr/>
        </p:nvSpPr>
        <p:spPr>
          <a:xfrm>
            <a:off x="1097280" y="3491975"/>
            <a:ext cx="6096000" cy="1298432"/>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File "hello_world.py", line 2</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print(message)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IndentationError: unexpected indent</a:t>
            </a:r>
          </a:p>
        </p:txBody>
      </p:sp>
    </p:spTree>
    <p:extLst>
      <p:ext uri="{BB962C8B-B14F-4D97-AF65-F5344CB8AC3E}">
        <p14:creationId xmlns:p14="http://schemas.microsoft.com/office/powerpoint/2010/main" val="1475745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Thụt lề không cần thiết sau vòng lặp for</a:t>
            </a:r>
          </a:p>
        </p:txBody>
      </p:sp>
      <p:sp>
        <p:nvSpPr>
          <p:cNvPr id="3" name="Content Placeholder 2"/>
          <p:cNvSpPr>
            <a:spLocks noGrp="1"/>
          </p:cNvSpPr>
          <p:nvPr>
            <p:ph idx="1"/>
          </p:nvPr>
        </p:nvSpPr>
        <p:spPr>
          <a:xfrm>
            <a:off x="1097280" y="1845734"/>
            <a:ext cx="10058400" cy="793557"/>
          </a:xfrm>
        </p:spPr>
        <p:txBody>
          <a:bodyPr/>
          <a:lstStyle/>
          <a:p>
            <a:r>
              <a:rPr lang="en-US"/>
              <a:t>Nếu vô tình thụt lề mã sẽ chạy sau khi một vòng lặp kết thúc, mã sẽ được lặp lại một lần cho mỗi mục trong danh sách.</a:t>
            </a:r>
          </a:p>
        </p:txBody>
      </p:sp>
      <p:sp>
        <p:nvSpPr>
          <p:cNvPr id="4" name="Rectangle 3"/>
          <p:cNvSpPr/>
          <p:nvPr/>
        </p:nvSpPr>
        <p:spPr>
          <a:xfrm>
            <a:off x="723205" y="2809109"/>
            <a:ext cx="5372795" cy="2382191"/>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magicians = ['</a:t>
            </a:r>
            <a:r>
              <a:rPr lang="en-US" sz="1400" spc="-20" dirty="0" err="1">
                <a:latin typeface="Courier New" panose="02070309020205020404" pitchFamily="49" charset="0"/>
                <a:ea typeface="SimSun" panose="02010600030101010101" pitchFamily="2" charset="-122"/>
              </a:rPr>
              <a:t>alice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david</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carolina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magician.title</a:t>
            </a:r>
            <a:r>
              <a:rPr lang="en-US" sz="1400" spc="-20" dirty="0">
                <a:latin typeface="Courier New" panose="02070309020205020404" pitchFamily="49" charset="0"/>
                <a:ea typeface="SimSun" panose="02010600030101010101" pitchFamily="2" charset="-122"/>
              </a:rPr>
              <a:t>()}, that was a great trick!")</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f"I</a:t>
            </a:r>
            <a:r>
              <a:rPr lang="en-US" sz="1400" spc="-20" dirty="0">
                <a:latin typeface="Courier New" panose="02070309020205020404" pitchFamily="49" charset="0"/>
                <a:ea typeface="SimSun" panose="02010600030101010101" pitchFamily="2" charset="-122"/>
              </a:rPr>
              <a:t> can't wait to see your next trick, {</a:t>
            </a:r>
            <a:r>
              <a:rPr lang="en-US" sz="1400" spc="-20" dirty="0" err="1">
                <a:latin typeface="Courier New" panose="02070309020205020404" pitchFamily="49" charset="0"/>
                <a:ea typeface="SimSun" panose="02010600030101010101" pitchFamily="2" charset="-122"/>
              </a:rPr>
              <a:t>magician.title</a:t>
            </a:r>
            <a:r>
              <a:rPr lang="en-US" sz="1400" spc="-20" dirty="0">
                <a:latin typeface="Courier New" panose="02070309020205020404" pitchFamily="49" charset="0"/>
                <a:ea typeface="SimSun" panose="02010600030101010101" pitchFamily="2" charset="-122"/>
              </a:rPr>
              <a:t>()}.\n")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a:solidFill>
                  <a:srgbClr val="FF0000"/>
                </a:solidFill>
                <a:latin typeface="Courier New" panose="02070309020205020404" pitchFamily="49" charset="0"/>
                <a:ea typeface="SimSun" panose="02010600030101010101" pitchFamily="2" charset="-122"/>
              </a:rPr>
              <a:t>print("Thank you everyone, that was a great magic show!")</a:t>
            </a:r>
          </a:p>
        </p:txBody>
      </p:sp>
      <p:sp>
        <p:nvSpPr>
          <p:cNvPr id="5" name="Rectangle 4"/>
          <p:cNvSpPr/>
          <p:nvPr/>
        </p:nvSpPr>
        <p:spPr>
          <a:xfrm>
            <a:off x="6999515" y="2682833"/>
            <a:ext cx="4934991" cy="3896067"/>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Alice, that was a great trick!</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Alice.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Thank you everyone, that was a great magic show!</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David, that was a great trick!</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David.</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Thank you everyone, that was a great magic show!</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Carolina, that was a great trick!</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can't wait to see your next trick, Carolina.</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Thank you everyone, that was a great magic show!</a:t>
            </a:r>
          </a:p>
        </p:txBody>
      </p:sp>
    </p:spTree>
    <p:extLst>
      <p:ext uri="{BB962C8B-B14F-4D97-AF65-F5344CB8AC3E}">
        <p14:creationId xmlns:p14="http://schemas.microsoft.com/office/powerpoint/2010/main" val="881677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Quên dấu hai chấm ‘:’</a:t>
            </a:r>
            <a:endParaRPr lang="en-US"/>
          </a:p>
        </p:txBody>
      </p:sp>
      <p:sp>
        <p:nvSpPr>
          <p:cNvPr id="3" name="Content Placeholder 2"/>
          <p:cNvSpPr>
            <a:spLocks noGrp="1"/>
          </p:cNvSpPr>
          <p:nvPr>
            <p:ph idx="1"/>
          </p:nvPr>
        </p:nvSpPr>
        <p:spPr>
          <a:xfrm>
            <a:off x="1097280" y="1845734"/>
            <a:ext cx="10058400" cy="765848"/>
          </a:xfrm>
        </p:spPr>
        <p:txBody>
          <a:bodyPr/>
          <a:lstStyle/>
          <a:p>
            <a:r>
              <a:rPr lang="en-US" dirty="0" err="1"/>
              <a:t>Dấu</a:t>
            </a:r>
            <a:r>
              <a:rPr lang="en-US" dirty="0"/>
              <a:t> </a:t>
            </a:r>
            <a:r>
              <a:rPr lang="en-US" dirty="0" err="1"/>
              <a:t>hai</a:t>
            </a:r>
            <a:r>
              <a:rPr lang="en-US" dirty="0"/>
              <a:t> </a:t>
            </a:r>
            <a:r>
              <a:rPr lang="en-US" dirty="0" err="1"/>
              <a:t>chấm</a:t>
            </a:r>
            <a:r>
              <a:rPr lang="en-US" dirty="0"/>
              <a:t> </a:t>
            </a:r>
            <a:r>
              <a:rPr lang="en-US" dirty="0" err="1"/>
              <a:t>ở</a:t>
            </a:r>
            <a:r>
              <a:rPr lang="en-US" dirty="0"/>
              <a:t> </a:t>
            </a:r>
            <a:r>
              <a:rPr lang="en-US" dirty="0" err="1"/>
              <a:t>cuối</a:t>
            </a:r>
            <a:r>
              <a:rPr lang="en-US" dirty="0"/>
              <a:t> </a:t>
            </a:r>
            <a:r>
              <a:rPr lang="en-US" dirty="0" err="1"/>
              <a:t>câu</a:t>
            </a:r>
            <a:r>
              <a:rPr lang="en-US" dirty="0"/>
              <a:t> </a:t>
            </a:r>
            <a:r>
              <a:rPr lang="en-US" dirty="0" err="1"/>
              <a:t>lệnh</a:t>
            </a:r>
            <a:r>
              <a:rPr lang="en-US" dirty="0"/>
              <a:t> for </a:t>
            </a:r>
            <a:r>
              <a:rPr lang="en-US" dirty="0" err="1"/>
              <a:t>yêu</a:t>
            </a:r>
            <a:r>
              <a:rPr lang="en-US" dirty="0"/>
              <a:t> </a:t>
            </a:r>
            <a:r>
              <a:rPr lang="en-US" dirty="0" err="1"/>
              <a:t>cầu</a:t>
            </a:r>
            <a:r>
              <a:rPr lang="en-US" dirty="0"/>
              <a:t> Python </a:t>
            </a:r>
            <a:r>
              <a:rPr lang="en-US" dirty="0" err="1"/>
              <a:t>giải</a:t>
            </a:r>
            <a:r>
              <a:rPr lang="en-US" dirty="0"/>
              <a:t> </a:t>
            </a:r>
            <a:r>
              <a:rPr lang="en-US" dirty="0" err="1"/>
              <a:t>thích</a:t>
            </a:r>
            <a:r>
              <a:rPr lang="en-US" dirty="0"/>
              <a:t> </a:t>
            </a:r>
            <a:r>
              <a:rPr lang="en-US" dirty="0" err="1"/>
              <a:t>câu</a:t>
            </a:r>
            <a:r>
              <a:rPr lang="en-US" dirty="0"/>
              <a:t> </a:t>
            </a:r>
            <a:r>
              <a:rPr lang="en-US" dirty="0" err="1"/>
              <a:t>lệnh</a:t>
            </a:r>
            <a:r>
              <a:rPr lang="en-US" dirty="0"/>
              <a:t> </a:t>
            </a:r>
            <a:r>
              <a:rPr lang="en-US" dirty="0" err="1"/>
              <a:t>tiếp</a:t>
            </a:r>
            <a:r>
              <a:rPr lang="en-US" dirty="0"/>
              <a:t> </a:t>
            </a:r>
            <a:r>
              <a:rPr lang="en-US" dirty="0" err="1"/>
              <a:t>theo</a:t>
            </a:r>
            <a:r>
              <a:rPr lang="en-US" dirty="0"/>
              <a:t> </a:t>
            </a:r>
            <a:r>
              <a:rPr lang="en-US" dirty="0" err="1"/>
              <a:t>dòng</a:t>
            </a:r>
            <a:r>
              <a:rPr lang="en-US" dirty="0"/>
              <a:t> </a:t>
            </a:r>
            <a:r>
              <a:rPr lang="en-US" dirty="0" err="1"/>
              <a:t>là</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của</a:t>
            </a:r>
            <a:r>
              <a:rPr lang="en-US" dirty="0"/>
              <a:t> </a:t>
            </a:r>
            <a:r>
              <a:rPr lang="en-US" dirty="0" err="1"/>
              <a:t>một</a:t>
            </a:r>
            <a:r>
              <a:rPr lang="en-US" dirty="0"/>
              <a:t> </a:t>
            </a:r>
            <a:r>
              <a:rPr lang="en-US" dirty="0" err="1"/>
              <a:t>vòng</a:t>
            </a:r>
            <a:r>
              <a:rPr lang="en-US" dirty="0"/>
              <a:t> </a:t>
            </a:r>
            <a:r>
              <a:rPr lang="en-US" dirty="0" err="1"/>
              <a:t>lặp</a:t>
            </a:r>
            <a:endParaRPr lang="en-US" dirty="0"/>
          </a:p>
        </p:txBody>
      </p:sp>
      <p:sp>
        <p:nvSpPr>
          <p:cNvPr id="4" name="Rectangle 3"/>
          <p:cNvSpPr/>
          <p:nvPr/>
        </p:nvSpPr>
        <p:spPr>
          <a:xfrm>
            <a:off x="1097280" y="2925820"/>
            <a:ext cx="6096000" cy="980974"/>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magicians = ['alice', 'david', 'carolina']</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magician in magicians</a:t>
            </a:r>
          </a:p>
          <a:p>
            <a:pPr algn="just">
              <a:lnSpc>
                <a:spcPct val="115000"/>
              </a:lnSpc>
              <a:spcBef>
                <a:spcPts val="300"/>
              </a:spcBef>
              <a:spcAft>
                <a:spcPts val="300"/>
              </a:spcAft>
            </a:pPr>
            <a:r>
              <a:rPr lang="vi-VN" sz="1400">
                <a:latin typeface="Times New Roman" panose="02020603050405020304" pitchFamily="18" charset="0"/>
                <a:ea typeface="SimSun" panose="02010600030101010101" pitchFamily="2" charset="-122"/>
              </a:rPr>
              <a:t>	</a:t>
            </a:r>
            <a:r>
              <a:rPr lang="vi-VN" sz="1400" spc="-20">
                <a:latin typeface="Courier New" panose="02070309020205020404" pitchFamily="49" charset="0"/>
                <a:ea typeface="SimSun" panose="02010600030101010101" pitchFamily="2" charset="-122"/>
              </a:rPr>
              <a:t>print(magician)</a:t>
            </a:r>
            <a:endParaRPr lang="en-US" sz="1400" spc="-20">
              <a:latin typeface="Courier New" panose="02070309020205020404" pitchFamily="49" charset="0"/>
              <a:ea typeface="SimSun" panose="02010600030101010101" pitchFamily="2" charset="-122"/>
            </a:endParaRPr>
          </a:p>
        </p:txBody>
      </p:sp>
      <p:sp>
        <p:nvSpPr>
          <p:cNvPr id="5" name="Rectangle 4"/>
          <p:cNvSpPr/>
          <p:nvPr/>
        </p:nvSpPr>
        <p:spPr>
          <a:xfrm>
            <a:off x="1097280" y="4221032"/>
            <a:ext cx="6096000" cy="989502"/>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for magician in magicians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SyntaxError: invalid syntax</a:t>
            </a:r>
          </a:p>
        </p:txBody>
      </p:sp>
    </p:spTree>
    <p:extLst>
      <p:ext uri="{BB962C8B-B14F-4D97-AF65-F5344CB8AC3E}">
        <p14:creationId xmlns:p14="http://schemas.microsoft.com/office/powerpoint/2010/main" val="2660713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err="1"/>
              <a:t>Lập</a:t>
            </a:r>
            <a:r>
              <a:rPr lang="en-US" dirty="0"/>
              <a:t> </a:t>
            </a:r>
            <a:r>
              <a:rPr lang="en-US" dirty="0" err="1"/>
              <a:t>danh</a:t>
            </a:r>
            <a:r>
              <a:rPr lang="en-US" dirty="0"/>
              <a:t> </a:t>
            </a:r>
            <a:r>
              <a:rPr lang="en-US" dirty="0" err="1"/>
              <a:t>sách</a:t>
            </a:r>
            <a:r>
              <a:rPr lang="en-US" dirty="0"/>
              <a:t> </a:t>
            </a:r>
            <a:r>
              <a:rPr lang="en-US" dirty="0" err="1"/>
              <a:t>số</a:t>
            </a:r>
            <a:endParaRPr lang="en-US" dirty="0"/>
          </a:p>
        </p:txBody>
      </p:sp>
      <p:sp>
        <p:nvSpPr>
          <p:cNvPr id="3" name="Content Placeholder 2"/>
          <p:cNvSpPr>
            <a:spLocks noGrp="1"/>
          </p:cNvSpPr>
          <p:nvPr>
            <p:ph idx="1"/>
          </p:nvPr>
        </p:nvSpPr>
        <p:spPr/>
        <p:txBody>
          <a:bodyPr/>
          <a:lstStyle/>
          <a:p>
            <a:r>
              <a:rPr lang="en-US"/>
              <a:t>Danh sách là lý tưởng để lưu trữ các tập hợp số và Python cung cấp nhiều công cụ để giúp ta làm việc hiệu quả với danh sách các con số. </a:t>
            </a:r>
          </a:p>
          <a:p>
            <a:r>
              <a:rPr lang="en-US"/>
              <a:t>Một khi đã hiểu cách sử dụng các công cụ này một cách hiệu quả, mã nguồn sẽ hoạt động tốt ngay cả khi danh sách chứa hàng triệu mục tin.</a:t>
            </a:r>
          </a:p>
          <a:p>
            <a:endParaRPr lang="en-US"/>
          </a:p>
        </p:txBody>
      </p:sp>
    </p:spTree>
    <p:extLst>
      <p:ext uri="{BB962C8B-B14F-4D97-AF65-F5344CB8AC3E}">
        <p14:creationId xmlns:p14="http://schemas.microsoft.com/office/powerpoint/2010/main" val="3966189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 dụng hàm range() </a:t>
            </a:r>
          </a:p>
        </p:txBody>
      </p:sp>
      <p:sp>
        <p:nvSpPr>
          <p:cNvPr id="3" name="Content Placeholder 2"/>
          <p:cNvSpPr>
            <a:spLocks noGrp="1"/>
          </p:cNvSpPr>
          <p:nvPr>
            <p:ph idx="1"/>
          </p:nvPr>
        </p:nvSpPr>
        <p:spPr>
          <a:xfrm>
            <a:off x="1194261" y="1845733"/>
            <a:ext cx="3724102" cy="3453631"/>
          </a:xfrm>
        </p:spPr>
        <p:txBody>
          <a:bodyPr>
            <a:normAutofit lnSpcReduction="10000"/>
          </a:bodyPr>
          <a:lstStyle/>
          <a:p>
            <a:r>
              <a:rPr lang="en-US"/>
              <a:t>Hàm range() của Python giúp dễ dàng tạo một chuỗi số</a:t>
            </a:r>
          </a:p>
          <a:p>
            <a:endParaRPr lang="en-US"/>
          </a:p>
          <a:p>
            <a:endParaRPr lang="en-US"/>
          </a:p>
          <a:p>
            <a:endParaRPr lang="en-US"/>
          </a:p>
          <a:p>
            <a:r>
              <a:rPr lang="en-US"/>
              <a:t>Để in ra số 5 trong trường hợp này, chúng ta dùng range(1,6)</a:t>
            </a:r>
          </a:p>
        </p:txBody>
      </p:sp>
      <p:sp>
        <p:nvSpPr>
          <p:cNvPr id="4" name="Rectangle 3"/>
          <p:cNvSpPr/>
          <p:nvPr/>
        </p:nvSpPr>
        <p:spPr>
          <a:xfrm>
            <a:off x="5063143" y="1845733"/>
            <a:ext cx="3724102" cy="664797"/>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value in range(1, 5):</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print(value)</a:t>
            </a:r>
          </a:p>
        </p:txBody>
      </p:sp>
      <p:sp>
        <p:nvSpPr>
          <p:cNvPr id="5" name="Rectangle 4"/>
          <p:cNvSpPr/>
          <p:nvPr/>
        </p:nvSpPr>
        <p:spPr>
          <a:xfrm>
            <a:off x="8876608" y="1861314"/>
            <a:ext cx="1738745" cy="1298432"/>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1</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3</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4</a:t>
            </a:r>
          </a:p>
        </p:txBody>
      </p:sp>
      <p:sp>
        <p:nvSpPr>
          <p:cNvPr id="6" name="Rectangle 5"/>
          <p:cNvSpPr/>
          <p:nvPr/>
        </p:nvSpPr>
        <p:spPr>
          <a:xfrm>
            <a:off x="5063143" y="3857086"/>
            <a:ext cx="3013364" cy="664797"/>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value in range(1, 6):</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print(value)</a:t>
            </a:r>
          </a:p>
        </p:txBody>
      </p:sp>
      <p:sp>
        <p:nvSpPr>
          <p:cNvPr id="7" name="Rectangle 6"/>
          <p:cNvSpPr/>
          <p:nvPr/>
        </p:nvSpPr>
        <p:spPr>
          <a:xfrm>
            <a:off x="8876608" y="3857086"/>
            <a:ext cx="914400" cy="162313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1</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3</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4</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5</a:t>
            </a:r>
          </a:p>
        </p:txBody>
      </p:sp>
    </p:spTree>
    <p:extLst>
      <p:ext uri="{BB962C8B-B14F-4D97-AF65-F5344CB8AC3E}">
        <p14:creationId xmlns:p14="http://schemas.microsoft.com/office/powerpoint/2010/main" val="278617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 dụng range() để tạo ra danh sách số</a:t>
            </a:r>
          </a:p>
        </p:txBody>
      </p:sp>
      <p:sp>
        <p:nvSpPr>
          <p:cNvPr id="3" name="Content Placeholder 2"/>
          <p:cNvSpPr>
            <a:spLocks noGrp="1"/>
          </p:cNvSpPr>
          <p:nvPr>
            <p:ph idx="1"/>
          </p:nvPr>
        </p:nvSpPr>
        <p:spPr>
          <a:xfrm>
            <a:off x="1097280" y="1845734"/>
            <a:ext cx="3966556" cy="3980102"/>
          </a:xfrm>
        </p:spPr>
        <p:txBody>
          <a:bodyPr>
            <a:normAutofit fontScale="85000" lnSpcReduction="10000"/>
          </a:bodyPr>
          <a:lstStyle/>
          <a:p>
            <a:r>
              <a:rPr lang="en-US"/>
              <a:t>Nếu muốn tạo một danh sách các số, ta có thể chuyển đổi kết quả của hàm range() trực tiếp vào một danh sách bằng cách sử dụng hàm list(). </a:t>
            </a:r>
          </a:p>
          <a:p>
            <a:r>
              <a:rPr lang="en-US"/>
              <a:t>Khi chúng ta bọc list() xung quanh một hàm range(), đầu ra sẽ là một danh sách các số.</a:t>
            </a:r>
          </a:p>
          <a:p>
            <a:endParaRPr lang="en-US"/>
          </a:p>
          <a:p>
            <a:r>
              <a:rPr lang="en-US"/>
              <a:t>Nếu ta truyền đối số thứ ba vào range(), Python sẽ sử dụng giá trị đó như một kích thước bước khi tạo số</a:t>
            </a:r>
          </a:p>
        </p:txBody>
      </p:sp>
      <p:sp>
        <p:nvSpPr>
          <p:cNvPr id="4" name="Rectangle 3"/>
          <p:cNvSpPr/>
          <p:nvPr/>
        </p:nvSpPr>
        <p:spPr>
          <a:xfrm>
            <a:off x="5756025" y="1841886"/>
            <a:ext cx="3297382" cy="664797"/>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numbers = list(range(1, 6))</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print(numbers)</a:t>
            </a:r>
          </a:p>
        </p:txBody>
      </p:sp>
      <p:sp>
        <p:nvSpPr>
          <p:cNvPr id="5" name="Rectangle 4"/>
          <p:cNvSpPr/>
          <p:nvPr/>
        </p:nvSpPr>
        <p:spPr>
          <a:xfrm>
            <a:off x="9745596" y="1841886"/>
            <a:ext cx="1636987"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[1, 2, 3, 4, 5]</a:t>
            </a:r>
          </a:p>
        </p:txBody>
      </p:sp>
      <p:sp>
        <p:nvSpPr>
          <p:cNvPr id="6" name="Rectangle 5"/>
          <p:cNvSpPr/>
          <p:nvPr/>
        </p:nvSpPr>
        <p:spPr>
          <a:xfrm>
            <a:off x="5756025" y="4661422"/>
            <a:ext cx="4066309" cy="594009"/>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cs typeface="Courier New" panose="02070309020205020404" pitchFamily="49" charset="0"/>
              </a:rPr>
              <a:t>even_numbers = list(range(2, 11, 2))</a:t>
            </a:r>
          </a:p>
          <a:p>
            <a:r>
              <a:rPr lang="vi-VN" sz="1400">
                <a:latin typeface="Courier New" panose="02070309020205020404" pitchFamily="49" charset="0"/>
                <a:ea typeface="SimSun" panose="02010600030101010101" pitchFamily="2" charset="-122"/>
                <a:cs typeface="Courier New" panose="02070309020205020404" pitchFamily="49" charset="0"/>
              </a:rPr>
              <a:t>print(even_numbers)</a:t>
            </a:r>
            <a:endParaRPr lang="en-US" sz="1400">
              <a:latin typeface="Courier New" panose="02070309020205020404" pitchFamily="49" charset="0"/>
              <a:cs typeface="Courier New" panose="02070309020205020404" pitchFamily="49" charset="0"/>
            </a:endParaRPr>
          </a:p>
        </p:txBody>
      </p:sp>
      <p:sp>
        <p:nvSpPr>
          <p:cNvPr id="7" name="Rectangle 6"/>
          <p:cNvSpPr/>
          <p:nvPr/>
        </p:nvSpPr>
        <p:spPr>
          <a:xfrm>
            <a:off x="9822334" y="4661422"/>
            <a:ext cx="1733808"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 4, 6, 8, 10]</a:t>
            </a:r>
          </a:p>
        </p:txBody>
      </p:sp>
    </p:spTree>
    <p:extLst>
      <p:ext uri="{BB962C8B-B14F-4D97-AF65-F5344CB8AC3E}">
        <p14:creationId xmlns:p14="http://schemas.microsoft.com/office/powerpoint/2010/main" val="3410623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range() để tạo ra danh sách số</a:t>
            </a:r>
          </a:p>
        </p:txBody>
      </p:sp>
      <p:sp>
        <p:nvSpPr>
          <p:cNvPr id="3" name="Content Placeholder 2"/>
          <p:cNvSpPr>
            <a:spLocks noGrp="1"/>
          </p:cNvSpPr>
          <p:nvPr>
            <p:ph idx="1"/>
          </p:nvPr>
        </p:nvSpPr>
        <p:spPr>
          <a:xfrm>
            <a:off x="1097280" y="1845734"/>
            <a:ext cx="10058400" cy="523393"/>
          </a:xfrm>
        </p:spPr>
        <p:txBody>
          <a:bodyPr/>
          <a:lstStyle/>
          <a:p>
            <a:r>
              <a:rPr lang="en-US"/>
              <a:t>cách ta có thể tạo danh sách các số bình phương tới 10 </a:t>
            </a:r>
          </a:p>
        </p:txBody>
      </p:sp>
      <p:sp>
        <p:nvSpPr>
          <p:cNvPr id="4" name="Rectangle 3"/>
          <p:cNvSpPr/>
          <p:nvPr/>
        </p:nvSpPr>
        <p:spPr>
          <a:xfrm>
            <a:off x="1097280" y="2369127"/>
            <a:ext cx="4236720" cy="1886670"/>
          </a:xfrm>
          <a:prstGeom prst="rect">
            <a:avLst/>
          </a:prstGeom>
        </p:spPr>
        <p:txBody>
          <a:bodyPr wrap="square">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squares = []</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for value in range(1, 11):</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③</a:t>
            </a:r>
            <a:r>
              <a:rPr lang="en-US" sz="1400" spc="-20" dirty="0">
                <a:latin typeface="Courier New" panose="02070309020205020404" pitchFamily="49" charset="0"/>
                <a:ea typeface="SimSun" panose="02010600030101010101" pitchFamily="2" charset="-122"/>
              </a:rPr>
              <a:t>		square = value ** 2</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④</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squares.append</a:t>
            </a:r>
            <a:r>
              <a:rPr lang="en-US" sz="1400" spc="-20" dirty="0">
                <a:latin typeface="Courier New" panose="02070309020205020404" pitchFamily="49" charset="0"/>
                <a:ea typeface="SimSun" panose="02010600030101010101" pitchFamily="2" charset="-122"/>
              </a:rPr>
              <a:t>(square)</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⑤</a:t>
            </a:r>
            <a:r>
              <a:rPr lang="vi-VN" sz="1400" spc="-20" dirty="0">
                <a:latin typeface="Courier New" panose="02070309020205020404" pitchFamily="49" charset="0"/>
                <a:ea typeface="SimSun" panose="02010600030101010101" pitchFamily="2" charset="-122"/>
              </a:rPr>
              <a:t>	print(squares)</a:t>
            </a:r>
            <a:endParaRPr lang="en-US" sz="1400" spc="-20" dirty="0">
              <a:latin typeface="Courier New" panose="02070309020205020404" pitchFamily="49" charset="0"/>
              <a:ea typeface="SimSun" panose="02010600030101010101" pitchFamily="2" charset="-122"/>
            </a:endParaRPr>
          </a:p>
        </p:txBody>
      </p:sp>
      <p:sp>
        <p:nvSpPr>
          <p:cNvPr id="5" name="Rectangle 4"/>
          <p:cNvSpPr/>
          <p:nvPr/>
        </p:nvSpPr>
        <p:spPr>
          <a:xfrm>
            <a:off x="5992091" y="2369127"/>
            <a:ext cx="3602182" cy="13061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squares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value in range(1,11):</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squares.append</a:t>
            </a:r>
            <a:r>
              <a:rPr lang="en-US" sz="1400" spc="-20" dirty="0">
                <a:latin typeface="Courier New" panose="02070309020205020404" pitchFamily="49" charset="0"/>
                <a:ea typeface="SimSun" panose="02010600030101010101" pitchFamily="2" charset="-122"/>
              </a:rPr>
              <a:t>(value**2)</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print(squares)</a:t>
            </a:r>
          </a:p>
        </p:txBody>
      </p:sp>
      <p:sp>
        <p:nvSpPr>
          <p:cNvPr id="6" name="Rectangle 5"/>
          <p:cNvSpPr/>
          <p:nvPr/>
        </p:nvSpPr>
        <p:spPr>
          <a:xfrm>
            <a:off x="1097280" y="5096032"/>
            <a:ext cx="3863878"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 4, 9, 16, 25, 36, 49, 64, 81, 100]</a:t>
            </a:r>
          </a:p>
        </p:txBody>
      </p:sp>
    </p:spTree>
    <p:extLst>
      <p:ext uri="{BB962C8B-B14F-4D97-AF65-F5344CB8AC3E}">
        <p14:creationId xmlns:p14="http://schemas.microsoft.com/office/powerpoint/2010/main" val="134215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vi-VN" b="0">
                <a:latin typeface="Calibri Light" panose="020F0302020204030204" pitchFamily="34" charset="0"/>
                <a:cs typeface="Calibri Light" panose="020F0302020204030204" pitchFamily="34" charset="0"/>
              </a:rPr>
              <a:t>Thống kê đơn giản với danh sách số</a:t>
            </a:r>
            <a:endParaRPr lang="en-US" b="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97280" y="1845734"/>
            <a:ext cx="10058400" cy="627302"/>
          </a:xfrm>
        </p:spPr>
        <p:txBody>
          <a:bodyPr/>
          <a:lstStyle/>
          <a:p>
            <a:r>
              <a:rPr lang="en-US"/>
              <a:t>Dễ dàng tổng hợp các giá trị tối thiểu, tối đa và tổng của một danh sách số:</a:t>
            </a:r>
          </a:p>
        </p:txBody>
      </p:sp>
      <p:sp>
        <p:nvSpPr>
          <p:cNvPr id="4" name="Rectangle 3"/>
          <p:cNvSpPr/>
          <p:nvPr/>
        </p:nvSpPr>
        <p:spPr>
          <a:xfrm>
            <a:off x="1254034" y="2794529"/>
            <a:ext cx="6096000" cy="2272545"/>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digits = [1, 2, 3, 4, 5, 6, 7, 8, 9, 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min(digits)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max(digits)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9</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sum(digits)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45</a:t>
            </a:r>
          </a:p>
        </p:txBody>
      </p:sp>
    </p:spTree>
    <p:extLst>
      <p:ext uri="{BB962C8B-B14F-4D97-AF65-F5344CB8AC3E}">
        <p14:creationId xmlns:p14="http://schemas.microsoft.com/office/powerpoint/2010/main" val="319033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3.1. Định nghĩa Danh sách</a:t>
            </a:r>
          </a:p>
        </p:txBody>
      </p:sp>
      <p:sp>
        <p:nvSpPr>
          <p:cNvPr id="3" name="Content Placeholder 2"/>
          <p:cNvSpPr>
            <a:spLocks noGrp="1"/>
          </p:cNvSpPr>
          <p:nvPr>
            <p:ph idx="1"/>
          </p:nvPr>
        </p:nvSpPr>
        <p:spPr>
          <a:xfrm>
            <a:off x="1097280" y="1845735"/>
            <a:ext cx="9633065" cy="994448"/>
          </a:xfrm>
        </p:spPr>
        <p:txBody>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Trong Python, ngoặc vuông ([ ]) chỉ định một danh sách và các phần tử trong danh sách được phân tách bởi dấu phẩy (,). Ví dụ danh sách chứa các loại xe đạp khác nhau. </a:t>
            </a:r>
          </a:p>
        </p:txBody>
      </p:sp>
      <p:sp>
        <p:nvSpPr>
          <p:cNvPr id="4" name="Rectangle 3"/>
          <p:cNvSpPr/>
          <p:nvPr/>
        </p:nvSpPr>
        <p:spPr>
          <a:xfrm>
            <a:off x="2063932" y="3429000"/>
            <a:ext cx="7617229"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bicycles = ['trek', '</a:t>
            </a:r>
            <a:r>
              <a:rPr lang="en-US" sz="1400" spc="-20" dirty="0" err="1">
                <a:latin typeface="Courier New" panose="02070309020205020404" pitchFamily="49" charset="0"/>
                <a:ea typeface="SimSun" panose="02010600030101010101" pitchFamily="2" charset="-122"/>
              </a:rPr>
              <a:t>cannondale</a:t>
            </a:r>
            <a:r>
              <a:rPr lang="en-US" sz="1400" spc="-20" dirty="0">
                <a:latin typeface="Courier New" panose="02070309020205020404" pitchFamily="49" charset="0"/>
                <a:ea typeface="SimSun" panose="02010600030101010101" pitchFamily="2" charset="-122"/>
              </a:rPr>
              <a:t>', 'redline', 'specialized']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print(bicycles)</a:t>
            </a:r>
          </a:p>
        </p:txBody>
      </p:sp>
      <p:sp>
        <p:nvSpPr>
          <p:cNvPr id="6" name="Rectangle 5"/>
          <p:cNvSpPr/>
          <p:nvPr/>
        </p:nvSpPr>
        <p:spPr>
          <a:xfrm>
            <a:off x="2063932" y="4832073"/>
            <a:ext cx="4832092"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['trek', 'cannondale', 'redline', 'specialized']</a:t>
            </a:r>
          </a:p>
        </p:txBody>
      </p:sp>
    </p:spTree>
    <p:extLst>
      <p:ext uri="{BB962C8B-B14F-4D97-AF65-F5344CB8AC3E}">
        <p14:creationId xmlns:p14="http://schemas.microsoft.com/office/powerpoint/2010/main" val="4207741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Hiểu</a:t>
            </a:r>
            <a:r>
              <a:rPr lang="en-US" dirty="0"/>
              <a:t> </a:t>
            </a:r>
            <a:r>
              <a:rPr lang="en-US" dirty="0" err="1"/>
              <a:t>về</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79" y="1808438"/>
            <a:ext cx="10280469" cy="994448"/>
          </a:xfrm>
        </p:spPr>
        <p:txBody>
          <a:bodyPr/>
          <a:lstStyle/>
          <a:p>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t>:</a:t>
            </a:r>
          </a:p>
        </p:txBody>
      </p:sp>
      <p:sp>
        <p:nvSpPr>
          <p:cNvPr id="4" name="Rectangle 3"/>
          <p:cNvSpPr/>
          <p:nvPr/>
        </p:nvSpPr>
        <p:spPr>
          <a:xfrm>
            <a:off x="1097279" y="2763865"/>
            <a:ext cx="8524702" cy="656718"/>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squares = [value**2 for value in range(1, 11)]</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print(squares)</a:t>
            </a:r>
          </a:p>
        </p:txBody>
      </p:sp>
      <p:sp>
        <p:nvSpPr>
          <p:cNvPr id="5" name="Rectangle 4"/>
          <p:cNvSpPr/>
          <p:nvPr/>
        </p:nvSpPr>
        <p:spPr>
          <a:xfrm>
            <a:off x="1097279" y="3514361"/>
            <a:ext cx="9927772" cy="707886"/>
          </a:xfrm>
          <a:prstGeom prst="rect">
            <a:avLst/>
          </a:prstGeom>
        </p:spPr>
        <p:txBody>
          <a:bodyPr wrap="square">
            <a:spAutoFit/>
          </a:bodyPr>
          <a:lstStyle/>
          <a:p>
            <a:r>
              <a:rPr lang="en-US" dirty="0" err="1">
                <a:latin typeface="Arial" panose="020B0604020202020204" pitchFamily="34" charset="0"/>
                <a:ea typeface="SimSun" panose="02010600030101010101" pitchFamily="2" charset="-122"/>
                <a:cs typeface="Arial" panose="020B0604020202020204" pitchFamily="34" charset="0"/>
              </a:rPr>
              <a:t>Vòng</a:t>
            </a:r>
            <a:r>
              <a:rPr lang="en-US" dirty="0">
                <a:latin typeface="Arial" panose="020B0604020202020204" pitchFamily="34" charset="0"/>
                <a:ea typeface="SimSun" panose="02010600030101010101" pitchFamily="2" charset="-122"/>
                <a:cs typeface="Arial" panose="020B0604020202020204" pitchFamily="34" charset="0"/>
              </a:rPr>
              <a:t> for </a:t>
            </a:r>
            <a:r>
              <a:rPr lang="en-US" dirty="0" err="1">
                <a:latin typeface="Arial" panose="020B0604020202020204" pitchFamily="34" charset="0"/>
                <a:ea typeface="SimSun" panose="02010600030101010101" pitchFamily="2" charset="-122"/>
                <a:cs typeface="Arial" panose="020B0604020202020204" pitchFamily="34" charset="0"/>
              </a:rPr>
              <a:t>cho</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giá</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trị</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trong</a:t>
            </a:r>
            <a:r>
              <a:rPr lang="en-US" dirty="0">
                <a:latin typeface="Arial" panose="020B0604020202020204" pitchFamily="34" charset="0"/>
                <a:ea typeface="SimSun" panose="02010600030101010101" pitchFamily="2" charset="-122"/>
                <a:cs typeface="Arial" panose="020B0604020202020204" pitchFamily="34" charset="0"/>
              </a:rPr>
              <a:t> range(1,11) </a:t>
            </a:r>
            <a:r>
              <a:rPr lang="en-US" dirty="0" err="1">
                <a:latin typeface="Arial" panose="020B0604020202020204" pitchFamily="34" charset="0"/>
                <a:ea typeface="SimSun" panose="02010600030101010101" pitchFamily="2" charset="-122"/>
                <a:cs typeface="Arial" panose="020B0604020202020204" pitchFamily="34" charset="0"/>
              </a:rPr>
              <a:t>để</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đưa</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giá</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trị</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từ</a:t>
            </a:r>
            <a:r>
              <a:rPr lang="en-US" dirty="0">
                <a:latin typeface="Arial" panose="020B0604020202020204" pitchFamily="34" charset="0"/>
                <a:ea typeface="SimSun" panose="02010600030101010101" pitchFamily="2" charset="-122"/>
                <a:cs typeface="Arial" panose="020B0604020202020204" pitchFamily="34" charset="0"/>
              </a:rPr>
              <a:t> 1 </a:t>
            </a:r>
            <a:r>
              <a:rPr lang="en-US" dirty="0" err="1">
                <a:latin typeface="Arial" panose="020B0604020202020204" pitchFamily="34" charset="0"/>
                <a:ea typeface="SimSun" panose="02010600030101010101" pitchFamily="2" charset="-122"/>
                <a:cs typeface="Arial" panose="020B0604020202020204" pitchFamily="34" charset="0"/>
              </a:rPr>
              <a:t>tới</a:t>
            </a:r>
            <a:r>
              <a:rPr lang="en-US" dirty="0">
                <a:latin typeface="Arial" panose="020B0604020202020204" pitchFamily="34" charset="0"/>
                <a:ea typeface="SimSun" panose="02010600030101010101" pitchFamily="2" charset="-122"/>
                <a:cs typeface="Arial" panose="020B0604020202020204" pitchFamily="34" charset="0"/>
              </a:rPr>
              <a:t> 10 </a:t>
            </a:r>
            <a:r>
              <a:rPr lang="en-US" dirty="0" err="1">
                <a:latin typeface="Arial" panose="020B0604020202020204" pitchFamily="34" charset="0"/>
                <a:ea typeface="SimSun" panose="02010600030101010101" pitchFamily="2" charset="-122"/>
                <a:cs typeface="Arial" panose="020B0604020202020204" pitchFamily="34" charset="0"/>
              </a:rPr>
              <a:t>vào</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trong</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biểu</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thức</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Ghi</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nhớ</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là</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không</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sử</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dụng</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dấu</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hai</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chấm</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ở</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cuối</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câu</a:t>
            </a:r>
            <a:r>
              <a:rPr lang="en-US" dirty="0">
                <a:latin typeface="Arial" panose="020B0604020202020204" pitchFamily="34" charset="0"/>
                <a:ea typeface="SimSun" panose="02010600030101010101" pitchFamily="2" charset="-122"/>
                <a:cs typeface="Arial" panose="020B0604020202020204" pitchFamily="34" charset="0"/>
              </a:rPr>
              <a:t> </a:t>
            </a:r>
            <a:r>
              <a:rPr lang="en-US" dirty="0" err="1">
                <a:latin typeface="Arial" panose="020B0604020202020204" pitchFamily="34" charset="0"/>
                <a:ea typeface="SimSun" panose="02010600030101010101" pitchFamily="2" charset="-122"/>
                <a:cs typeface="Arial" panose="020B0604020202020204" pitchFamily="34" charset="0"/>
              </a:rPr>
              <a:t>lệnh</a:t>
            </a:r>
            <a:r>
              <a:rPr lang="en-US" dirty="0">
                <a:latin typeface="Arial" panose="020B0604020202020204" pitchFamily="34" charset="0"/>
                <a:ea typeface="SimSun" panose="02010600030101010101" pitchFamily="2" charset="-122"/>
                <a:cs typeface="Arial" panose="020B0604020202020204" pitchFamily="34" charset="0"/>
              </a:rPr>
              <a:t> for.</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1097279" y="4510551"/>
            <a:ext cx="3863878"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 4, 9, 16, 25, 36, 49, 64, 81, 100]</a:t>
            </a:r>
          </a:p>
        </p:txBody>
      </p:sp>
    </p:spTree>
    <p:extLst>
      <p:ext uri="{BB962C8B-B14F-4D97-AF65-F5344CB8AC3E}">
        <p14:creationId xmlns:p14="http://schemas.microsoft.com/office/powerpoint/2010/main" val="25646207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một</a:t>
            </a:r>
            <a:r>
              <a:rPr lang="en-US" dirty="0"/>
              <a:t> </a:t>
            </a:r>
            <a:r>
              <a:rPr lang="en-US" dirty="0" err="1"/>
              <a:t>phần</a:t>
            </a:r>
            <a:r>
              <a:rPr lang="en-US" dirty="0"/>
              <a:t> </a:t>
            </a:r>
            <a:r>
              <a:rPr lang="en-US" dirty="0" err="1"/>
              <a:t>của</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p:txBody>
          <a:bodyPr/>
          <a:lstStyle/>
          <a:p>
            <a:r>
              <a:rPr lang="en-US" dirty="0" err="1"/>
              <a:t>Trong</a:t>
            </a:r>
            <a:r>
              <a:rPr lang="en-US" dirty="0"/>
              <a:t> </a:t>
            </a:r>
            <a:r>
              <a:rPr lang="en-US" dirty="0" err="1"/>
              <a:t>các</a:t>
            </a:r>
            <a:r>
              <a:rPr lang="en-US" dirty="0"/>
              <a:t> </a:t>
            </a:r>
            <a:r>
              <a:rPr lang="en-US" dirty="0" err="1"/>
              <a:t>phần</a:t>
            </a:r>
            <a:r>
              <a:rPr lang="en-US" dirty="0"/>
              <a:t> </a:t>
            </a:r>
            <a:r>
              <a:rPr lang="en-US" dirty="0" err="1"/>
              <a:t>trước</a:t>
            </a:r>
            <a:r>
              <a:rPr lang="en-US" dirty="0"/>
              <a:t>, ta </a:t>
            </a:r>
            <a:r>
              <a:rPr lang="en-US" dirty="0" err="1"/>
              <a:t>đã</a:t>
            </a:r>
            <a:r>
              <a:rPr lang="en-US" dirty="0"/>
              <a:t> </a:t>
            </a:r>
            <a:r>
              <a:rPr lang="en-US" dirty="0" err="1"/>
              <a:t>học</a:t>
            </a:r>
            <a:r>
              <a:rPr lang="en-US" dirty="0"/>
              <a:t> </a:t>
            </a:r>
            <a:r>
              <a:rPr lang="en-US" dirty="0" err="1"/>
              <a:t>cách</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đơn</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và</a:t>
            </a:r>
            <a:r>
              <a:rPr lang="en-US" dirty="0"/>
              <a:t> </a:t>
            </a:r>
            <a:r>
              <a:rPr lang="en-US" dirty="0" err="1"/>
              <a:t>cách</a:t>
            </a:r>
            <a:r>
              <a:rPr lang="en-US" dirty="0"/>
              <a:t> </a:t>
            </a:r>
            <a:r>
              <a:rPr lang="en-US" dirty="0" err="1"/>
              <a:t>duyệt</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danh</a:t>
            </a:r>
            <a:r>
              <a:rPr lang="en-US" dirty="0"/>
              <a:t> </a:t>
            </a:r>
            <a:r>
              <a:rPr lang="en-US" dirty="0" err="1"/>
              <a:t>sách</a:t>
            </a:r>
            <a:r>
              <a:rPr lang="en-US" dirty="0"/>
              <a:t>. </a:t>
            </a:r>
          </a:p>
          <a:p>
            <a:r>
              <a:rPr lang="en-US" dirty="0" err="1"/>
              <a:t>Ở</a:t>
            </a:r>
            <a:r>
              <a:rPr lang="en-US" dirty="0"/>
              <a:t> </a:t>
            </a:r>
            <a:r>
              <a:rPr lang="en-US" dirty="0" err="1"/>
              <a:t>phần</a:t>
            </a:r>
            <a:r>
              <a:rPr lang="en-US" dirty="0"/>
              <a:t> </a:t>
            </a:r>
            <a:r>
              <a:rPr lang="en-US" dirty="0" err="1"/>
              <a:t>này</a:t>
            </a:r>
            <a:r>
              <a:rPr lang="en-US" dirty="0"/>
              <a:t>, ta </a:t>
            </a:r>
            <a:r>
              <a:rPr lang="en-US" dirty="0" err="1"/>
              <a:t>sẽ</a:t>
            </a:r>
            <a:r>
              <a:rPr lang="en-US" dirty="0"/>
              <a:t> </a:t>
            </a:r>
            <a:r>
              <a:rPr lang="en-US" dirty="0" err="1"/>
              <a:t>học</a:t>
            </a:r>
            <a:r>
              <a:rPr lang="en-US" dirty="0"/>
              <a:t> </a:t>
            </a:r>
            <a:r>
              <a:rPr lang="en-US" dirty="0" err="1"/>
              <a:t>cách</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một</a:t>
            </a:r>
            <a:r>
              <a:rPr lang="en-US" dirty="0"/>
              <a:t> </a:t>
            </a:r>
            <a:r>
              <a:rPr lang="en-US" dirty="0" err="1"/>
              <a:t>nhóm</a:t>
            </a:r>
            <a:r>
              <a:rPr lang="en-US" dirty="0"/>
              <a:t> </a:t>
            </a:r>
            <a:r>
              <a:rPr lang="en-US" dirty="0" err="1"/>
              <a:t>cụ</a:t>
            </a:r>
            <a:r>
              <a:rPr lang="en-US" dirty="0"/>
              <a:t> </a:t>
            </a:r>
            <a:r>
              <a:rPr lang="en-US" dirty="0" err="1"/>
              <a:t>thể</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được</a:t>
            </a:r>
            <a:r>
              <a:rPr lang="en-US" dirty="0"/>
              <a:t> Python </a:t>
            </a:r>
            <a:r>
              <a:rPr lang="en-US" dirty="0" err="1"/>
              <a:t>gọi</a:t>
            </a:r>
            <a:r>
              <a:rPr lang="en-US" dirty="0"/>
              <a:t> </a:t>
            </a:r>
            <a:r>
              <a:rPr lang="en-US" dirty="0" err="1"/>
              <a:t>là</a:t>
            </a:r>
            <a:r>
              <a:rPr lang="en-US" dirty="0"/>
              <a:t> </a:t>
            </a:r>
            <a:r>
              <a:rPr lang="en-US" dirty="0" err="1"/>
              <a:t>một</a:t>
            </a:r>
            <a:r>
              <a:rPr lang="en-US" dirty="0"/>
              <a:t> </a:t>
            </a:r>
            <a:r>
              <a:rPr lang="en-US" dirty="0" err="1"/>
              <a:t>lát</a:t>
            </a:r>
            <a:r>
              <a:rPr lang="en-US" dirty="0"/>
              <a:t> </a:t>
            </a:r>
            <a:r>
              <a:rPr lang="en-US" dirty="0" err="1"/>
              <a:t>cắt</a:t>
            </a:r>
            <a:r>
              <a:rPr lang="en-US" dirty="0"/>
              <a:t> (slice)</a:t>
            </a:r>
          </a:p>
        </p:txBody>
      </p:sp>
    </p:spTree>
    <p:extLst>
      <p:ext uri="{BB962C8B-B14F-4D97-AF65-F5344CB8AC3E}">
        <p14:creationId xmlns:p14="http://schemas.microsoft.com/office/powerpoint/2010/main" val="3510780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Cắt lát một danh sách</a:t>
            </a:r>
          </a:p>
        </p:txBody>
      </p:sp>
      <p:sp>
        <p:nvSpPr>
          <p:cNvPr id="3" name="Content Placeholder 2"/>
          <p:cNvSpPr>
            <a:spLocks noGrp="1"/>
          </p:cNvSpPr>
          <p:nvPr>
            <p:ph idx="1"/>
          </p:nvPr>
        </p:nvSpPr>
        <p:spPr>
          <a:xfrm>
            <a:off x="1097280" y="1845734"/>
            <a:ext cx="10058400" cy="842048"/>
          </a:xfrm>
        </p:spPr>
        <p:txBody>
          <a:bodyPr/>
          <a:lstStyle/>
          <a:p>
            <a:r>
              <a:rPr lang="en-US"/>
              <a:t>Để in ra 3 phần tử đầu tiên trong danh sách, ta cần chỉ định từ 0 tới 3, Python sẽ trả về 3 phần tử là 0,1,2. </a:t>
            </a:r>
          </a:p>
        </p:txBody>
      </p:sp>
      <p:sp>
        <p:nvSpPr>
          <p:cNvPr id="4" name="Rectangle 3"/>
          <p:cNvSpPr/>
          <p:nvPr/>
        </p:nvSpPr>
        <p:spPr>
          <a:xfrm>
            <a:off x="1093167" y="2700056"/>
            <a:ext cx="6751321"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players = ['</a:t>
            </a:r>
            <a:r>
              <a:rPr lang="en-US" sz="1400" spc="-20" dirty="0" err="1">
                <a:latin typeface="Courier New" panose="02070309020205020404" pitchFamily="49" charset="0"/>
                <a:ea typeface="SimSun" panose="02010600030101010101" pitchFamily="2" charset="-122"/>
              </a:rPr>
              <a:t>charles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martina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michael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florence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print(players[0:3])</a:t>
            </a:r>
          </a:p>
        </p:txBody>
      </p:sp>
      <p:sp>
        <p:nvSpPr>
          <p:cNvPr id="5" name="Rectangle 4"/>
          <p:cNvSpPr/>
          <p:nvPr/>
        </p:nvSpPr>
        <p:spPr>
          <a:xfrm>
            <a:off x="8269822" y="2704205"/>
            <a:ext cx="3379771"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charles</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martina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michael</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p:cNvSpPr/>
          <p:nvPr/>
        </p:nvSpPr>
        <p:spPr>
          <a:xfrm>
            <a:off x="1093167" y="3505422"/>
            <a:ext cx="8549596"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players = ['</a:t>
            </a:r>
            <a:r>
              <a:rPr lang="en-US" sz="1400" spc="-20" dirty="0" err="1">
                <a:latin typeface="Courier New" panose="02070309020205020404" pitchFamily="49" charset="0"/>
                <a:ea typeface="SimSun" panose="02010600030101010101" pitchFamily="2" charset="-122"/>
              </a:rPr>
              <a:t>charles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martina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michael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florence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print(players[1:4])</a:t>
            </a:r>
          </a:p>
        </p:txBody>
      </p:sp>
      <p:sp>
        <p:nvSpPr>
          <p:cNvPr id="7" name="Rectangle 6"/>
          <p:cNvSpPr/>
          <p:nvPr/>
        </p:nvSpPr>
        <p:spPr>
          <a:xfrm>
            <a:off x="8269822" y="3331254"/>
            <a:ext cx="3476593"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['martina', 'michael', 'florence']</a:t>
            </a:r>
          </a:p>
        </p:txBody>
      </p:sp>
      <p:sp>
        <p:nvSpPr>
          <p:cNvPr id="8" name="Rectangle 7"/>
          <p:cNvSpPr/>
          <p:nvPr/>
        </p:nvSpPr>
        <p:spPr>
          <a:xfrm>
            <a:off x="1093168" y="4451357"/>
            <a:ext cx="9706450" cy="410882"/>
          </a:xfrm>
          <a:prstGeom prst="rect">
            <a:avLst/>
          </a:prstGeom>
        </p:spPr>
        <p:txBody>
          <a:bodyPr wrap="square">
            <a:spAutoFit/>
          </a:bodyPr>
          <a:lstStyle/>
          <a:p>
            <a:pPr algn="just">
              <a:lnSpc>
                <a:spcPct val="115000"/>
              </a:lnSpc>
              <a:spcBef>
                <a:spcPts val="300"/>
              </a:spcBef>
              <a:spcAft>
                <a:spcPts val="300"/>
              </a:spcAft>
            </a:pPr>
            <a:r>
              <a:rPr lang="en-US" spc="-20" dirty="0" err="1">
                <a:latin typeface="Times New Roman" panose="02020603050405020304" pitchFamily="18" charset="0"/>
                <a:ea typeface="SimSun" panose="02010600030101010101" pitchFamily="2" charset="-122"/>
              </a:rPr>
              <a:t>Nếu</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bỏ</a:t>
            </a:r>
            <a:r>
              <a:rPr lang="en-US" spc="-20" dirty="0">
                <a:latin typeface="Times New Roman" panose="02020603050405020304" pitchFamily="18" charset="0"/>
                <a:ea typeface="SimSun" panose="02010600030101010101" pitchFamily="2" charset="-122"/>
              </a:rPr>
              <a:t> qua </a:t>
            </a:r>
            <a:r>
              <a:rPr lang="en-US" spc="-20" dirty="0" err="1">
                <a:latin typeface="Times New Roman" panose="02020603050405020304" pitchFamily="18" charset="0"/>
                <a:ea typeface="SimSun" panose="02010600030101010101" pitchFamily="2" charset="-122"/>
              </a:rPr>
              <a:t>chỉ</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mục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đầu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tiên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trong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slice, Python </a:t>
            </a:r>
            <a:r>
              <a:rPr lang="en-US" spc="-20" dirty="0" err="1">
                <a:latin typeface="Times New Roman" panose="02020603050405020304" pitchFamily="18" charset="0"/>
                <a:ea typeface="SimSun" panose="02010600030101010101" pitchFamily="2" charset="-122"/>
              </a:rPr>
              <a:t>sẽ</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tự</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động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bắt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đầu</a:t>
            </a:r>
            <a:r>
              <a:rPr lang="en-US" spc="-20" dirty="0">
                <a:latin typeface="Times New Roman" panose="02020603050405020304" pitchFamily="18" charset="0"/>
                <a:ea typeface="SimSun" panose="02010600030101010101" pitchFamily="2" charset="-122"/>
              </a:rPr>
              <a:t> slice </a:t>
            </a:r>
            <a:r>
              <a:rPr lang="en-US" spc="-20" dirty="0" err="1">
                <a:latin typeface="Times New Roman" panose="02020603050405020304" pitchFamily="18" charset="0"/>
                <a:ea typeface="SimSun" panose="02010600030101010101" pitchFamily="2" charset="-122"/>
              </a:rPr>
              <a:t>ở</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đầu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danh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sách</a:t>
            </a:r>
            <a:r>
              <a:rPr lang="en-US" spc="-20" dirty="0">
                <a:latin typeface="Times New Roman" panose="02020603050405020304" pitchFamily="18" charset="0"/>
                <a:ea typeface="SimSun" panose="02010600030101010101" pitchFamily="2" charset="-122"/>
              </a:rPr>
              <a:t>:</a:t>
            </a:r>
          </a:p>
        </p:txBody>
      </p:sp>
      <p:sp>
        <p:nvSpPr>
          <p:cNvPr id="9" name="Rectangle 8"/>
          <p:cNvSpPr/>
          <p:nvPr/>
        </p:nvSpPr>
        <p:spPr>
          <a:xfrm>
            <a:off x="1093167" y="5182316"/>
            <a:ext cx="9526936"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players = ['</a:t>
            </a:r>
            <a:r>
              <a:rPr lang="en-US" sz="1400" spc="-20" dirty="0" err="1">
                <a:latin typeface="Courier New" panose="02070309020205020404" pitchFamily="49" charset="0"/>
                <a:ea typeface="SimSun" panose="02010600030101010101" pitchFamily="2" charset="-122"/>
              </a:rPr>
              <a:t>charles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martina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michael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florence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solidFill>
                  <a:schemeClr val="accent1">
                    <a:lumMod val="75000"/>
                  </a:schemeClr>
                </a:solidFill>
                <a:latin typeface="Courier New" panose="02070309020205020404" pitchFamily="49" charset="0"/>
                <a:ea typeface="SimSun" panose="02010600030101010101" pitchFamily="2" charset="-122"/>
              </a:rPr>
              <a:t>print(players[:4])</a:t>
            </a:r>
          </a:p>
        </p:txBody>
      </p:sp>
      <p:sp>
        <p:nvSpPr>
          <p:cNvPr id="10" name="Rectangle 9"/>
          <p:cNvSpPr/>
          <p:nvPr/>
        </p:nvSpPr>
        <p:spPr>
          <a:xfrm>
            <a:off x="1093167" y="5924079"/>
            <a:ext cx="4541628"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['charles', 'martina', 'michael', 'florence']</a:t>
            </a:r>
          </a:p>
        </p:txBody>
      </p:sp>
    </p:spTree>
    <p:extLst>
      <p:ext uri="{BB962C8B-B14F-4D97-AF65-F5344CB8AC3E}">
        <p14:creationId xmlns:p14="http://schemas.microsoft.com/office/powerpoint/2010/main" val="79471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Cắt lát một danh sách</a:t>
            </a:r>
          </a:p>
        </p:txBody>
      </p:sp>
      <p:sp>
        <p:nvSpPr>
          <p:cNvPr id="3" name="Content Placeholder 2"/>
          <p:cNvSpPr>
            <a:spLocks noGrp="1"/>
          </p:cNvSpPr>
          <p:nvPr>
            <p:ph idx="1"/>
          </p:nvPr>
        </p:nvSpPr>
        <p:spPr>
          <a:xfrm>
            <a:off x="1097280" y="1845735"/>
            <a:ext cx="10058400" cy="779702"/>
          </a:xfrm>
        </p:spPr>
        <p:txBody>
          <a:bodyPr/>
          <a:lstStyle/>
          <a:p>
            <a:r>
              <a:rPr lang="en-US"/>
              <a:t>Nếu muốn tất cả các phần tử từ thứ ba đến cuối cùng, ta có thể bắt đầu với 2 và bỏ qua chỉ mục thứ hai.</a:t>
            </a:r>
          </a:p>
        </p:txBody>
      </p:sp>
      <p:sp>
        <p:nvSpPr>
          <p:cNvPr id="4" name="Rectangle 3"/>
          <p:cNvSpPr/>
          <p:nvPr/>
        </p:nvSpPr>
        <p:spPr>
          <a:xfrm>
            <a:off x="1097276" y="2689775"/>
            <a:ext cx="9466811" cy="656718"/>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players = ['</a:t>
            </a:r>
            <a:r>
              <a:rPr lang="en-US" sz="1400" spc="-20" dirty="0" err="1">
                <a:latin typeface="Courier New" panose="02070309020205020404" pitchFamily="49" charset="0"/>
                <a:ea typeface="SimSun" panose="02010600030101010101" pitchFamily="2" charset="-122"/>
              </a:rPr>
              <a:t>charles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martina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michael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florence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print(players[2:])</a:t>
            </a:r>
          </a:p>
        </p:txBody>
      </p:sp>
      <p:sp>
        <p:nvSpPr>
          <p:cNvPr id="5" name="Rectangle 4"/>
          <p:cNvSpPr/>
          <p:nvPr/>
        </p:nvSpPr>
        <p:spPr>
          <a:xfrm>
            <a:off x="1097276" y="3429000"/>
            <a:ext cx="3089307"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michael</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florence</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eli</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p:cNvSpPr/>
          <p:nvPr/>
        </p:nvSpPr>
        <p:spPr>
          <a:xfrm>
            <a:off x="1097278" y="3791681"/>
            <a:ext cx="9993285" cy="923330"/>
          </a:xfrm>
          <a:prstGeom prst="rect">
            <a:avLst/>
          </a:prstGeom>
        </p:spPr>
        <p:txBody>
          <a:bodyPr wrap="square">
            <a:spAutoFit/>
          </a:bodyPr>
          <a:lstStyle/>
          <a:p>
            <a:r>
              <a:rPr lang="en-US">
                <a:latin typeface="Arial" panose="020B0604020202020204" pitchFamily="34" charset="0"/>
                <a:cs typeface="Arial" panose="020B0604020202020204" pitchFamily="34" charset="0"/>
              </a:rPr>
              <a:t>Cần nhớ rằng một chỉ mục âm trả về một phần tử cách cuối danh sách một khoảng cách nhất định; T</a:t>
            </a:r>
            <a:r>
              <a:rPr lang="en-US">
                <a:latin typeface="Arial" panose="020B0604020202020204" pitchFamily="34" charset="0"/>
                <a:ea typeface="SimSun" panose="02010600030101010101" pitchFamily="2" charset="-122"/>
                <a:cs typeface="Arial" panose="020B0604020202020204" pitchFamily="34" charset="0"/>
              </a:rPr>
              <a:t>a có thể xuất bất kỳ lát nào từ cuối danh sách. Ví dụ, nếu ta muốn xuất ra ba cầu thủ cuối cùng trong danh sách, có thể sử dụng:  </a:t>
            </a:r>
            <a:r>
              <a:rPr lang="vi-VN" sz="1400">
                <a:latin typeface="Courier New" panose="02070309020205020404" pitchFamily="49" charset="0"/>
                <a:ea typeface="SimSun" panose="02010600030101010101" pitchFamily="2" charset="-122"/>
                <a:cs typeface="Courier New" panose="02070309020205020404" pitchFamily="49" charset="0"/>
              </a:rPr>
              <a:t>players[-3:]</a:t>
            </a:r>
            <a:endParaRPr lang="en-US"/>
          </a:p>
        </p:txBody>
      </p:sp>
      <p:sp>
        <p:nvSpPr>
          <p:cNvPr id="7" name="Rectangle 6"/>
          <p:cNvSpPr/>
          <p:nvPr/>
        </p:nvSpPr>
        <p:spPr>
          <a:xfrm>
            <a:off x="1097276" y="4955689"/>
            <a:ext cx="9709267" cy="656718"/>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players = ['</a:t>
            </a:r>
            <a:r>
              <a:rPr lang="en-US" sz="1400" spc="-20" dirty="0" err="1">
                <a:latin typeface="Courier New" panose="02070309020205020404" pitchFamily="49" charset="0"/>
                <a:ea typeface="SimSun" panose="02010600030101010101" pitchFamily="2" charset="-122"/>
              </a:rPr>
              <a:t>charles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martina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michael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florence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print(players[-3:])</a:t>
            </a:r>
          </a:p>
        </p:txBody>
      </p:sp>
      <p:sp>
        <p:nvSpPr>
          <p:cNvPr id="8" name="Rectangle 7"/>
          <p:cNvSpPr/>
          <p:nvPr/>
        </p:nvSpPr>
        <p:spPr>
          <a:xfrm>
            <a:off x="1097276" y="5690875"/>
            <a:ext cx="3089307"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['michael', 'florence', 'eli']</a:t>
            </a:r>
          </a:p>
        </p:txBody>
      </p:sp>
    </p:spTree>
    <p:extLst>
      <p:ext uri="{BB962C8B-B14F-4D97-AF65-F5344CB8AC3E}">
        <p14:creationId xmlns:p14="http://schemas.microsoft.com/office/powerpoint/2010/main" val="2666717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Lặp qua một lát cắt</a:t>
            </a:r>
          </a:p>
        </p:txBody>
      </p:sp>
      <p:sp>
        <p:nvSpPr>
          <p:cNvPr id="3" name="Content Placeholder 2"/>
          <p:cNvSpPr>
            <a:spLocks noGrp="1"/>
          </p:cNvSpPr>
          <p:nvPr>
            <p:ph idx="1"/>
          </p:nvPr>
        </p:nvSpPr>
        <p:spPr>
          <a:xfrm>
            <a:off x="1097280" y="1845734"/>
            <a:ext cx="10058400" cy="648084"/>
          </a:xfrm>
        </p:spPr>
        <p:txBody>
          <a:bodyPr/>
          <a:lstStyle/>
          <a:p>
            <a:r>
              <a:rPr lang="en-US"/>
              <a:t>Lặp lại ba người chơi và in tên của họ như một phần của danh sách</a:t>
            </a:r>
          </a:p>
        </p:txBody>
      </p:sp>
      <p:sp>
        <p:nvSpPr>
          <p:cNvPr id="4" name="Rectangle 3"/>
          <p:cNvSpPr/>
          <p:nvPr/>
        </p:nvSpPr>
        <p:spPr>
          <a:xfrm>
            <a:off x="1097280" y="2493818"/>
            <a:ext cx="9439102" cy="13061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players = ['</a:t>
            </a:r>
            <a:r>
              <a:rPr lang="en-US" sz="1400" spc="-20" dirty="0" err="1">
                <a:latin typeface="Courier New" panose="02070309020205020404" pitchFamily="49" charset="0"/>
                <a:ea typeface="SimSun" panose="02010600030101010101" pitchFamily="2" charset="-122"/>
              </a:rPr>
              <a:t>charles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martina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michael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florence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print("Here are the first three players on my team:")</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player in players[:3]:</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player.title</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1097280" y="3959243"/>
            <a:ext cx="6096000" cy="1298432"/>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Here are the first three players on my team:</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Charles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Martina</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Michael</a:t>
            </a:r>
          </a:p>
        </p:txBody>
      </p:sp>
    </p:spTree>
    <p:extLst>
      <p:ext uri="{BB962C8B-B14F-4D97-AF65-F5344CB8AC3E}">
        <p14:creationId xmlns:p14="http://schemas.microsoft.com/office/powerpoint/2010/main" val="2230759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Sao </a:t>
            </a:r>
            <a:r>
              <a:rPr lang="en-US" dirty="0" err="1"/>
              <a:t>chép</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10058400" cy="772775"/>
          </a:xfrm>
        </p:spPr>
        <p:txBody>
          <a:bodyPr/>
          <a:lstStyle/>
          <a:p>
            <a:r>
              <a:rPr lang="en-US"/>
              <a:t>Để sao chép một danh sách, chúng ta có thể tạo một phần bao gồm toàn bộ danh sách gốc bằng cách bỏ qua chỉ mục đầu tiên và chỉ mục thứ hai ([:]). </a:t>
            </a:r>
          </a:p>
        </p:txBody>
      </p:sp>
      <p:sp>
        <p:nvSpPr>
          <p:cNvPr id="4" name="Rectangle 3"/>
          <p:cNvSpPr/>
          <p:nvPr/>
        </p:nvSpPr>
        <p:spPr>
          <a:xfrm>
            <a:off x="1097280" y="3261724"/>
            <a:ext cx="9390611" cy="1955535"/>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my_foods</a:t>
            </a:r>
            <a:r>
              <a:rPr lang="en-US" sz="1400" spc="-20" dirty="0">
                <a:latin typeface="Courier New" panose="02070309020205020404" pitchFamily="49" charset="0"/>
                <a:ea typeface="SimSun" panose="02010600030101010101" pitchFamily="2" charset="-122"/>
              </a:rPr>
              <a:t> = ['pizza', 'falafel', 'carrot cake']</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friend_foods</a:t>
            </a:r>
            <a:r>
              <a:rPr lang="en-US" sz="1400" b="1" spc="-20" dirty="0">
                <a:latin typeface="Courier New" panose="02070309020205020404" pitchFamily="49" charset="0"/>
                <a:ea typeface="SimSun" panose="02010600030101010101" pitchFamily="2" charset="-122"/>
              </a:rPr>
              <a:t> = </a:t>
            </a:r>
            <a:r>
              <a:rPr lang="en-US" sz="1400" b="1" spc="-20" dirty="0" err="1">
                <a:latin typeface="Courier New" panose="02070309020205020404" pitchFamily="49" charset="0"/>
                <a:ea typeface="SimSun" panose="02010600030101010101" pitchFamily="2" charset="-122"/>
              </a:rPr>
              <a:t>my_foods</a:t>
            </a:r>
            <a:r>
              <a:rPr lang="en-US" sz="1400" b="1"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print("My favorite foods are:")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my_foods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nMy</a:t>
            </a:r>
            <a:r>
              <a:rPr lang="en-US" sz="1400" spc="-20" dirty="0">
                <a:latin typeface="Courier New" panose="02070309020205020404" pitchFamily="49" charset="0"/>
                <a:ea typeface="SimSun" panose="02010600030101010101" pitchFamily="2" charset="-122"/>
              </a:rPr>
              <a:t> friend's favorite foods are:")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friend_foods</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7130934" y="3452869"/>
            <a:ext cx="4024746" cy="162313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My favorite foods are: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['pizza', 'falafel', 'carrot cake']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My friend's favorite foods are: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['pizza', 'falafel', 'carrot cake']</a:t>
            </a:r>
          </a:p>
        </p:txBody>
      </p:sp>
    </p:spTree>
    <p:extLst>
      <p:ext uri="{BB962C8B-B14F-4D97-AF65-F5344CB8AC3E}">
        <p14:creationId xmlns:p14="http://schemas.microsoft.com/office/powerpoint/2010/main" val="2991313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Sao chép danh sách</a:t>
            </a:r>
          </a:p>
        </p:txBody>
      </p:sp>
      <p:sp>
        <p:nvSpPr>
          <p:cNvPr id="3" name="Content Placeholder 2"/>
          <p:cNvSpPr>
            <a:spLocks noGrp="1"/>
          </p:cNvSpPr>
          <p:nvPr>
            <p:ph idx="1"/>
          </p:nvPr>
        </p:nvSpPr>
        <p:spPr>
          <a:xfrm>
            <a:off x="1097280" y="1845734"/>
            <a:ext cx="10058400" cy="398702"/>
          </a:xfrm>
        </p:spPr>
        <p:txBody>
          <a:bodyPr/>
          <a:lstStyle/>
          <a:p>
            <a:r>
              <a:rPr lang="en-US"/>
              <a:t>Xác thực hai danh sách riêng biệt</a:t>
            </a:r>
          </a:p>
        </p:txBody>
      </p:sp>
      <p:sp>
        <p:nvSpPr>
          <p:cNvPr id="4" name="Rectangle 3"/>
          <p:cNvSpPr/>
          <p:nvPr/>
        </p:nvSpPr>
        <p:spPr>
          <a:xfrm>
            <a:off x="1097280" y="2418124"/>
            <a:ext cx="5171902" cy="2604944"/>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my_foods</a:t>
            </a:r>
            <a:r>
              <a:rPr lang="en-US" sz="1400" spc="-20" dirty="0">
                <a:latin typeface="Courier New" panose="02070309020205020404" pitchFamily="49" charset="0"/>
                <a:ea typeface="SimSun" panose="02010600030101010101" pitchFamily="2" charset="-122"/>
              </a:rPr>
              <a:t> = ['pizza', 'falafel', 'carrot cake']</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friend_foods</a:t>
            </a:r>
            <a:r>
              <a:rPr lang="en-US" sz="1400" b="1" spc="-20" dirty="0">
                <a:latin typeface="Courier New" panose="02070309020205020404" pitchFamily="49" charset="0"/>
                <a:ea typeface="SimSun" panose="02010600030101010101" pitchFamily="2" charset="-122"/>
              </a:rPr>
              <a:t> = </a:t>
            </a:r>
            <a:r>
              <a:rPr lang="en-US" sz="1400" b="1" spc="-20" dirty="0" err="1">
                <a:latin typeface="Courier New" panose="02070309020205020404" pitchFamily="49" charset="0"/>
                <a:ea typeface="SimSun" panose="02010600030101010101" pitchFamily="2" charset="-122"/>
              </a:rPr>
              <a:t>my_foods</a:t>
            </a:r>
            <a:r>
              <a:rPr lang="en-US" sz="1400" b="1"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my_foods.append</a:t>
            </a:r>
            <a:r>
              <a:rPr lang="en-US" sz="1400" b="1" spc="-20" dirty="0">
                <a:latin typeface="Courier New" panose="02070309020205020404" pitchFamily="49" charset="0"/>
                <a:ea typeface="SimSun" panose="02010600030101010101" pitchFamily="2" charset="-122"/>
              </a:rPr>
              <a:t>('cannoli')</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friend_foods.append</a:t>
            </a:r>
            <a:r>
              <a:rPr lang="en-US" sz="1400" b="1" spc="-20" dirty="0">
                <a:latin typeface="Courier New" panose="02070309020205020404" pitchFamily="49" charset="0"/>
                <a:ea typeface="SimSun" panose="02010600030101010101" pitchFamily="2" charset="-122"/>
              </a:rPr>
              <a:t>('ice cream')</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print("My favorite foods are:")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my_foods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nMy</a:t>
            </a:r>
            <a:r>
              <a:rPr lang="en-US" sz="1400" spc="-20" dirty="0">
                <a:latin typeface="Courier New" panose="02070309020205020404" pitchFamily="49" charset="0"/>
                <a:ea typeface="SimSun" panose="02010600030101010101" pitchFamily="2" charset="-122"/>
              </a:rPr>
              <a:t> friend's favorite foods are:")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friend_foods</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6601690" y="2336103"/>
            <a:ext cx="5077691" cy="1314206"/>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My favorite foods are: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['pizza', 'falafel', 'carrot cake', 'cannoli']</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My friend's favorite foods are: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['pizza', 'falafel', 'carrot cake', 'ice cream']</a:t>
            </a:r>
          </a:p>
        </p:txBody>
      </p:sp>
    </p:spTree>
    <p:extLst>
      <p:ext uri="{BB962C8B-B14F-4D97-AF65-F5344CB8AC3E}">
        <p14:creationId xmlns:p14="http://schemas.microsoft.com/office/powerpoint/2010/main" val="2085439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Sao chép danh sách</a:t>
            </a:r>
          </a:p>
        </p:txBody>
      </p:sp>
      <p:sp>
        <p:nvSpPr>
          <p:cNvPr id="3" name="Content Placeholder 2"/>
          <p:cNvSpPr>
            <a:spLocks noGrp="1"/>
          </p:cNvSpPr>
          <p:nvPr>
            <p:ph idx="1"/>
          </p:nvPr>
        </p:nvSpPr>
        <p:spPr>
          <a:xfrm>
            <a:off x="1097280" y="1845734"/>
            <a:ext cx="10058400" cy="592666"/>
          </a:xfrm>
        </p:spPr>
        <p:txBody>
          <a:bodyPr/>
          <a:lstStyle/>
          <a:p>
            <a:r>
              <a:rPr lang="en-US"/>
              <a:t>Sao chép hai danh sách không sử dụng lát cắt</a:t>
            </a:r>
          </a:p>
          <a:p>
            <a:pPr marL="0" indent="0">
              <a:buNone/>
            </a:pPr>
            <a:endParaRPr lang="en-US"/>
          </a:p>
        </p:txBody>
      </p:sp>
      <p:sp>
        <p:nvSpPr>
          <p:cNvPr id="4" name="Rectangle 3"/>
          <p:cNvSpPr/>
          <p:nvPr/>
        </p:nvSpPr>
        <p:spPr>
          <a:xfrm>
            <a:off x="667789" y="2438400"/>
            <a:ext cx="5054139" cy="2929648"/>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my_foods = ['pizza', 'falafel', 'carrot cake']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This doesn't work:</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friend_foods = my_foods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my_foods.append('cannoli')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friend_foods.append('ice cream')</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print("My favorite foods are:")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print(my_foods)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print("\nMy friend's favorite foods are:")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print(friend_foods)</a:t>
            </a:r>
          </a:p>
        </p:txBody>
      </p:sp>
      <p:sp>
        <p:nvSpPr>
          <p:cNvPr id="5" name="Rectangle 4"/>
          <p:cNvSpPr/>
          <p:nvPr/>
        </p:nvSpPr>
        <p:spPr>
          <a:xfrm>
            <a:off x="6262254" y="2438400"/>
            <a:ext cx="5846619" cy="1314206"/>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My favorite foods are: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['pizza', 'falafel', 'carrot cake', 'cannoli', 'ice cream']</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My friend's favorite foods are: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['pizza', 'falafel', 'carrot cake', 'cannoli', 'ice cream']</a:t>
            </a:r>
          </a:p>
        </p:txBody>
      </p:sp>
    </p:spTree>
    <p:extLst>
      <p:ext uri="{BB962C8B-B14F-4D97-AF65-F5344CB8AC3E}">
        <p14:creationId xmlns:p14="http://schemas.microsoft.com/office/powerpoint/2010/main" val="4190025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a:t>Tuples</a:t>
            </a:r>
          </a:p>
        </p:txBody>
      </p:sp>
      <p:sp>
        <p:nvSpPr>
          <p:cNvPr id="3" name="Content Placeholder 2"/>
          <p:cNvSpPr>
            <a:spLocks noGrp="1"/>
          </p:cNvSpPr>
          <p:nvPr>
            <p:ph idx="1"/>
          </p:nvPr>
        </p:nvSpPr>
        <p:spPr/>
        <p:txBody>
          <a:bodyPr/>
          <a:lstStyle/>
          <a:p>
            <a:r>
              <a:rPr lang="en-US" dirty="0" err="1"/>
              <a:t>Danh</a:t>
            </a:r>
            <a:r>
              <a:rPr lang="en-US" dirty="0"/>
              <a:t> </a:t>
            </a:r>
            <a:r>
              <a:rPr lang="en-US" dirty="0" err="1"/>
              <a:t>sách</a:t>
            </a:r>
            <a:r>
              <a:rPr lang="en-US" dirty="0"/>
              <a:t> </a:t>
            </a:r>
            <a:r>
              <a:rPr lang="en-US" dirty="0" err="1"/>
              <a:t>hoạt</a:t>
            </a:r>
            <a:r>
              <a:rPr lang="en-US" dirty="0"/>
              <a:t> </a:t>
            </a:r>
            <a:r>
              <a:rPr lang="en-US" dirty="0" err="1"/>
              <a:t>động</a:t>
            </a:r>
            <a:r>
              <a:rPr lang="en-US" dirty="0"/>
              <a:t> </a:t>
            </a:r>
            <a:r>
              <a:rPr lang="en-US" dirty="0" err="1"/>
              <a:t>tốt</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bộ</a:t>
            </a:r>
            <a:r>
              <a:rPr lang="en-US" dirty="0"/>
              <a:t> </a:t>
            </a:r>
            <a:r>
              <a:rPr lang="en-US" dirty="0" err="1"/>
              <a:t>sưu</a:t>
            </a:r>
            <a:r>
              <a:rPr lang="en-US" dirty="0"/>
              <a:t> </a:t>
            </a:r>
            <a:r>
              <a:rPr lang="en-US" dirty="0" err="1"/>
              <a:t>tập</a:t>
            </a:r>
            <a:r>
              <a:rPr lang="en-US" dirty="0"/>
              <a:t> </a:t>
            </a:r>
            <a:r>
              <a:rPr lang="en-US" dirty="0" err="1"/>
              <a:t>các</a:t>
            </a:r>
            <a:r>
              <a:rPr lang="en-US" dirty="0"/>
              <a:t> tin </a:t>
            </a:r>
            <a:r>
              <a:rPr lang="en-US" dirty="0" err="1"/>
              <a:t>mục</a:t>
            </a: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xuyên</a:t>
            </a:r>
            <a:r>
              <a:rPr lang="en-US" dirty="0"/>
              <a:t> </a:t>
            </a:r>
            <a:r>
              <a:rPr lang="en-US" dirty="0" err="1"/>
              <a:t>suốt</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Khả</a:t>
            </a:r>
            <a:r>
              <a:rPr lang="en-US" dirty="0"/>
              <a:t> </a:t>
            </a:r>
            <a:r>
              <a:rPr lang="en-US" dirty="0" err="1"/>
              <a:t>năng</a:t>
            </a:r>
            <a:r>
              <a:rPr lang="en-US" dirty="0"/>
              <a:t> </a:t>
            </a:r>
            <a:r>
              <a:rPr lang="en-US" dirty="0" err="1"/>
              <a:t>sửa</a:t>
            </a:r>
            <a:r>
              <a:rPr lang="en-US" dirty="0"/>
              <a:t> </a:t>
            </a:r>
            <a:r>
              <a:rPr lang="en-US" dirty="0" err="1"/>
              <a:t>đổi</a:t>
            </a:r>
            <a:r>
              <a:rPr lang="en-US" dirty="0"/>
              <a:t> </a:t>
            </a:r>
            <a:r>
              <a:rPr lang="en-US" dirty="0" err="1"/>
              <a:t>danh</a:t>
            </a:r>
            <a:r>
              <a:rPr lang="en-US" dirty="0"/>
              <a:t> </a:t>
            </a:r>
            <a:r>
              <a:rPr lang="en-US" dirty="0" err="1"/>
              <a:t>sách</a:t>
            </a:r>
            <a:r>
              <a:rPr lang="en-US" dirty="0"/>
              <a:t> </a:t>
            </a:r>
            <a:r>
              <a:rPr lang="en-US" dirty="0" err="1"/>
              <a:t>là</a:t>
            </a:r>
            <a:r>
              <a:rPr lang="en-US" dirty="0"/>
              <a:t> </a:t>
            </a:r>
            <a:r>
              <a:rPr lang="en-US" dirty="0" err="1"/>
              <a:t>đặc</a:t>
            </a:r>
            <a:r>
              <a:rPr lang="en-US" dirty="0"/>
              <a:t> </a:t>
            </a:r>
            <a:r>
              <a:rPr lang="en-US" dirty="0" err="1"/>
              <a:t>biệt</a:t>
            </a:r>
            <a:r>
              <a:rPr lang="en-US" dirty="0"/>
              <a:t> </a:t>
            </a:r>
            <a:r>
              <a:rPr lang="en-US" dirty="0" err="1"/>
              <a:t>quan</a:t>
            </a:r>
            <a:r>
              <a:rPr lang="en-US" dirty="0"/>
              <a:t> </a:t>
            </a:r>
            <a:r>
              <a:rPr lang="en-US" dirty="0" err="1"/>
              <a:t>trọng</a:t>
            </a:r>
            <a:r>
              <a:rPr lang="en-US" dirty="0"/>
              <a:t> </a:t>
            </a:r>
            <a:r>
              <a:rPr lang="en-US" dirty="0" err="1"/>
              <a:t>khi</a:t>
            </a:r>
            <a:r>
              <a:rPr lang="en-US" dirty="0"/>
              <a:t> ta </a:t>
            </a:r>
            <a:r>
              <a:rPr lang="en-US" dirty="0" err="1"/>
              <a:t>đang</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danh</a:t>
            </a:r>
            <a:r>
              <a:rPr lang="en-US" dirty="0"/>
              <a:t> </a:t>
            </a:r>
            <a:r>
              <a:rPr lang="en-US" dirty="0" err="1"/>
              <a:t>sách</a:t>
            </a:r>
            <a:r>
              <a:rPr lang="en-US" dirty="0"/>
              <a:t> </a:t>
            </a:r>
            <a:r>
              <a:rPr lang="en-US" dirty="0" err="1"/>
              <a:t>người</a:t>
            </a:r>
            <a:r>
              <a:rPr lang="en-US" dirty="0"/>
              <a:t> </a:t>
            </a:r>
            <a:r>
              <a:rPr lang="en-US" dirty="0" err="1"/>
              <a:t>dùng</a:t>
            </a:r>
            <a:r>
              <a:rPr lang="en-US" dirty="0"/>
              <a:t> </a:t>
            </a:r>
            <a:r>
              <a:rPr lang="en-US" dirty="0" err="1"/>
              <a:t>trên</a:t>
            </a:r>
            <a:r>
              <a:rPr lang="en-US" dirty="0"/>
              <a:t> </a:t>
            </a:r>
            <a:r>
              <a:rPr lang="en-US" dirty="0" err="1"/>
              <a:t>trang</a:t>
            </a:r>
            <a:r>
              <a:rPr lang="en-US" dirty="0"/>
              <a:t> web </a:t>
            </a:r>
            <a:r>
              <a:rPr lang="en-US" dirty="0" err="1"/>
              <a:t>hoặc</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ký</a:t>
            </a:r>
            <a:r>
              <a:rPr lang="en-US" dirty="0"/>
              <a:t> </a:t>
            </a:r>
            <a:r>
              <a:rPr lang="en-US" dirty="0" err="1"/>
              <a:t>tự</a:t>
            </a:r>
            <a:r>
              <a:rPr lang="en-US" dirty="0"/>
              <a:t> </a:t>
            </a:r>
            <a:r>
              <a:rPr lang="en-US" dirty="0" err="1"/>
              <a:t>trong</a:t>
            </a:r>
            <a:r>
              <a:rPr lang="en-US" dirty="0"/>
              <a:t> </a:t>
            </a:r>
            <a:r>
              <a:rPr lang="en-US" dirty="0" err="1"/>
              <a:t>một</a:t>
            </a:r>
            <a:r>
              <a:rPr lang="en-US" dirty="0"/>
              <a:t> </a:t>
            </a:r>
            <a:r>
              <a:rPr lang="en-US" dirty="0" err="1"/>
              <a:t>trò</a:t>
            </a:r>
            <a:r>
              <a:rPr lang="en-US" dirty="0"/>
              <a:t> </a:t>
            </a:r>
            <a:r>
              <a:rPr lang="en-US" dirty="0" err="1"/>
              <a:t>chơi</a:t>
            </a:r>
            <a:r>
              <a:rPr lang="en-US" dirty="0"/>
              <a:t>. </a:t>
            </a:r>
          </a:p>
          <a:p>
            <a:r>
              <a:rPr lang="en-US" dirty="0" err="1"/>
              <a:t>Tuy</a:t>
            </a:r>
            <a:r>
              <a:rPr lang="en-US" dirty="0"/>
              <a:t> </a:t>
            </a:r>
            <a:r>
              <a:rPr lang="en-US" dirty="0" err="1"/>
              <a:t>nhiên</a:t>
            </a:r>
            <a:r>
              <a:rPr lang="en-US" dirty="0"/>
              <a:t>, </a:t>
            </a:r>
            <a:r>
              <a:rPr lang="en-US" dirty="0" err="1"/>
              <a:t>đôi</a:t>
            </a:r>
            <a:r>
              <a:rPr lang="en-US" dirty="0"/>
              <a:t> </a:t>
            </a:r>
            <a:r>
              <a:rPr lang="en-US" dirty="0" err="1"/>
              <a:t>khi</a:t>
            </a:r>
            <a:r>
              <a:rPr lang="en-US" dirty="0"/>
              <a:t> </a:t>
            </a:r>
            <a:r>
              <a:rPr lang="en-US" dirty="0" err="1"/>
              <a:t>chúng</a:t>
            </a:r>
            <a:r>
              <a:rPr lang="en-US" dirty="0"/>
              <a:t> ta </a:t>
            </a:r>
            <a:r>
              <a:rPr lang="en-US" dirty="0" err="1"/>
              <a:t>muốn</a:t>
            </a:r>
            <a:r>
              <a:rPr lang="en-US" dirty="0"/>
              <a:t> </a:t>
            </a:r>
            <a:r>
              <a:rPr lang="en-US" dirty="0" err="1"/>
              <a:t>tạo</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mục</a:t>
            </a:r>
            <a:r>
              <a:rPr lang="en-US" dirty="0"/>
              <a:t> </a:t>
            </a:r>
            <a:r>
              <a:rPr lang="en-US" dirty="0" err="1"/>
              <a:t>không</a:t>
            </a:r>
            <a:r>
              <a:rPr lang="en-US" dirty="0"/>
              <a:t> </a:t>
            </a:r>
            <a:r>
              <a:rPr lang="en-US" dirty="0" err="1"/>
              <a:t>thể</a:t>
            </a:r>
            <a:r>
              <a:rPr lang="en-US" dirty="0"/>
              <a:t> </a:t>
            </a:r>
            <a:r>
              <a:rPr lang="en-US" dirty="0" err="1"/>
              <a:t>thay</a:t>
            </a:r>
            <a:r>
              <a:rPr lang="en-US" dirty="0"/>
              <a:t> </a:t>
            </a:r>
            <a:r>
              <a:rPr lang="en-US" dirty="0" err="1"/>
              <a:t>đổi</a:t>
            </a:r>
            <a:r>
              <a:rPr lang="en-US" dirty="0"/>
              <a:t>. Tuples </a:t>
            </a:r>
            <a:r>
              <a:rPr lang="en-US" dirty="0" err="1"/>
              <a:t>cho</a:t>
            </a:r>
            <a:r>
              <a:rPr lang="en-US" dirty="0"/>
              <a:t> </a:t>
            </a:r>
            <a:r>
              <a:rPr lang="en-US" dirty="0" err="1"/>
              <a:t>phép</a:t>
            </a:r>
            <a:r>
              <a:rPr lang="en-US" dirty="0"/>
              <a:t> ta </a:t>
            </a:r>
            <a:r>
              <a:rPr lang="en-US" dirty="0" err="1"/>
              <a:t>làm</a:t>
            </a:r>
            <a:r>
              <a:rPr lang="en-US" dirty="0"/>
              <a:t> </a:t>
            </a:r>
            <a:r>
              <a:rPr lang="en-US" dirty="0" err="1"/>
              <a:t>điều</a:t>
            </a:r>
            <a:r>
              <a:rPr lang="en-US" dirty="0"/>
              <a:t> </a:t>
            </a:r>
            <a:r>
              <a:rPr lang="en-US" dirty="0" err="1"/>
              <a:t>đó</a:t>
            </a:r>
            <a:r>
              <a:rPr lang="en-US" dirty="0"/>
              <a:t>. Python </a:t>
            </a:r>
            <a:r>
              <a:rPr lang="en-US" dirty="0" err="1"/>
              <a:t>đề</a:t>
            </a:r>
            <a:r>
              <a:rPr lang="en-US" dirty="0"/>
              <a:t> </a:t>
            </a:r>
            <a:r>
              <a:rPr lang="en-US" dirty="0" err="1"/>
              <a:t>cập</a:t>
            </a:r>
            <a:r>
              <a:rPr lang="en-US" dirty="0"/>
              <a:t> </a:t>
            </a:r>
            <a:r>
              <a:rPr lang="en-US" dirty="0" err="1"/>
              <a:t>đến</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không</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dưới</a:t>
            </a:r>
            <a:r>
              <a:rPr lang="en-US" dirty="0"/>
              <a:t> </a:t>
            </a:r>
            <a:r>
              <a:rPr lang="en-US" dirty="0" err="1"/>
              <a:t>dạng</a:t>
            </a:r>
            <a:r>
              <a:rPr lang="en-US" dirty="0"/>
              <a:t> </a:t>
            </a:r>
            <a:r>
              <a:rPr lang="en-US" dirty="0" err="1"/>
              <a:t>bất</a:t>
            </a:r>
            <a:r>
              <a:rPr lang="en-US" dirty="0"/>
              <a:t> </a:t>
            </a:r>
            <a:r>
              <a:rPr lang="en-US" dirty="0" err="1"/>
              <a:t>biến</a:t>
            </a:r>
            <a:r>
              <a:rPr lang="en-US" dirty="0"/>
              <a:t>, </a:t>
            </a:r>
            <a:r>
              <a:rPr lang="en-US" dirty="0" err="1"/>
              <a:t>và</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không</a:t>
            </a:r>
            <a:r>
              <a:rPr lang="en-US" dirty="0"/>
              <a:t> </a:t>
            </a:r>
            <a:r>
              <a:rPr lang="en-US" dirty="0" err="1"/>
              <a:t>thay</a:t>
            </a:r>
            <a:r>
              <a:rPr lang="en-US" dirty="0"/>
              <a:t> </a:t>
            </a:r>
            <a:r>
              <a:rPr lang="en-US" dirty="0" err="1"/>
              <a:t>đổi</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một</a:t>
            </a:r>
            <a:r>
              <a:rPr lang="en-US" dirty="0"/>
              <a:t> tuple.</a:t>
            </a:r>
          </a:p>
          <a:p>
            <a:endParaRPr lang="en-US" dirty="0"/>
          </a:p>
        </p:txBody>
      </p:sp>
    </p:spTree>
    <p:extLst>
      <p:ext uri="{BB962C8B-B14F-4D97-AF65-F5344CB8AC3E}">
        <p14:creationId xmlns:p14="http://schemas.microsoft.com/office/powerpoint/2010/main" val="4042884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Định</a:t>
            </a:r>
            <a:r>
              <a:rPr lang="en-US" dirty="0"/>
              <a:t> </a:t>
            </a:r>
            <a:r>
              <a:rPr lang="en-US" dirty="0" err="1"/>
              <a:t>nghĩa</a:t>
            </a:r>
            <a:r>
              <a:rPr lang="en-US" dirty="0"/>
              <a:t> </a:t>
            </a:r>
            <a:r>
              <a:rPr lang="en-US" dirty="0" err="1"/>
              <a:t>một</a:t>
            </a:r>
            <a:r>
              <a:rPr lang="en-US" dirty="0"/>
              <a:t> Tuple</a:t>
            </a:r>
          </a:p>
        </p:txBody>
      </p:sp>
      <p:sp>
        <p:nvSpPr>
          <p:cNvPr id="3" name="Content Placeholder 2"/>
          <p:cNvSpPr>
            <a:spLocks noGrp="1"/>
          </p:cNvSpPr>
          <p:nvPr>
            <p:ph idx="1"/>
          </p:nvPr>
        </p:nvSpPr>
        <p:spPr>
          <a:xfrm>
            <a:off x="1097280" y="1845734"/>
            <a:ext cx="10058400" cy="1707957"/>
          </a:xfrm>
        </p:spPr>
        <p:txBody>
          <a:bodyPr/>
          <a:lstStyle/>
          <a:p>
            <a:r>
              <a:rPr lang="en-US" dirty="0" err="1"/>
              <a:t>Một</a:t>
            </a:r>
            <a:r>
              <a:rPr lang="en-US" dirty="0"/>
              <a:t> </a:t>
            </a:r>
            <a:r>
              <a:rPr lang="en-US" dirty="0" err="1"/>
              <a:t>bộ</a:t>
            </a:r>
            <a:r>
              <a:rPr lang="en-US" dirty="0"/>
              <a:t> tuple </a:t>
            </a:r>
            <a:r>
              <a:rPr lang="en-US" dirty="0" err="1"/>
              <a:t>tương</a:t>
            </a:r>
            <a:r>
              <a:rPr lang="en-US" dirty="0"/>
              <a:t> </a:t>
            </a:r>
            <a:r>
              <a:rPr lang="en-US" dirty="0" err="1"/>
              <a:t>tư</a:t>
            </a:r>
            <a:r>
              <a:rPr lang="en-US" dirty="0"/>
              <a:t> </a:t>
            </a:r>
            <a:r>
              <a:rPr lang="en-US" dirty="0" err="1"/>
              <a:t>danh</a:t>
            </a:r>
            <a:r>
              <a:rPr lang="en-US" dirty="0"/>
              <a:t> </a:t>
            </a:r>
            <a:r>
              <a:rPr lang="en-US" dirty="0" err="1"/>
              <a:t>sách</a:t>
            </a:r>
            <a:r>
              <a:rPr lang="en-US" dirty="0"/>
              <a:t> </a:t>
            </a:r>
            <a:r>
              <a:rPr lang="en-US" dirty="0" err="1"/>
              <a:t>ngoại</a:t>
            </a:r>
            <a:r>
              <a:rPr lang="en-US" dirty="0"/>
              <a:t> </a:t>
            </a:r>
            <a:r>
              <a:rPr lang="en-US" dirty="0" err="1"/>
              <a:t>trừ</a:t>
            </a:r>
            <a:r>
              <a:rPr lang="en-US" dirty="0"/>
              <a:t> </a:t>
            </a:r>
            <a:r>
              <a:rPr lang="en-US" dirty="0" err="1"/>
              <a:t>việc</a:t>
            </a:r>
            <a:r>
              <a:rPr lang="en-US" dirty="0"/>
              <a:t> ta </a:t>
            </a:r>
            <a:r>
              <a:rPr lang="en-US" dirty="0" err="1"/>
              <a:t>sử</a:t>
            </a:r>
            <a:r>
              <a:rPr lang="en-US" dirty="0"/>
              <a:t> </a:t>
            </a:r>
            <a:r>
              <a:rPr lang="en-US" dirty="0" err="1"/>
              <a:t>dụng</a:t>
            </a:r>
            <a:r>
              <a:rPr lang="en-US" dirty="0"/>
              <a:t> </a:t>
            </a:r>
            <a:r>
              <a:rPr lang="en-US" dirty="0" err="1"/>
              <a:t>dấu</a:t>
            </a:r>
            <a:r>
              <a:rPr lang="en-US" dirty="0"/>
              <a:t> </a:t>
            </a:r>
            <a:r>
              <a:rPr lang="en-US" dirty="0" err="1"/>
              <a:t>ngoặc</a:t>
            </a:r>
            <a:r>
              <a:rPr lang="en-US" dirty="0"/>
              <a:t> </a:t>
            </a:r>
            <a:r>
              <a:rPr lang="en-US" dirty="0" err="1"/>
              <a:t>đơn</a:t>
            </a:r>
            <a:r>
              <a:rPr lang="en-US" dirty="0"/>
              <a:t> </a:t>
            </a:r>
            <a:r>
              <a:rPr lang="en-US" dirty="0" err="1"/>
              <a:t>thay</a:t>
            </a:r>
            <a:r>
              <a:rPr lang="en-US" dirty="0"/>
              <a:t> </a:t>
            </a:r>
            <a:r>
              <a:rPr lang="en-US" dirty="0" err="1"/>
              <a:t>vì</a:t>
            </a:r>
            <a:r>
              <a:rPr lang="en-US" dirty="0"/>
              <a:t> </a:t>
            </a:r>
            <a:r>
              <a:rPr lang="en-US" dirty="0" err="1"/>
              <a:t>dấu</a:t>
            </a:r>
            <a:r>
              <a:rPr lang="en-US" dirty="0"/>
              <a:t> </a:t>
            </a:r>
            <a:r>
              <a:rPr lang="en-US" dirty="0" err="1"/>
              <a:t>ngoặc</a:t>
            </a:r>
            <a:r>
              <a:rPr lang="en-US" dirty="0"/>
              <a:t> </a:t>
            </a:r>
            <a:r>
              <a:rPr lang="en-US" dirty="0" err="1"/>
              <a:t>vuông</a:t>
            </a:r>
            <a:r>
              <a:rPr lang="en-US" dirty="0"/>
              <a:t>. </a:t>
            </a:r>
          </a:p>
          <a:p>
            <a:r>
              <a:rPr lang="en-US" dirty="0"/>
              <a:t>Khi </a:t>
            </a:r>
            <a:r>
              <a:rPr lang="en-US" dirty="0" err="1"/>
              <a:t>định</a:t>
            </a:r>
            <a:r>
              <a:rPr lang="en-US" dirty="0"/>
              <a:t> </a:t>
            </a:r>
            <a:r>
              <a:rPr lang="en-US" dirty="0" err="1"/>
              <a:t>nghĩa</a:t>
            </a:r>
            <a:r>
              <a:rPr lang="en-US" dirty="0"/>
              <a:t> </a:t>
            </a:r>
            <a:r>
              <a:rPr lang="en-US" dirty="0" err="1"/>
              <a:t>một</a:t>
            </a:r>
            <a:r>
              <a:rPr lang="en-US" dirty="0"/>
              <a:t> </a:t>
            </a:r>
            <a:r>
              <a:rPr lang="en-US" dirty="0" err="1"/>
              <a:t>bộ</a:t>
            </a:r>
            <a:r>
              <a:rPr lang="en-US" dirty="0"/>
              <a:t> tuple, ta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riêng</a:t>
            </a:r>
            <a:r>
              <a:rPr lang="en-US" dirty="0"/>
              <a:t> </a:t>
            </a:r>
            <a:r>
              <a:rPr lang="en-US" dirty="0" err="1"/>
              <a:t>lẻ</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chỉ</a:t>
            </a:r>
            <a:r>
              <a:rPr lang="en-US" dirty="0"/>
              <a:t> </a:t>
            </a:r>
            <a:r>
              <a:rPr lang="en-US" dirty="0" err="1"/>
              <a:t>mục</a:t>
            </a:r>
            <a:r>
              <a:rPr lang="en-US" dirty="0"/>
              <a:t> </a:t>
            </a:r>
            <a:r>
              <a:rPr lang="en-US" dirty="0" err="1"/>
              <a:t>của</a:t>
            </a:r>
            <a:r>
              <a:rPr lang="en-US" dirty="0"/>
              <a:t> </a:t>
            </a:r>
            <a:r>
              <a:rPr lang="en-US" dirty="0" err="1"/>
              <a:t>từng</a:t>
            </a:r>
            <a:r>
              <a:rPr lang="en-US" dirty="0"/>
              <a:t> </a:t>
            </a:r>
            <a:r>
              <a:rPr lang="en-US" dirty="0" err="1"/>
              <a:t>mục</a:t>
            </a:r>
            <a:r>
              <a:rPr lang="en-US" dirty="0"/>
              <a:t>, </a:t>
            </a:r>
            <a:r>
              <a:rPr lang="en-US" dirty="0" err="1"/>
              <a:t>giống</a:t>
            </a:r>
            <a:r>
              <a:rPr lang="en-US" dirty="0"/>
              <a:t> </a:t>
            </a:r>
            <a:r>
              <a:rPr lang="en-US" dirty="0" err="1"/>
              <a:t>như</a:t>
            </a:r>
            <a:r>
              <a:rPr lang="en-US" dirty="0"/>
              <a:t> </a:t>
            </a:r>
            <a:r>
              <a:rPr lang="en-US" dirty="0" err="1"/>
              <a:t>cách</a:t>
            </a:r>
            <a:r>
              <a:rPr lang="en-US" dirty="0"/>
              <a:t> </a:t>
            </a:r>
            <a:r>
              <a:rPr lang="en-US" dirty="0" err="1"/>
              <a:t>làm</a:t>
            </a:r>
            <a:r>
              <a:rPr lang="en-US" dirty="0"/>
              <a:t> </a:t>
            </a:r>
            <a:r>
              <a:rPr lang="en-US" dirty="0" err="1"/>
              <a:t>đối</a:t>
            </a:r>
            <a:r>
              <a:rPr lang="en-US" dirty="0"/>
              <a:t> </a:t>
            </a:r>
            <a:r>
              <a:rPr lang="en-US" dirty="0" err="1"/>
              <a:t>với</a:t>
            </a:r>
            <a:r>
              <a:rPr lang="en-US" dirty="0"/>
              <a:t> </a:t>
            </a:r>
            <a:r>
              <a:rPr lang="en-US" dirty="0" err="1"/>
              <a:t>danh</a:t>
            </a:r>
            <a:r>
              <a:rPr lang="en-US" dirty="0"/>
              <a:t> </a:t>
            </a:r>
            <a:r>
              <a:rPr lang="en-US" dirty="0" err="1"/>
              <a:t>sách</a:t>
            </a:r>
            <a:r>
              <a:rPr lang="en-US" dirty="0"/>
              <a:t>.</a:t>
            </a:r>
          </a:p>
        </p:txBody>
      </p:sp>
      <p:sp>
        <p:nvSpPr>
          <p:cNvPr id="4" name="Rectangle 3"/>
          <p:cNvSpPr/>
          <p:nvPr/>
        </p:nvSpPr>
        <p:spPr>
          <a:xfrm>
            <a:off x="1959428" y="3812250"/>
            <a:ext cx="6096000" cy="981423"/>
          </a:xfrm>
          <a:prstGeom prst="rect">
            <a:avLst/>
          </a:prstGeom>
        </p:spPr>
        <p:txBody>
          <a:bodyPr>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dimensions = (200, 50)</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print(dimensions[0])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print(dimensions[1])</a:t>
            </a:r>
          </a:p>
        </p:txBody>
      </p:sp>
      <p:sp>
        <p:nvSpPr>
          <p:cNvPr id="5" name="Rectangle 4"/>
          <p:cNvSpPr/>
          <p:nvPr/>
        </p:nvSpPr>
        <p:spPr>
          <a:xfrm>
            <a:off x="1959428" y="5052232"/>
            <a:ext cx="1223356" cy="806375"/>
          </a:xfrm>
          <a:prstGeom prst="rect">
            <a:avLst/>
          </a:prstGeom>
        </p:spPr>
        <p:txBody>
          <a:bodyPr wrap="square">
            <a:spAutoFit/>
          </a:bodyPr>
          <a:lstStyle/>
          <a:p>
            <a:pPr algn="just">
              <a:lnSpc>
                <a:spcPct val="115000"/>
              </a:lnSpc>
              <a:spcBef>
                <a:spcPts val="300"/>
              </a:spcBef>
              <a:spcAft>
                <a:spcPts val="300"/>
              </a:spcAft>
            </a:pPr>
            <a:r>
              <a:rPr lang="en-US"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200</a:t>
            </a:r>
          </a:p>
          <a:p>
            <a:pPr algn="just">
              <a:lnSpc>
                <a:spcPct val="115000"/>
              </a:lnSpc>
              <a:spcBef>
                <a:spcPts val="300"/>
              </a:spcBef>
              <a:spcAft>
                <a:spcPts val="300"/>
              </a:spcAft>
            </a:pPr>
            <a:r>
              <a:rPr lang="en-US"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50</a:t>
            </a:r>
          </a:p>
        </p:txBody>
      </p:sp>
    </p:spTree>
    <p:extLst>
      <p:ext uri="{BB962C8B-B14F-4D97-AF65-F5344CB8AC3E}">
        <p14:creationId xmlns:p14="http://schemas.microsoft.com/office/powerpoint/2010/main" val="112989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Truy</a:t>
            </a:r>
            <a:r>
              <a:rPr lang="en-US" dirty="0"/>
              <a:t> </a:t>
            </a:r>
            <a:r>
              <a:rPr lang="en-US" dirty="0" err="1"/>
              <a:t>cập</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9258993" cy="994448"/>
          </a:xfrm>
        </p:spPr>
        <p:txBody>
          <a:bodyPr>
            <a:normAutofit fontScale="92500" lnSpcReduction="20000"/>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Để truy cập một phần tử trong danh sách, hãy viết tên của danh sách theo sau là chỉ mục của mục được đặt trong dấu ngoặc vuông. Ví dụ: hãy lấy chiếc xe đạp đầu tiên trong danh sách bicycles:</a:t>
            </a:r>
          </a:p>
        </p:txBody>
      </p:sp>
      <p:sp>
        <p:nvSpPr>
          <p:cNvPr id="4" name="Rectangle 3"/>
          <p:cNvSpPr/>
          <p:nvPr/>
        </p:nvSpPr>
        <p:spPr>
          <a:xfrm>
            <a:off x="1097280" y="2840182"/>
            <a:ext cx="6855230"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bicycles = ['trek', '</a:t>
            </a:r>
            <a:r>
              <a:rPr lang="en-US" sz="1400" spc="-20" dirty="0" err="1">
                <a:latin typeface="Courier New" panose="02070309020205020404" pitchFamily="49" charset="0"/>
                <a:ea typeface="SimSun" panose="02010600030101010101" pitchFamily="2" charset="-122"/>
              </a:rPr>
              <a:t>cannondale</a:t>
            </a:r>
            <a:r>
              <a:rPr lang="en-US" sz="1400" spc="-20" dirty="0">
                <a:latin typeface="Courier New" panose="02070309020205020404" pitchFamily="49" charset="0"/>
                <a:ea typeface="SimSun" panose="02010600030101010101" pitchFamily="2" charset="-122"/>
              </a:rPr>
              <a:t>', 'redline', 'specialized']</a:t>
            </a:r>
          </a:p>
          <a:p>
            <a:pPr algn="just">
              <a:lnSpc>
                <a:spcPct val="115000"/>
              </a:lnSpc>
              <a:spcBef>
                <a:spcPts val="300"/>
              </a:spcBef>
              <a:spcAft>
                <a:spcPts val="300"/>
              </a:spcAft>
            </a:pPr>
            <a:r>
              <a:rPr lang="en-US" sz="1400" spc="-20" dirty="0" smtClean="0">
                <a:latin typeface="Courier New" panose="02070309020205020404" pitchFamily="49" charset="0"/>
                <a:ea typeface="SimSun" panose="02010600030101010101" pitchFamily="2" charset="-122"/>
              </a:rPr>
              <a:t>print(bicycles[0</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1097279" y="4017819"/>
            <a:ext cx="7040710" cy="400110"/>
          </a:xfrm>
          <a:prstGeom prst="rect">
            <a:avLst/>
          </a:prstGeom>
        </p:spPr>
        <p:txBody>
          <a:bodyPr wrap="none">
            <a:spAutoFit/>
          </a:bodyPr>
          <a:lstStyle/>
          <a:p>
            <a:r>
              <a:rPr lang="en-US" sz="2000">
                <a:solidFill>
                  <a:schemeClr val="tx1">
                    <a:lumMod val="75000"/>
                    <a:lumOff val="25000"/>
                  </a:schemeClr>
                </a:solidFill>
                <a:latin typeface="Arial" panose="020B0604020202020204" pitchFamily="34" charset="0"/>
                <a:cs typeface="Arial" panose="020B0604020202020204" pitchFamily="34" charset="0"/>
              </a:rPr>
              <a:t>Python chỉ trả về phần tử đó mà không có dấu ngoặc vuông</a:t>
            </a:r>
            <a:r>
              <a:rPr lang="en-US">
                <a:latin typeface="Arial" panose="020B0604020202020204" pitchFamily="34" charset="0"/>
                <a:ea typeface="SimSun" panose="02010600030101010101" pitchFamily="2" charset="-122"/>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6" name="Rectangle 5"/>
          <p:cNvSpPr/>
          <p:nvPr/>
        </p:nvSpPr>
        <p:spPr>
          <a:xfrm>
            <a:off x="1079713" y="3498004"/>
            <a:ext cx="680956" cy="410882"/>
          </a:xfrm>
          <a:prstGeom prst="rect">
            <a:avLst/>
          </a:prstGeom>
        </p:spPr>
        <p:txBody>
          <a:bodyPr wrap="none">
            <a:spAutoFit/>
          </a:bodyPr>
          <a:lstStyle/>
          <a:p>
            <a:pPr algn="just">
              <a:lnSpc>
                <a:spcPct val="115000"/>
              </a:lnSpc>
              <a:spcBef>
                <a:spcPts val="300"/>
              </a:spcBef>
              <a:spcAft>
                <a:spcPts val="300"/>
              </a:spcAft>
            </a:pPr>
            <a:r>
              <a:rPr lang="en-US"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trek</a:t>
            </a:r>
          </a:p>
        </p:txBody>
      </p:sp>
      <p:sp>
        <p:nvSpPr>
          <p:cNvPr id="7" name="Rectangle 6"/>
          <p:cNvSpPr/>
          <p:nvPr/>
        </p:nvSpPr>
        <p:spPr>
          <a:xfrm>
            <a:off x="1097279" y="4442352"/>
            <a:ext cx="10058401" cy="400110"/>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phần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tử</a:t>
            </a:r>
            <a:r>
              <a:rPr lang="en-US" dirty="0">
                <a:latin typeface="Times New Roman" panose="02020603050405020304" pitchFamily="18" charset="0"/>
                <a:ea typeface="SimSun" panose="02010600030101010101" pitchFamily="2" charset="-122"/>
              </a:rPr>
              <a:t> 'trek' </a:t>
            </a:r>
            <a:r>
              <a:rPr lang="en-US" dirty="0" err="1">
                <a:latin typeface="Times New Roman" panose="02020603050405020304" pitchFamily="18" charset="0"/>
                <a:ea typeface="SimSun" panose="02010600030101010101" pitchFamily="2" charset="-122"/>
              </a:rPr>
              <a:t>gọn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gàng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bằng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cách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dụng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thức</a:t>
            </a:r>
            <a:r>
              <a:rPr lang="en-US" dirty="0">
                <a:latin typeface="Times New Roman" panose="02020603050405020304" pitchFamily="18" charset="0"/>
                <a:ea typeface="SimSun" panose="02010600030101010101" pitchFamily="2" charset="-122"/>
              </a:rPr>
              <a:t> title():</a:t>
            </a:r>
            <a:endParaRPr lang="en-US" dirty="0"/>
          </a:p>
        </p:txBody>
      </p:sp>
      <p:sp>
        <p:nvSpPr>
          <p:cNvPr id="8" name="Rectangle 7"/>
          <p:cNvSpPr/>
          <p:nvPr/>
        </p:nvSpPr>
        <p:spPr>
          <a:xfrm>
            <a:off x="1097279" y="5041774"/>
            <a:ext cx="9376757"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bicycles = ['trek', '</a:t>
            </a:r>
            <a:r>
              <a:rPr lang="en-US" sz="1400" spc="-20" dirty="0" err="1">
                <a:latin typeface="Courier New" panose="02070309020205020404" pitchFamily="49" charset="0"/>
                <a:ea typeface="SimSun" panose="02010600030101010101" pitchFamily="2" charset="-122"/>
              </a:rPr>
              <a:t>cannondale</a:t>
            </a:r>
            <a:r>
              <a:rPr lang="en-US" sz="1400" spc="-20" dirty="0">
                <a:latin typeface="Courier New" panose="02070309020205020404" pitchFamily="49" charset="0"/>
                <a:ea typeface="SimSun" panose="02010600030101010101" pitchFamily="2" charset="-122"/>
              </a:rPr>
              <a:t>', 'redline', 'specialized']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print(bicycles[0].title())</a:t>
            </a:r>
          </a:p>
        </p:txBody>
      </p:sp>
      <p:sp>
        <p:nvSpPr>
          <p:cNvPr id="9" name="Rectangle 8"/>
          <p:cNvSpPr/>
          <p:nvPr/>
        </p:nvSpPr>
        <p:spPr>
          <a:xfrm>
            <a:off x="1079713" y="5743723"/>
            <a:ext cx="571951"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Trek</a:t>
            </a:r>
          </a:p>
        </p:txBody>
      </p:sp>
    </p:spTree>
    <p:extLst>
      <p:ext uri="{BB962C8B-B14F-4D97-AF65-F5344CB8AC3E}">
        <p14:creationId xmlns:p14="http://schemas.microsoft.com/office/powerpoint/2010/main" val="4053142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nghĩa 1 tuple</a:t>
            </a:r>
          </a:p>
        </p:txBody>
      </p:sp>
      <p:sp>
        <p:nvSpPr>
          <p:cNvPr id="3" name="Content Placeholder 2"/>
          <p:cNvSpPr>
            <a:spLocks noGrp="1"/>
          </p:cNvSpPr>
          <p:nvPr>
            <p:ph idx="1"/>
          </p:nvPr>
        </p:nvSpPr>
        <p:spPr>
          <a:xfrm>
            <a:off x="1097280" y="1845734"/>
            <a:ext cx="10058400" cy="606521"/>
          </a:xfrm>
        </p:spPr>
        <p:txBody>
          <a:bodyPr/>
          <a:lstStyle/>
          <a:p>
            <a:r>
              <a:rPr lang="en-US" dirty="0" err="1"/>
              <a:t>Đổi</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trong</a:t>
            </a:r>
            <a:r>
              <a:rPr lang="en-US" dirty="0"/>
              <a:t> Tuple</a:t>
            </a:r>
          </a:p>
        </p:txBody>
      </p:sp>
      <p:sp>
        <p:nvSpPr>
          <p:cNvPr id="4" name="Rectangle 3"/>
          <p:cNvSpPr/>
          <p:nvPr/>
        </p:nvSpPr>
        <p:spPr>
          <a:xfrm>
            <a:off x="1580605" y="2523944"/>
            <a:ext cx="3426229" cy="656718"/>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dimensions = (200, 50)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dimensions[0] = 250</a:t>
            </a:r>
          </a:p>
        </p:txBody>
      </p:sp>
      <p:sp>
        <p:nvSpPr>
          <p:cNvPr id="5" name="Rectangle 4"/>
          <p:cNvSpPr/>
          <p:nvPr/>
        </p:nvSpPr>
        <p:spPr>
          <a:xfrm>
            <a:off x="5929746" y="2402359"/>
            <a:ext cx="6096000" cy="1243417"/>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Traceback (most recent call last):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File "dimensions.py", line 2, in &lt;module&gt;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dimensions[0] = 250</a:t>
            </a:r>
          </a:p>
          <a:p>
            <a:r>
              <a:rPr lang="vi-VN"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TypeError: 'tuple' object does not support item assignment</a:t>
            </a: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p:cNvSpPr/>
          <p:nvPr/>
        </p:nvSpPr>
        <p:spPr>
          <a:xfrm>
            <a:off x="1069382" y="3879235"/>
            <a:ext cx="10177738" cy="830997"/>
          </a:xfrm>
          <a:prstGeom prst="rect">
            <a:avLst/>
          </a:prstGeom>
        </p:spPr>
        <p:txBody>
          <a:bodyPr wrap="square">
            <a:spAutoFit/>
          </a:bodyPr>
          <a:lstStyle/>
          <a:p>
            <a:pPr marL="342900" indent="-342900" eaLnBrk="1" hangingPunct="1">
              <a:spcBef>
                <a:spcPct val="20000"/>
              </a:spcBef>
              <a:buClr>
                <a:schemeClr val="tx2"/>
              </a:buClr>
              <a:buFont typeface="Wingdings" pitchFamily="2" charset="2"/>
              <a:buChar char="v"/>
            </a:pPr>
            <a:r>
              <a:rPr lang="en-US" sz="2400" dirty="0" err="1">
                <a:latin typeface="+mn-lt"/>
                <a:ea typeface="ＭＳ Ｐゴシック" charset="0"/>
              </a:rPr>
              <a:t>Nếu</a:t>
            </a:r>
            <a:r>
              <a:rPr lang="en-US" sz="2400" dirty="0">
                <a:latin typeface="+mn-lt"/>
                <a:ea typeface="ＭＳ Ｐゴシック" charset="0"/>
              </a:rPr>
              <a:t> ta </a:t>
            </a:r>
            <a:r>
              <a:rPr lang="en-US" sz="2400" dirty="0" err="1">
                <a:latin typeface="+mn-lt"/>
                <a:ea typeface="ＭＳ Ｐゴシック" charset="0"/>
              </a:rPr>
              <a:t>muốn</a:t>
            </a:r>
            <a:r>
              <a:rPr lang="en-US" sz="2400" dirty="0">
                <a:latin typeface="+mn-lt"/>
                <a:ea typeface="ＭＳ Ｐゴシック" charset="0"/>
              </a:rPr>
              <a:t> </a:t>
            </a:r>
            <a:r>
              <a:rPr lang="en-US" sz="2400" dirty="0" err="1">
                <a:latin typeface="+mn-lt"/>
                <a:ea typeface="ＭＳ Ｐゴシック" charset="0"/>
              </a:rPr>
              <a:t>xác</a:t>
            </a:r>
            <a:r>
              <a:rPr lang="en-US" sz="2400" dirty="0">
                <a:latin typeface="+mn-lt"/>
                <a:ea typeface="ＭＳ Ｐゴシック" charset="0"/>
              </a:rPr>
              <a:t> </a:t>
            </a:r>
            <a:r>
              <a:rPr lang="en-US" sz="2400" dirty="0" err="1">
                <a:latin typeface="+mn-lt"/>
                <a:ea typeface="ＭＳ Ｐゴシック" charset="0"/>
              </a:rPr>
              <a:t>định</a:t>
            </a:r>
            <a:r>
              <a:rPr lang="en-US" sz="2400" dirty="0">
                <a:latin typeface="+mn-lt"/>
                <a:ea typeface="ＭＳ Ｐゴシック" charset="0"/>
              </a:rPr>
              <a:t> </a:t>
            </a:r>
            <a:r>
              <a:rPr lang="en-US" sz="2400" dirty="0" err="1">
                <a:latin typeface="+mn-lt"/>
                <a:ea typeface="ＭＳ Ｐゴシック" charset="0"/>
              </a:rPr>
              <a:t>một</a:t>
            </a:r>
            <a:r>
              <a:rPr lang="en-US" sz="2400" dirty="0">
                <a:latin typeface="+mn-lt"/>
                <a:ea typeface="ＭＳ Ｐゴシック" charset="0"/>
              </a:rPr>
              <a:t> tuple </a:t>
            </a:r>
            <a:r>
              <a:rPr lang="en-US" sz="2400" dirty="0" err="1">
                <a:latin typeface="+mn-lt"/>
                <a:ea typeface="ＭＳ Ｐゴシック" charset="0"/>
              </a:rPr>
              <a:t>với</a:t>
            </a:r>
            <a:r>
              <a:rPr lang="en-US" sz="2400" dirty="0">
                <a:latin typeface="+mn-lt"/>
                <a:ea typeface="ＭＳ Ｐゴシック" charset="0"/>
              </a:rPr>
              <a:t> </a:t>
            </a:r>
            <a:r>
              <a:rPr lang="en-US" sz="2400" dirty="0" err="1">
                <a:latin typeface="+mn-lt"/>
                <a:ea typeface="ＭＳ Ｐゴシック" charset="0"/>
              </a:rPr>
              <a:t>một</a:t>
            </a:r>
            <a:r>
              <a:rPr lang="en-US" sz="2400" dirty="0">
                <a:latin typeface="+mn-lt"/>
                <a:ea typeface="ＭＳ Ｐゴシック" charset="0"/>
              </a:rPr>
              <a:t> </a:t>
            </a:r>
            <a:r>
              <a:rPr lang="en-US" sz="2400" dirty="0" err="1">
                <a:latin typeface="+mn-lt"/>
                <a:ea typeface="ＭＳ Ｐゴシック" charset="0"/>
              </a:rPr>
              <a:t>phần</a:t>
            </a:r>
            <a:r>
              <a:rPr lang="en-US" sz="2400" dirty="0">
                <a:latin typeface="+mn-lt"/>
                <a:ea typeface="ＭＳ Ｐゴシック" charset="0"/>
              </a:rPr>
              <a:t> </a:t>
            </a:r>
            <a:r>
              <a:rPr lang="en-US" sz="2400" dirty="0" err="1">
                <a:latin typeface="+mn-lt"/>
                <a:ea typeface="ＭＳ Ｐゴシック" charset="0"/>
              </a:rPr>
              <a:t>tử</a:t>
            </a:r>
            <a:r>
              <a:rPr lang="en-US" sz="2400" dirty="0">
                <a:latin typeface="+mn-lt"/>
                <a:ea typeface="ＭＳ Ｐゴシック" charset="0"/>
              </a:rPr>
              <a:t>, ta </a:t>
            </a:r>
            <a:r>
              <a:rPr lang="en-US" sz="2400" dirty="0" err="1">
                <a:latin typeface="+mn-lt"/>
                <a:ea typeface="ＭＳ Ｐゴシック" charset="0"/>
              </a:rPr>
              <a:t>cần</a:t>
            </a:r>
            <a:r>
              <a:rPr lang="en-US" sz="2400" dirty="0">
                <a:latin typeface="+mn-lt"/>
                <a:ea typeface="ＭＳ Ｐゴシック" charset="0"/>
              </a:rPr>
              <a:t> bao </a:t>
            </a:r>
            <a:r>
              <a:rPr lang="en-US" sz="2400" dirty="0" err="1">
                <a:latin typeface="+mn-lt"/>
                <a:ea typeface="ＭＳ Ｐゴシック" charset="0"/>
              </a:rPr>
              <a:t>gồm</a:t>
            </a:r>
            <a:r>
              <a:rPr lang="en-US" sz="2400" dirty="0">
                <a:latin typeface="+mn-lt"/>
                <a:ea typeface="ＭＳ Ｐゴシック" charset="0"/>
              </a:rPr>
              <a:t> </a:t>
            </a:r>
            <a:r>
              <a:rPr lang="en-US" sz="2400" dirty="0" err="1">
                <a:latin typeface="+mn-lt"/>
                <a:ea typeface="ＭＳ Ｐゴシック" charset="0"/>
              </a:rPr>
              <a:t>một</a:t>
            </a:r>
            <a:r>
              <a:rPr lang="en-US" sz="2400" dirty="0">
                <a:latin typeface="+mn-lt"/>
                <a:ea typeface="ＭＳ Ｐゴシック" charset="0"/>
              </a:rPr>
              <a:t> </a:t>
            </a:r>
            <a:r>
              <a:rPr lang="en-US" sz="2400" dirty="0" err="1">
                <a:latin typeface="+mn-lt"/>
                <a:ea typeface="ＭＳ Ｐゴシック" charset="0"/>
              </a:rPr>
              <a:t>dấu</a:t>
            </a:r>
            <a:r>
              <a:rPr lang="en-US" sz="2400" dirty="0">
                <a:latin typeface="+mn-lt"/>
                <a:ea typeface="ＭＳ Ｐゴシック" charset="0"/>
              </a:rPr>
              <a:t> </a:t>
            </a:r>
            <a:r>
              <a:rPr lang="en-US" sz="2400" dirty="0" err="1">
                <a:latin typeface="+mn-lt"/>
                <a:ea typeface="ＭＳ Ｐゴシック" charset="0"/>
              </a:rPr>
              <a:t>phẩy</a:t>
            </a:r>
            <a:r>
              <a:rPr lang="en-US" sz="2400" dirty="0">
                <a:latin typeface="+mn-lt"/>
                <a:ea typeface="ＭＳ Ｐゴシック" charset="0"/>
              </a:rPr>
              <a:t> </a:t>
            </a:r>
            <a:r>
              <a:rPr lang="en-US" sz="2400" dirty="0" err="1">
                <a:latin typeface="+mn-lt"/>
                <a:ea typeface="ＭＳ Ｐゴシック" charset="0"/>
              </a:rPr>
              <a:t>ở</a:t>
            </a:r>
            <a:r>
              <a:rPr lang="en-US" sz="2400" dirty="0">
                <a:latin typeface="+mn-lt"/>
                <a:ea typeface="ＭＳ Ｐゴシック" charset="0"/>
              </a:rPr>
              <a:t> </a:t>
            </a:r>
            <a:r>
              <a:rPr lang="en-US" sz="2400" dirty="0" err="1">
                <a:latin typeface="+mn-lt"/>
                <a:ea typeface="ＭＳ Ｐゴシック" charset="0"/>
              </a:rPr>
              <a:t>cuối</a:t>
            </a:r>
            <a:r>
              <a:rPr lang="en-US" sz="2400" dirty="0">
                <a:latin typeface="+mn-lt"/>
                <a:ea typeface="ＭＳ Ｐゴシック" charset="0"/>
              </a:rPr>
              <a:t>:</a:t>
            </a:r>
          </a:p>
        </p:txBody>
      </p:sp>
      <p:sp>
        <p:nvSpPr>
          <p:cNvPr id="7" name="Rectangle 6"/>
          <p:cNvSpPr/>
          <p:nvPr/>
        </p:nvSpPr>
        <p:spPr>
          <a:xfrm>
            <a:off x="1984206" y="4752087"/>
            <a:ext cx="1652375" cy="656718"/>
          </a:xfrm>
          <a:prstGeom prst="rect">
            <a:avLst/>
          </a:prstGeom>
        </p:spPr>
        <p:txBody>
          <a:bodyPr wrap="non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my_t = (3,)</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print(my_t[0])</a:t>
            </a:r>
          </a:p>
        </p:txBody>
      </p:sp>
      <p:sp>
        <p:nvSpPr>
          <p:cNvPr id="8" name="Rectangle 7"/>
          <p:cNvSpPr/>
          <p:nvPr/>
        </p:nvSpPr>
        <p:spPr>
          <a:xfrm>
            <a:off x="1984206" y="5450660"/>
            <a:ext cx="301686" cy="369332"/>
          </a:xfrm>
          <a:prstGeom prst="rect">
            <a:avLst/>
          </a:prstGeom>
        </p:spPr>
        <p:txBody>
          <a:bodyPr wrap="none">
            <a:spAutoFit/>
          </a:bodyPr>
          <a:lstStyle/>
          <a:p>
            <a:r>
              <a:rPr lang="en-US" dirty="0"/>
              <a:t>3</a:t>
            </a:r>
          </a:p>
        </p:txBody>
      </p:sp>
    </p:spTree>
    <p:extLst>
      <p:ext uri="{BB962C8B-B14F-4D97-AF65-F5344CB8AC3E}">
        <p14:creationId xmlns:p14="http://schemas.microsoft.com/office/powerpoint/2010/main" val="227937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Lặp</a:t>
            </a:r>
            <a:r>
              <a:rPr lang="en-US" dirty="0"/>
              <a:t> qua </a:t>
            </a:r>
            <a:r>
              <a:rPr lang="en-US" dirty="0" err="1"/>
              <a:t>toàn</a:t>
            </a:r>
            <a:r>
              <a:rPr lang="en-US" dirty="0"/>
              <a:t> </a:t>
            </a:r>
            <a:r>
              <a:rPr lang="en-US" dirty="0" err="1"/>
              <a:t>bộ</a:t>
            </a:r>
            <a:r>
              <a:rPr lang="en-US" dirty="0"/>
              <a:t> </a:t>
            </a:r>
            <a:r>
              <a:rPr lang="en-US" dirty="0" err="1"/>
              <a:t>giá</a:t>
            </a:r>
            <a:r>
              <a:rPr lang="en-US" dirty="0"/>
              <a:t> </a:t>
            </a:r>
            <a:r>
              <a:rPr lang="en-US" dirty="0" err="1"/>
              <a:t>trị</a:t>
            </a:r>
            <a:r>
              <a:rPr lang="en-US" dirty="0"/>
              <a:t> </a:t>
            </a:r>
            <a:r>
              <a:rPr lang="en-US" dirty="0" err="1"/>
              <a:t>trong</a:t>
            </a:r>
            <a:r>
              <a:rPr lang="en-US" dirty="0"/>
              <a:t> Tuple</a:t>
            </a:r>
          </a:p>
        </p:txBody>
      </p:sp>
      <p:sp>
        <p:nvSpPr>
          <p:cNvPr id="3" name="Content Placeholder 2"/>
          <p:cNvSpPr>
            <a:spLocks noGrp="1"/>
          </p:cNvSpPr>
          <p:nvPr>
            <p:ph idx="1"/>
          </p:nvPr>
        </p:nvSpPr>
        <p:spPr>
          <a:xfrm>
            <a:off x="1097280" y="1845734"/>
            <a:ext cx="10058400" cy="800484"/>
          </a:xfrm>
        </p:spPr>
        <p:txBody>
          <a:bodyPr/>
          <a:lstStyle/>
          <a:p>
            <a:r>
              <a:rPr lang="en-US" dirty="0" err="1"/>
              <a:t>Lặp</a:t>
            </a:r>
            <a:r>
              <a:rPr lang="en-US" dirty="0"/>
              <a:t> </a:t>
            </a:r>
            <a:r>
              <a:rPr lang="en-US" dirty="0" err="1"/>
              <a:t>lại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một</a:t>
            </a:r>
            <a:r>
              <a:rPr lang="en-US" dirty="0"/>
              <a:t> </a:t>
            </a:r>
            <a:r>
              <a:rPr lang="en-US" dirty="0" err="1"/>
              <a:t>bộ</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vòng</a:t>
            </a:r>
            <a:r>
              <a:rPr lang="en-US" dirty="0"/>
              <a:t> </a:t>
            </a:r>
            <a:r>
              <a:rPr lang="en-US" dirty="0" err="1"/>
              <a:t>lặp</a:t>
            </a:r>
            <a:r>
              <a:rPr lang="en-US" dirty="0"/>
              <a:t> for, </a:t>
            </a:r>
            <a:r>
              <a:rPr lang="en-US" dirty="0" err="1"/>
              <a:t>giống</a:t>
            </a:r>
            <a:r>
              <a:rPr lang="en-US" dirty="0"/>
              <a:t> </a:t>
            </a:r>
            <a:r>
              <a:rPr lang="en-US" dirty="0" err="1"/>
              <a:t>như</a:t>
            </a:r>
            <a:r>
              <a:rPr lang="en-US" dirty="0"/>
              <a:t> </a:t>
            </a:r>
            <a:r>
              <a:rPr lang="en-US" dirty="0" err="1"/>
              <a:t>đã</a:t>
            </a:r>
            <a:r>
              <a:rPr lang="en-US" dirty="0"/>
              <a:t> </a:t>
            </a:r>
            <a:r>
              <a:rPr lang="en-US" dirty="0" err="1"/>
              <a:t>làm</a:t>
            </a:r>
            <a:r>
              <a:rPr lang="en-US" dirty="0"/>
              <a:t> </a:t>
            </a:r>
            <a:r>
              <a:rPr lang="en-US" dirty="0" err="1"/>
              <a:t>với</a:t>
            </a:r>
            <a:r>
              <a:rPr lang="en-US" dirty="0"/>
              <a:t> </a:t>
            </a:r>
            <a:r>
              <a:rPr lang="en-US" dirty="0" err="1"/>
              <a:t>danh</a:t>
            </a:r>
            <a:r>
              <a:rPr lang="en-US" dirty="0"/>
              <a:t> </a:t>
            </a:r>
            <a:r>
              <a:rPr lang="en-US" dirty="0" err="1"/>
              <a:t>sách</a:t>
            </a:r>
            <a:r>
              <a:rPr lang="en-US" dirty="0"/>
              <a:t>:</a:t>
            </a:r>
          </a:p>
        </p:txBody>
      </p:sp>
      <p:sp>
        <p:nvSpPr>
          <p:cNvPr id="4" name="Rectangle 3"/>
          <p:cNvSpPr/>
          <p:nvPr/>
        </p:nvSpPr>
        <p:spPr>
          <a:xfrm>
            <a:off x="1515291" y="2844866"/>
            <a:ext cx="6096000" cy="981423"/>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dimensions = (200, 50)</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dimension in dimensions: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print(dimension)</a:t>
            </a:r>
          </a:p>
        </p:txBody>
      </p:sp>
      <p:sp>
        <p:nvSpPr>
          <p:cNvPr id="5" name="Rectangle 4"/>
          <p:cNvSpPr/>
          <p:nvPr/>
        </p:nvSpPr>
        <p:spPr>
          <a:xfrm>
            <a:off x="1515291" y="4211783"/>
            <a:ext cx="1306484" cy="649024"/>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200</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50</a:t>
            </a:r>
          </a:p>
        </p:txBody>
      </p:sp>
    </p:spTree>
    <p:extLst>
      <p:ext uri="{BB962C8B-B14F-4D97-AF65-F5344CB8AC3E}">
        <p14:creationId xmlns:p14="http://schemas.microsoft.com/office/powerpoint/2010/main" val="4199791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Ghi</a:t>
            </a:r>
            <a:r>
              <a:rPr lang="en-US" dirty="0"/>
              <a:t> </a:t>
            </a:r>
            <a:r>
              <a:rPr lang="en-US" dirty="0" err="1"/>
              <a:t>lên</a:t>
            </a:r>
            <a:r>
              <a:rPr lang="en-US" dirty="0"/>
              <a:t> Tuple</a:t>
            </a:r>
          </a:p>
        </p:txBody>
      </p:sp>
      <p:sp>
        <p:nvSpPr>
          <p:cNvPr id="3" name="Content Placeholder 2"/>
          <p:cNvSpPr>
            <a:spLocks noGrp="1"/>
          </p:cNvSpPr>
          <p:nvPr>
            <p:ph idx="1"/>
          </p:nvPr>
        </p:nvSpPr>
        <p:spPr>
          <a:xfrm>
            <a:off x="1097280" y="1845733"/>
            <a:ext cx="10515600" cy="966739"/>
          </a:xfrm>
        </p:spPr>
        <p:txBody>
          <a:bodyPr>
            <a:noAutofit/>
          </a:bodyPr>
          <a:lstStyle/>
          <a:p>
            <a:r>
              <a:rPr lang="en-US" sz="2000" dirty="0" err="1"/>
              <a:t>Không</a:t>
            </a:r>
            <a:r>
              <a:rPr lang="en-US" sz="2000" dirty="0"/>
              <a:t> </a:t>
            </a:r>
            <a:r>
              <a:rPr lang="en-US" sz="2000" dirty="0" err="1"/>
              <a:t>thể</a:t>
            </a:r>
            <a:r>
              <a:rPr lang="en-US" sz="2000" dirty="0"/>
              <a:t> </a:t>
            </a:r>
            <a:r>
              <a:rPr lang="en-US" sz="2000" dirty="0" err="1"/>
              <a:t>sửa</a:t>
            </a:r>
            <a:r>
              <a:rPr lang="en-US" sz="2000" dirty="0"/>
              <a:t> </a:t>
            </a:r>
            <a:r>
              <a:rPr lang="en-US" sz="2000" dirty="0" err="1"/>
              <a:t>đổi</a:t>
            </a:r>
            <a:r>
              <a:rPr lang="en-US" sz="2000" dirty="0"/>
              <a:t> tuple, </a:t>
            </a:r>
            <a:r>
              <a:rPr lang="en-US" sz="2000" dirty="0" err="1"/>
              <a:t>nhưng</a:t>
            </a:r>
            <a:r>
              <a:rPr lang="en-US" sz="2000" dirty="0"/>
              <a:t> </a:t>
            </a:r>
            <a:r>
              <a:rPr lang="en-US" sz="2000" dirty="0" err="1"/>
              <a:t>có</a:t>
            </a:r>
            <a:r>
              <a:rPr lang="en-US" sz="2000" dirty="0"/>
              <a:t> </a:t>
            </a:r>
            <a:r>
              <a:rPr lang="en-US" sz="2000" dirty="0" err="1"/>
              <a:t>thể</a:t>
            </a:r>
            <a:r>
              <a:rPr lang="en-US" sz="2000" dirty="0"/>
              <a:t> </a:t>
            </a:r>
            <a:r>
              <a:rPr lang="en-US" sz="2000" dirty="0" err="1"/>
              <a:t>chỉ</a:t>
            </a:r>
            <a:r>
              <a:rPr lang="en-US" sz="2000" dirty="0"/>
              <a:t> </a:t>
            </a:r>
            <a:r>
              <a:rPr lang="en-US" sz="2000" dirty="0" err="1"/>
              <a:t>định</a:t>
            </a:r>
            <a:r>
              <a:rPr lang="en-US" sz="2000" dirty="0"/>
              <a:t> </a:t>
            </a:r>
            <a:r>
              <a:rPr lang="en-US" sz="2000" dirty="0" err="1"/>
              <a:t>một</a:t>
            </a:r>
            <a:r>
              <a:rPr lang="en-US" sz="2000" dirty="0"/>
              <a:t> </a:t>
            </a:r>
            <a:r>
              <a:rPr lang="en-US" sz="2000" dirty="0" err="1"/>
              <a:t>giá</a:t>
            </a:r>
            <a:r>
              <a:rPr lang="en-US" sz="2000" dirty="0"/>
              <a:t> </a:t>
            </a:r>
            <a:r>
              <a:rPr lang="en-US" sz="2000" dirty="0" err="1"/>
              <a:t>trị</a:t>
            </a:r>
            <a:r>
              <a:rPr lang="en-US" sz="2000" dirty="0"/>
              <a:t> </a:t>
            </a:r>
            <a:r>
              <a:rPr lang="en-US" sz="2000" dirty="0" err="1"/>
              <a:t>mới</a:t>
            </a:r>
            <a:r>
              <a:rPr lang="en-US" sz="2000" dirty="0"/>
              <a:t> </a:t>
            </a:r>
            <a:r>
              <a:rPr lang="en-US" sz="2000" dirty="0" err="1"/>
              <a:t>cho</a:t>
            </a:r>
            <a:r>
              <a:rPr lang="en-US" sz="2000" dirty="0"/>
              <a:t> </a:t>
            </a:r>
            <a:r>
              <a:rPr lang="en-US" sz="2000" dirty="0" err="1"/>
              <a:t>một</a:t>
            </a:r>
            <a:r>
              <a:rPr lang="en-US" sz="2000" dirty="0"/>
              <a:t> </a:t>
            </a:r>
            <a:r>
              <a:rPr lang="en-US" sz="2000" dirty="0" err="1"/>
              <a:t>biến</a:t>
            </a:r>
            <a:r>
              <a:rPr lang="en-US" sz="2000" dirty="0"/>
              <a:t> </a:t>
            </a:r>
            <a:r>
              <a:rPr lang="en-US" sz="2000" dirty="0" err="1"/>
              <a:t>đại</a:t>
            </a:r>
            <a:r>
              <a:rPr lang="en-US" sz="2000" dirty="0"/>
              <a:t> </a:t>
            </a:r>
            <a:r>
              <a:rPr lang="en-US" sz="2000" dirty="0" err="1"/>
              <a:t>diện</a:t>
            </a:r>
            <a:r>
              <a:rPr lang="en-US" sz="2000" dirty="0"/>
              <a:t> </a:t>
            </a:r>
            <a:r>
              <a:rPr lang="en-US" sz="2000" dirty="0" err="1"/>
              <a:t>cho</a:t>
            </a:r>
            <a:r>
              <a:rPr lang="en-US" sz="2000" dirty="0"/>
              <a:t> </a:t>
            </a:r>
            <a:r>
              <a:rPr lang="en-US" sz="2000" dirty="0" err="1"/>
              <a:t>một</a:t>
            </a:r>
            <a:r>
              <a:rPr lang="en-US" sz="2000" dirty="0"/>
              <a:t> tuple. </a:t>
            </a:r>
          </a:p>
          <a:p>
            <a:r>
              <a:rPr lang="en-US" sz="2000" dirty="0" err="1"/>
              <a:t>Vì</a:t>
            </a:r>
            <a:r>
              <a:rPr lang="en-US" sz="2000" dirty="0"/>
              <a:t> </a:t>
            </a:r>
            <a:r>
              <a:rPr lang="en-US" sz="2000" dirty="0" err="1"/>
              <a:t>vậy</a:t>
            </a:r>
            <a:r>
              <a:rPr lang="en-US" sz="2000" dirty="0"/>
              <a:t>, </a:t>
            </a:r>
            <a:r>
              <a:rPr lang="en-US" sz="2000" dirty="0" err="1"/>
              <a:t>nếu</a:t>
            </a:r>
            <a:r>
              <a:rPr lang="en-US" sz="2000" dirty="0"/>
              <a:t> </a:t>
            </a:r>
            <a:r>
              <a:rPr lang="en-US" sz="2000" dirty="0" err="1"/>
              <a:t>chúng</a:t>
            </a:r>
            <a:r>
              <a:rPr lang="en-US" sz="2000" dirty="0"/>
              <a:t> ta </a:t>
            </a:r>
            <a:r>
              <a:rPr lang="en-US" sz="2000" dirty="0" err="1"/>
              <a:t>muốn</a:t>
            </a:r>
            <a:r>
              <a:rPr lang="en-US" sz="2000" dirty="0"/>
              <a:t> </a:t>
            </a:r>
            <a:r>
              <a:rPr lang="en-US" sz="2000" dirty="0" err="1"/>
              <a:t>thay</a:t>
            </a:r>
            <a:r>
              <a:rPr lang="en-US" sz="2000" dirty="0"/>
              <a:t> </a:t>
            </a:r>
            <a:r>
              <a:rPr lang="en-US" sz="2000" dirty="0" err="1"/>
              <a:t>đổi</a:t>
            </a:r>
            <a:r>
              <a:rPr lang="en-US" sz="2000" dirty="0"/>
              <a:t> </a:t>
            </a:r>
            <a:r>
              <a:rPr lang="en-US" sz="2000" dirty="0" err="1"/>
              <a:t>thứ</a:t>
            </a:r>
            <a:r>
              <a:rPr lang="en-US" sz="2000" dirty="0"/>
              <a:t> </a:t>
            </a:r>
            <a:r>
              <a:rPr lang="en-US" sz="2000" dirty="0" err="1"/>
              <a:t>kích</a:t>
            </a:r>
            <a:r>
              <a:rPr lang="en-US" sz="2000" dirty="0"/>
              <a:t> </a:t>
            </a:r>
            <a:r>
              <a:rPr lang="en-US" sz="2000" dirty="0" err="1"/>
              <a:t>cỡ</a:t>
            </a:r>
            <a:r>
              <a:rPr lang="en-US" sz="2000" dirty="0"/>
              <a:t> </a:t>
            </a:r>
            <a:r>
              <a:rPr lang="en-US" sz="2000" dirty="0" err="1"/>
              <a:t>của</a:t>
            </a:r>
            <a:r>
              <a:rPr lang="en-US" sz="2000" dirty="0"/>
              <a:t> </a:t>
            </a:r>
            <a:r>
              <a:rPr lang="en-US" sz="2000" dirty="0" err="1"/>
              <a:t>hình</a:t>
            </a:r>
            <a:r>
              <a:rPr lang="en-US" sz="2000" dirty="0"/>
              <a:t> </a:t>
            </a:r>
            <a:r>
              <a:rPr lang="en-US" sz="2000" dirty="0" err="1"/>
              <a:t>chữ</a:t>
            </a:r>
            <a:r>
              <a:rPr lang="en-US" sz="2000" dirty="0"/>
              <a:t> </a:t>
            </a:r>
            <a:r>
              <a:rPr lang="en-US" sz="2000" dirty="0" err="1"/>
              <a:t>nhật</a:t>
            </a:r>
            <a:r>
              <a:rPr lang="en-US" sz="2000" dirty="0"/>
              <a:t>, </a:t>
            </a:r>
            <a:r>
              <a:rPr lang="en-US" sz="2000" dirty="0" err="1"/>
              <a:t>chúng</a:t>
            </a:r>
            <a:r>
              <a:rPr lang="en-US" sz="2000" dirty="0"/>
              <a:t> ta </a:t>
            </a:r>
            <a:r>
              <a:rPr lang="en-US" sz="2000" dirty="0" err="1"/>
              <a:t>sẽ</a:t>
            </a:r>
            <a:r>
              <a:rPr lang="en-US" sz="2000" dirty="0"/>
              <a:t> </a:t>
            </a:r>
            <a:r>
              <a:rPr lang="en-US" sz="2000" dirty="0" err="1"/>
              <a:t>định</a:t>
            </a:r>
            <a:r>
              <a:rPr lang="en-US" sz="2000" dirty="0"/>
              <a:t> </a:t>
            </a:r>
            <a:r>
              <a:rPr lang="en-US" sz="2000" dirty="0" err="1"/>
              <a:t>nghĩa</a:t>
            </a:r>
            <a:r>
              <a:rPr lang="en-US" sz="2000" dirty="0"/>
              <a:t> </a:t>
            </a:r>
            <a:r>
              <a:rPr lang="en-US" sz="2000" dirty="0" err="1"/>
              <a:t>lại</a:t>
            </a:r>
            <a:r>
              <a:rPr lang="en-US" sz="2000" dirty="0"/>
              <a:t> tuple</a:t>
            </a:r>
          </a:p>
        </p:txBody>
      </p:sp>
      <p:sp>
        <p:nvSpPr>
          <p:cNvPr id="4" name="Rectangle 3"/>
          <p:cNvSpPr/>
          <p:nvPr/>
        </p:nvSpPr>
        <p:spPr>
          <a:xfrm>
            <a:off x="1449977" y="3429000"/>
            <a:ext cx="6096000" cy="2604944"/>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dimensions = (200, 50)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print("Original dimensions:")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dimension in dimensions: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print(dimension)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dimensions = (400, 100)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nModified</a:t>
            </a:r>
            <a:r>
              <a:rPr lang="en-US" sz="1400" spc="-20" dirty="0">
                <a:latin typeface="Courier New" panose="02070309020205020404" pitchFamily="49" charset="0"/>
                <a:ea typeface="SimSun" panose="02010600030101010101" pitchFamily="2" charset="-122"/>
              </a:rPr>
              <a:t> dimensions:")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dimension in dimensions: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print(dimension)</a:t>
            </a:r>
          </a:p>
        </p:txBody>
      </p:sp>
      <p:sp>
        <p:nvSpPr>
          <p:cNvPr id="5" name="Rectangle 4"/>
          <p:cNvSpPr/>
          <p:nvPr/>
        </p:nvSpPr>
        <p:spPr>
          <a:xfrm>
            <a:off x="5599414" y="3429000"/>
            <a:ext cx="2999510" cy="2272545"/>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Original dimensions: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200</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50</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Modified dimensions: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400</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100</a:t>
            </a:r>
          </a:p>
        </p:txBody>
      </p:sp>
    </p:spTree>
    <p:extLst>
      <p:ext uri="{BB962C8B-B14F-4D97-AF65-F5344CB8AC3E}">
        <p14:creationId xmlns:p14="http://schemas.microsoft.com/office/powerpoint/2010/main" val="8993677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Kết chương</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Trong chương này, chúng ta đã học cách làm việc hiệu quả với các phần tử trong danh sách:</a:t>
            </a:r>
          </a:p>
          <a:p>
            <a:pPr lvl="1">
              <a:buFont typeface="Courier New" panose="02070309020205020404" pitchFamily="49" charset="0"/>
              <a:buChar char="o"/>
            </a:pPr>
            <a:r>
              <a:rPr lang="en-US">
                <a:latin typeface="Arial" panose="020B0604020202020204" pitchFamily="34" charset="0"/>
                <a:cs typeface="Arial" panose="020B0604020202020204" pitchFamily="34" charset="0"/>
              </a:rPr>
              <a:t>Cách làm việc thông qua danh sách bằng vòng lặp for </a:t>
            </a:r>
          </a:p>
          <a:p>
            <a:pPr lvl="1">
              <a:buFont typeface="Courier New" panose="02070309020205020404" pitchFamily="49" charset="0"/>
              <a:buChar char="o"/>
            </a:pPr>
            <a:r>
              <a:rPr lang="en-US">
                <a:latin typeface="Arial" panose="020B0604020202020204" pitchFamily="34" charset="0"/>
                <a:cs typeface="Arial" panose="020B0604020202020204" pitchFamily="34" charset="0"/>
              </a:rPr>
              <a:t>Cách Python sử dụng thụt lề để cấu trúc một chương trình và cách tránh một số lỗi thụt lề. </a:t>
            </a:r>
          </a:p>
          <a:p>
            <a:pPr lvl="1">
              <a:buFont typeface="Courier New" panose="02070309020205020404" pitchFamily="49" charset="0"/>
              <a:buChar char="o"/>
            </a:pPr>
            <a:r>
              <a:rPr lang="en-US">
                <a:latin typeface="Arial" panose="020B0604020202020204" pitchFamily="34" charset="0"/>
                <a:cs typeface="Arial" panose="020B0604020202020204" pitchFamily="34" charset="0"/>
              </a:rPr>
              <a:t>Cách tạo danh sách số đơn giản, cũng như một số thao tác có thể thực hiện trên danh sách số.</a:t>
            </a:r>
          </a:p>
          <a:p>
            <a:pPr lvl="1">
              <a:buFont typeface="Courier New" panose="02070309020205020404" pitchFamily="49" charset="0"/>
              <a:buChar char="o"/>
            </a:pPr>
            <a:r>
              <a:rPr lang="en-US">
                <a:latin typeface="Arial" panose="020B0604020202020204" pitchFamily="34" charset="0"/>
                <a:cs typeface="Arial" panose="020B0604020202020204" pitchFamily="34" charset="0"/>
              </a:rPr>
              <a:t>Cách cắt lát danh sách để làm việc với một tập hợp con các phần tử và cách sao chép danh sách đúng cách bằng cách sử dụng lát cắt. </a:t>
            </a:r>
          </a:p>
          <a:p>
            <a:pPr lvl="1">
              <a:buFont typeface="Courier New" panose="02070309020205020404" pitchFamily="49" charset="0"/>
              <a:buChar char="o"/>
            </a:pPr>
            <a:r>
              <a:rPr lang="en-US">
                <a:latin typeface="Arial" panose="020B0604020202020204" pitchFamily="34" charset="0"/>
                <a:cs typeface="Arial" panose="020B0604020202020204" pitchFamily="34" charset="0"/>
              </a:rPr>
              <a:t>Tìm hiểu về tuple, cung cấp mức độ bảo vệ đến một tập hợp các giá trị không được thay đổi. </a:t>
            </a:r>
          </a:p>
          <a:p>
            <a:pPr>
              <a:buFont typeface="Wingdings" panose="05000000000000000000" pitchFamily="2" charset="2"/>
              <a:buChar char="q"/>
            </a:pPr>
            <a:r>
              <a:rPr lang="en-US">
                <a:latin typeface="Arial" panose="020B0604020202020204" pitchFamily="34" charset="0"/>
                <a:cs typeface="Arial" panose="020B0604020202020204" pitchFamily="34" charset="0"/>
              </a:rPr>
              <a:t>Chương tiếp theo, chúng ta học cách phản ứng thích hợp với các điều kiện khác nhau bằng cách sử dụng câu lệnh if. </a:t>
            </a:r>
          </a:p>
          <a:p>
            <a:endParaRPr lang="en-US"/>
          </a:p>
        </p:txBody>
      </p:sp>
    </p:spTree>
    <p:extLst>
      <p:ext uri="{BB962C8B-B14F-4D97-AF65-F5344CB8AC3E}">
        <p14:creationId xmlns:p14="http://schemas.microsoft.com/office/powerpoint/2010/main" val="22594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Đánh chỉ mục</a:t>
            </a:r>
          </a:p>
        </p:txBody>
      </p:sp>
      <p:sp>
        <p:nvSpPr>
          <p:cNvPr id="3" name="Content Placeholder 2"/>
          <p:cNvSpPr>
            <a:spLocks noGrp="1"/>
          </p:cNvSpPr>
          <p:nvPr>
            <p:ph idx="1"/>
          </p:nvPr>
        </p:nvSpPr>
        <p:spPr>
          <a:xfrm>
            <a:off x="1097280" y="1845734"/>
            <a:ext cx="4146665" cy="4023360"/>
          </a:xfrm>
        </p:spPr>
        <p:txBody>
          <a:bodyPr>
            <a:normAutofit/>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Chỉ mục danh sách bắt đầu từ 0</a:t>
            </a:r>
          </a:p>
          <a:p>
            <a:pPr>
              <a:buFont typeface="Wingdings" panose="05000000000000000000" pitchFamily="2" charset="2"/>
              <a:buChar char="q"/>
            </a:pPr>
            <a:r>
              <a:rPr lang="en-US">
                <a:latin typeface="Arial" panose="020B0604020202020204" pitchFamily="34" charset="0"/>
                <a:cs typeface="Arial" panose="020B0604020202020204" pitchFamily="34" charset="0"/>
              </a:rPr>
              <a:t>Để truy cập mục thứ tư trong danh sách, ta yêu cầu phần tử chỉ mục 3</a:t>
            </a:r>
          </a:p>
          <a:p>
            <a:pPr>
              <a:buFont typeface="Wingdings" panose="05000000000000000000" pitchFamily="2" charset="2"/>
              <a:buChar char="q"/>
            </a:pPr>
            <a:endParaRPr lang="en-US">
              <a:latin typeface="Arial" panose="020B0604020202020204" pitchFamily="34" charset="0"/>
              <a:cs typeface="Arial" panose="020B0604020202020204" pitchFamily="34" charset="0"/>
            </a:endParaRPr>
          </a:p>
          <a:p>
            <a:pPr>
              <a:buFont typeface="Wingdings" panose="05000000000000000000" pitchFamily="2" charset="2"/>
              <a:buChar char="q"/>
            </a:pPr>
            <a:r>
              <a:rPr lang="en-US">
                <a:latin typeface="Arial" panose="020B0604020202020204" pitchFamily="34" charset="0"/>
                <a:cs typeface="Arial" panose="020B0604020202020204" pitchFamily="34" charset="0"/>
              </a:rPr>
              <a:t>Để truy cập phần tử cuối cùng trong danh sách, dùng chỉ mục -1</a:t>
            </a:r>
          </a:p>
        </p:txBody>
      </p:sp>
      <p:sp>
        <p:nvSpPr>
          <p:cNvPr id="4" name="Rectangle 3"/>
          <p:cNvSpPr/>
          <p:nvPr/>
        </p:nvSpPr>
        <p:spPr>
          <a:xfrm>
            <a:off x="5545281" y="1845734"/>
            <a:ext cx="3906982" cy="1229183"/>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bicycles = ['trek', 'cannondale', 'redline', 'specialized']</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print(bicycles[1])</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print(bicycles[3])</a:t>
            </a:r>
          </a:p>
        </p:txBody>
      </p:sp>
      <p:sp>
        <p:nvSpPr>
          <p:cNvPr id="5" name="Rectangle 4"/>
          <p:cNvSpPr/>
          <p:nvPr/>
        </p:nvSpPr>
        <p:spPr>
          <a:xfrm>
            <a:off x="9753600" y="1845734"/>
            <a:ext cx="1849582" cy="649024"/>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cannondale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specialized</a:t>
            </a:r>
          </a:p>
        </p:txBody>
      </p:sp>
      <p:sp>
        <p:nvSpPr>
          <p:cNvPr id="6" name="Rectangle 5"/>
          <p:cNvSpPr/>
          <p:nvPr/>
        </p:nvSpPr>
        <p:spPr>
          <a:xfrm>
            <a:off x="5545281" y="3275248"/>
            <a:ext cx="3803073" cy="904478"/>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bicycles = ['trek', '</a:t>
            </a:r>
            <a:r>
              <a:rPr lang="en-US" sz="1400" spc="-20" dirty="0" err="1">
                <a:latin typeface="Courier New" panose="02070309020205020404" pitchFamily="49" charset="0"/>
                <a:ea typeface="SimSun" panose="02010600030101010101" pitchFamily="2" charset="-122"/>
              </a:rPr>
              <a:t>cannondale</a:t>
            </a:r>
            <a:r>
              <a:rPr lang="en-US" sz="1400" spc="-20" dirty="0">
                <a:latin typeface="Courier New" panose="02070309020205020404" pitchFamily="49" charset="0"/>
                <a:ea typeface="SimSun" panose="02010600030101010101" pitchFamily="2" charset="-122"/>
              </a:rPr>
              <a:t>', 'redline', 'specialized']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print(bicycles[-1])</a:t>
            </a:r>
          </a:p>
        </p:txBody>
      </p:sp>
      <p:sp>
        <p:nvSpPr>
          <p:cNvPr id="7" name="Rectangle 6"/>
          <p:cNvSpPr/>
          <p:nvPr/>
        </p:nvSpPr>
        <p:spPr>
          <a:xfrm>
            <a:off x="9903481" y="3275248"/>
            <a:ext cx="1249701"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specialized</a:t>
            </a:r>
          </a:p>
        </p:txBody>
      </p:sp>
    </p:spTree>
    <p:extLst>
      <p:ext uri="{BB962C8B-B14F-4D97-AF65-F5344CB8AC3E}">
        <p14:creationId xmlns:p14="http://schemas.microsoft.com/office/powerpoint/2010/main" val="231893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Sử</a:t>
            </a:r>
            <a:r>
              <a:rPr lang="en-US" dirty="0"/>
              <a:t> </a:t>
            </a:r>
            <a:r>
              <a:rPr lang="en-US" dirty="0" err="1"/>
              <a:t>dụng</a:t>
            </a:r>
            <a:r>
              <a:rPr lang="en-US" dirty="0"/>
              <a:t> </a:t>
            </a:r>
            <a:r>
              <a:rPr lang="en-US" dirty="0" err="1"/>
              <a:t>giá</a:t>
            </a:r>
            <a:r>
              <a:rPr lang="en-US" dirty="0"/>
              <a:t> </a:t>
            </a:r>
            <a:r>
              <a:rPr lang="en-US" dirty="0" err="1"/>
              <a:t>trị</a:t>
            </a:r>
            <a:r>
              <a:rPr lang="en-US" dirty="0"/>
              <a:t> </a:t>
            </a:r>
            <a:r>
              <a:rPr lang="en-US" dirty="0" err="1"/>
              <a:t>riêng</a:t>
            </a:r>
            <a:r>
              <a:rPr lang="en-US" dirty="0"/>
              <a:t> </a:t>
            </a:r>
            <a:r>
              <a:rPr lang="en-US" dirty="0" err="1"/>
              <a:t>từ</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10138756" cy="1541702"/>
          </a:xfrm>
        </p:spPr>
        <p:txBody>
          <a:bodyPr>
            <a:normAutofit lnSpcReduction="10000"/>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Có thể sử dụng các giá trị riêng lẻ từ một danh sách giống như cách ta làm với bất kỳ biến nào khác</a:t>
            </a:r>
          </a:p>
          <a:p>
            <a:pPr>
              <a:buFont typeface="Wingdings" panose="05000000000000000000" pitchFamily="2" charset="2"/>
              <a:buChar char="q"/>
            </a:pPr>
            <a:r>
              <a:rPr lang="en-US">
                <a:latin typeface="Arial" panose="020B0604020202020204" pitchFamily="34" charset="0"/>
                <a:cs typeface="Arial" panose="020B0604020202020204" pitchFamily="34" charset="0"/>
              </a:rPr>
              <a:t>Ví dụ: ta có thể sử dụng f-string để tạo một thông báo dựa trên giá trị từ một danh sách.</a:t>
            </a:r>
          </a:p>
        </p:txBody>
      </p:sp>
      <p:sp>
        <p:nvSpPr>
          <p:cNvPr id="4" name="Rectangle 3"/>
          <p:cNvSpPr/>
          <p:nvPr/>
        </p:nvSpPr>
        <p:spPr>
          <a:xfrm>
            <a:off x="1337669" y="3577478"/>
            <a:ext cx="6855229" cy="981423"/>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bicycles = ['trek', '</a:t>
            </a:r>
            <a:r>
              <a:rPr lang="en-US" sz="1400" spc="-20" dirty="0" err="1">
                <a:latin typeface="Courier New" panose="02070309020205020404" pitchFamily="49" charset="0"/>
                <a:ea typeface="SimSun" panose="02010600030101010101" pitchFamily="2" charset="-122"/>
              </a:rPr>
              <a:t>cannondale</a:t>
            </a:r>
            <a:r>
              <a:rPr lang="en-US" sz="1400" spc="-20" dirty="0">
                <a:latin typeface="Courier New" panose="02070309020205020404" pitchFamily="49" charset="0"/>
                <a:ea typeface="SimSun" panose="02010600030101010101" pitchFamily="2" charset="-122"/>
              </a:rPr>
              <a:t>', 'redline', 'specialized']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message = </a:t>
            </a:r>
            <a:r>
              <a:rPr lang="en-US" sz="1400" spc="-20" dirty="0" err="1">
                <a:latin typeface="Courier New" panose="02070309020205020404" pitchFamily="49" charset="0"/>
                <a:ea typeface="SimSun" panose="02010600030101010101" pitchFamily="2" charset="-122"/>
              </a:rPr>
              <a:t>f"My</a:t>
            </a:r>
            <a:r>
              <a:rPr lang="en-US" sz="1400" spc="-20" dirty="0">
                <a:latin typeface="Courier New" panose="02070309020205020404" pitchFamily="49" charset="0"/>
                <a:ea typeface="SimSun" panose="02010600030101010101" pitchFamily="2" charset="-122"/>
              </a:rPr>
              <a:t> first bicycle was a {bicycles[0].title()}."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print(message)</a:t>
            </a:r>
          </a:p>
        </p:txBody>
      </p:sp>
      <p:sp>
        <p:nvSpPr>
          <p:cNvPr id="5" name="Rectangle 4"/>
          <p:cNvSpPr/>
          <p:nvPr/>
        </p:nvSpPr>
        <p:spPr>
          <a:xfrm>
            <a:off x="1295368" y="4748944"/>
            <a:ext cx="2895664"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My first bicycle was a Trek.</a:t>
            </a:r>
          </a:p>
        </p:txBody>
      </p:sp>
    </p:spTree>
    <p:extLst>
      <p:ext uri="{BB962C8B-B14F-4D97-AF65-F5344CB8AC3E}">
        <p14:creationId xmlns:p14="http://schemas.microsoft.com/office/powerpoint/2010/main" val="279327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3.2. Thay đổi, thêm, và xóa các phần tử</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Hầu hết các danh sách tạo sẽ là động, nghĩa là ta sẽ xây dựng một danh sách và sau đó thêm và xóa các phần tử khỏi nó khi chương trình chạy. </a:t>
            </a:r>
          </a:p>
          <a:p>
            <a:pPr>
              <a:buFont typeface="Wingdings" panose="05000000000000000000" pitchFamily="2" charset="2"/>
              <a:buChar char="q"/>
            </a:pPr>
            <a:r>
              <a:rPr lang="en-US">
                <a:latin typeface="Arial" panose="020B0604020202020204" pitchFamily="34" charset="0"/>
                <a:cs typeface="Arial" panose="020B0604020202020204" pitchFamily="34" charset="0"/>
              </a:rPr>
              <a:t>Ví dụ, ta có thể tạo một trò chơi trong đó người chơi phải bắn quái vật trên bầu trời. Ta có thể lưu trữ nhóm quái vật ban đầu trong một danh sách và sau đó xóa một con quái vật trong danh sách mỗi khi quái vật bị bắn hạ. </a:t>
            </a:r>
          </a:p>
          <a:p>
            <a:pPr>
              <a:buFont typeface="Wingdings" panose="05000000000000000000" pitchFamily="2" charset="2"/>
              <a:buChar char="q"/>
            </a:pPr>
            <a:r>
              <a:rPr lang="en-US">
                <a:latin typeface="Arial" panose="020B0604020202020204" pitchFamily="34" charset="0"/>
                <a:cs typeface="Arial" panose="020B0604020202020204" pitchFamily="34" charset="0"/>
              </a:rPr>
              <a:t>Mỗi lần một quái vật mới xuất hiện trên màn hình, ta thêm nó vào danh sách. Danh sách quái vật sẽ tăng lên và giảm độ dài trong suốt quá trình của trò chơi.</a:t>
            </a:r>
          </a:p>
          <a:p>
            <a:endParaRPr lang="en-US"/>
          </a:p>
        </p:txBody>
      </p:sp>
    </p:spTree>
    <p:extLst>
      <p:ext uri="{BB962C8B-B14F-4D97-AF65-F5344CB8AC3E}">
        <p14:creationId xmlns:p14="http://schemas.microsoft.com/office/powerpoint/2010/main" val="11749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Thay</a:t>
            </a:r>
            <a:r>
              <a:rPr lang="en-US" dirty="0"/>
              <a:t> </a:t>
            </a:r>
            <a:r>
              <a:rPr lang="en-US" dirty="0" err="1"/>
              <a:t>đổi</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danh</a:t>
            </a:r>
            <a:r>
              <a:rPr lang="en-US" dirty="0"/>
              <a:t> </a:t>
            </a:r>
            <a:r>
              <a:rPr lang="en-US" dirty="0" err="1"/>
              <a:t>sách</a:t>
            </a:r>
            <a:endParaRPr lang="en-US" dirty="0"/>
          </a:p>
        </p:txBody>
      </p:sp>
      <p:sp>
        <p:nvSpPr>
          <p:cNvPr id="3" name="Content Placeholder 2"/>
          <p:cNvSpPr>
            <a:spLocks noGrp="1"/>
          </p:cNvSpPr>
          <p:nvPr>
            <p:ph idx="1"/>
          </p:nvPr>
        </p:nvSpPr>
        <p:spPr>
          <a:xfrm>
            <a:off x="1097280" y="1845734"/>
            <a:ext cx="10058400" cy="1022157"/>
          </a:xfrm>
        </p:spPr>
        <p:txBody>
          <a:bodyPr>
            <a:normAutofit/>
          </a:bodyPr>
          <a:lstStyle/>
          <a:p>
            <a:pPr>
              <a:buFont typeface="Wingdings" panose="05000000000000000000" pitchFamily="2" charset="2"/>
              <a:buChar char="q"/>
            </a:pPr>
            <a:r>
              <a:rPr lang="en-US">
                <a:latin typeface="Arial" panose="020B0604020202020204" pitchFamily="34" charset="0"/>
                <a:cs typeface="Arial" panose="020B0604020202020204" pitchFamily="34" charset="0"/>
              </a:rPr>
              <a:t>Để thay đổi một phần tử, sử dụng tên của danh sách theo sau bằng chỉ mục của phần tử mong muốn thay đổi, sau đó cung cấp giá trị</a:t>
            </a:r>
          </a:p>
        </p:txBody>
      </p:sp>
      <p:sp>
        <p:nvSpPr>
          <p:cNvPr id="4" name="Rectangle 3"/>
          <p:cNvSpPr/>
          <p:nvPr/>
        </p:nvSpPr>
        <p:spPr>
          <a:xfrm>
            <a:off x="1188720" y="3079106"/>
            <a:ext cx="8107680" cy="13061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 = ['</a:t>
            </a:r>
            <a:r>
              <a:rPr lang="en-US" sz="1400" spc="-20" dirty="0" err="1">
                <a:latin typeface="Courier New" panose="02070309020205020404" pitchFamily="49" charset="0"/>
                <a:ea typeface="SimSun" panose="02010600030101010101" pitchFamily="2" charset="-122"/>
              </a:rPr>
              <a:t>honda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yamaha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suzuki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motorcycles[0] = '</a:t>
            </a:r>
            <a:r>
              <a:rPr lang="en-US" sz="1400" spc="-20" dirty="0" err="1">
                <a:latin typeface="Courier New" panose="02070309020205020404" pitchFamily="49" charset="0"/>
                <a:ea typeface="SimSun" panose="02010600030101010101" pitchFamily="2" charset="-122"/>
              </a:rPr>
              <a:t>ducati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print(motorcycles)</a:t>
            </a:r>
          </a:p>
        </p:txBody>
      </p:sp>
      <p:sp>
        <p:nvSpPr>
          <p:cNvPr id="5" name="Rectangle 4"/>
          <p:cNvSpPr/>
          <p:nvPr/>
        </p:nvSpPr>
        <p:spPr>
          <a:xfrm>
            <a:off x="1188720" y="4596449"/>
            <a:ext cx="6096000" cy="649024"/>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['honda', 'yamaha', 'suzuki']</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['ducati', 'yamaha', 'suzuki']</a:t>
            </a:r>
          </a:p>
        </p:txBody>
      </p:sp>
    </p:spTree>
    <p:extLst>
      <p:ext uri="{BB962C8B-B14F-4D97-AF65-F5344CB8AC3E}">
        <p14:creationId xmlns:p14="http://schemas.microsoft.com/office/powerpoint/2010/main" val="1229205539"/>
      </p:ext>
    </p:extLst>
  </p:cSld>
  <p:clrMapOvr>
    <a:masterClrMapping/>
  </p:clrMapOvr>
</p:sld>
</file>

<file path=ppt/theme/theme1.xml><?xml version="1.0" encoding="utf-8"?>
<a:theme xmlns:a="http://schemas.openxmlformats.org/drawingml/2006/main" name="PTIT">
  <a:themeElements>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spDef>
    <a:ln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TIT" id="{2DAEBF6E-63E8-1F41-B3E1-A14F02C2BA0A}" vid="{7EECE0AB-1C52-4547-A630-0E11FA73F0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PTIT</Template>
  <TotalTime>1705</TotalTime>
  <Words>7106</Words>
  <Application>Microsoft Office PowerPoint</Application>
  <PresentationFormat>Widescreen</PresentationFormat>
  <Paragraphs>617</Paragraphs>
  <Slides>53</Slides>
  <Notes>31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ＭＳ Ｐゴシック</vt:lpstr>
      <vt:lpstr>SimSun</vt:lpstr>
      <vt:lpstr>Arial</vt:lpstr>
      <vt:lpstr>Calibri</vt:lpstr>
      <vt:lpstr>Calibri Light</vt:lpstr>
      <vt:lpstr>Consolas</vt:lpstr>
      <vt:lpstr>Courier New</vt:lpstr>
      <vt:lpstr>等线</vt:lpstr>
      <vt:lpstr>Tahoma</vt:lpstr>
      <vt:lpstr>Times New Roman</vt:lpstr>
      <vt:lpstr>Wingdings</vt:lpstr>
      <vt:lpstr>PTIT</vt:lpstr>
      <vt:lpstr>PowerPoint Presentation</vt:lpstr>
      <vt:lpstr>Chương 3 - Danh sách (List)</vt:lpstr>
      <vt:lpstr>Nội dung</vt:lpstr>
      <vt:lpstr>3.1. Định nghĩa Danh sách</vt:lpstr>
      <vt:lpstr>Truy cập các phần tử trong danh sách</vt:lpstr>
      <vt:lpstr>Đánh chỉ mục</vt:lpstr>
      <vt:lpstr>Sử dụng giá trị riêng từ danh sách</vt:lpstr>
      <vt:lpstr>3.2. Thay đổi, thêm, và xóa các phần tử</vt:lpstr>
      <vt:lpstr>Thay đổi phần tử trong danh sách</vt:lpstr>
      <vt:lpstr>Thêm phần tử vào danh sách</vt:lpstr>
      <vt:lpstr>Thêm một phần tử vào danh sách</vt:lpstr>
      <vt:lpstr>Xóa phần tử khỏi danh sách</vt:lpstr>
      <vt:lpstr>Xóa một phần tử sử dụng phương thức pop()</vt:lpstr>
      <vt:lpstr>Lấy phần tử vị trí bất kỳ trong danh sách</vt:lpstr>
      <vt:lpstr>Xóa phần tử bằng giá trị</vt:lpstr>
      <vt:lpstr>Xóa phần tử bằng giá trị (t)</vt:lpstr>
      <vt:lpstr>3.3. Tổ chức danh sách</vt:lpstr>
      <vt:lpstr>sort(): Sắp xếp danh sách vĩnh viễn</vt:lpstr>
      <vt:lpstr>sorted(): Sắp xếp danh sách tạm thời</vt:lpstr>
      <vt:lpstr>In danh sách theo thứ tự ngược</vt:lpstr>
      <vt:lpstr>Tìm độ dài của danh sách</vt:lpstr>
      <vt:lpstr>Tránh lỗi chỉ mục </vt:lpstr>
      <vt:lpstr>Tránh lỗi chỉ mục (t)</vt:lpstr>
      <vt:lpstr>Lặp qua toàn bộ danh sách</vt:lpstr>
      <vt:lpstr>Lặp qua toàn bộ danh sách(t)</vt:lpstr>
      <vt:lpstr>Bổ sung thêm về vòng lặp</vt:lpstr>
      <vt:lpstr>Bổ sung thêm về vòng lặp</vt:lpstr>
      <vt:lpstr>Một số việc sau vòng lặp For</vt:lpstr>
      <vt:lpstr>Tránh lỗi thụt lề</vt:lpstr>
      <vt:lpstr>Quên thụt lề</vt:lpstr>
      <vt:lpstr>Quên thụt lề các dòng bổ sung</vt:lpstr>
      <vt:lpstr>Thụt lề không cần thiết</vt:lpstr>
      <vt:lpstr>Thụt lề không cần thiết sau vòng lặp for</vt:lpstr>
      <vt:lpstr>Quên dấu hai chấm ‘:’</vt:lpstr>
      <vt:lpstr>Lập danh sách số</vt:lpstr>
      <vt:lpstr>Sử dụng hàm range() </vt:lpstr>
      <vt:lpstr>Sử dụng range() để tạo ra danh sách số</vt:lpstr>
      <vt:lpstr>Sử dụng range() để tạo ra danh sách số</vt:lpstr>
      <vt:lpstr>Thống kê đơn giản với danh sách số</vt:lpstr>
      <vt:lpstr>Hiểu về danh sách</vt:lpstr>
      <vt:lpstr>Làm việc với một phần của danh sách</vt:lpstr>
      <vt:lpstr>Cắt lát một danh sách</vt:lpstr>
      <vt:lpstr>Cắt lát một danh sách</vt:lpstr>
      <vt:lpstr>Lặp qua một lát cắt</vt:lpstr>
      <vt:lpstr>Sao chép danh sách</vt:lpstr>
      <vt:lpstr>Sao chép danh sách</vt:lpstr>
      <vt:lpstr>Sao chép danh sách</vt:lpstr>
      <vt:lpstr>Tuples</vt:lpstr>
      <vt:lpstr>Định nghĩa một Tuple</vt:lpstr>
      <vt:lpstr>Định nghĩa 1 tuple</vt:lpstr>
      <vt:lpstr>Lặp qua toàn bộ giá trị trong Tuple</vt:lpstr>
      <vt:lpstr>Ghi lên Tuple</vt:lpstr>
      <vt:lpstr>Kết chương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môn học</dc:title>
  <dc:creator>esitevn.net@gmail.com</dc:creator>
  <cp:lastModifiedBy>NGUYEN THI UOC D20CN10</cp:lastModifiedBy>
  <cp:revision>402</cp:revision>
  <dcterms:created xsi:type="dcterms:W3CDTF">2021-07-18T06:44:26Z</dcterms:created>
  <dcterms:modified xsi:type="dcterms:W3CDTF">2022-09-15T00:53:20Z</dcterms:modified>
</cp:coreProperties>
</file>