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
      <p:font typeface="Alfa Slab One"/>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AlfaSlabOne-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3f60dc23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3f60dc23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73f60dc231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3f60dc231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a calendar that can choose 1 year from current date (1 year because the stores may change significantly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4018a025d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4018a025d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status bar to warn user of bad input</a:t>
            </a:r>
            <a:endParaRPr/>
          </a:p>
          <a:p>
            <a:pPr indent="0" lvl="0" marL="0" rtl="0" algn="l">
              <a:spcBef>
                <a:spcPts val="0"/>
              </a:spcBef>
              <a:spcAft>
                <a:spcPts val="0"/>
              </a:spcAft>
              <a:buNone/>
            </a:pPr>
            <a:r>
              <a:rPr lang="en"/>
              <a:t>We don’t have to use a loop for this because we code it such that the screen only closes when correct input is entered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3f60dc23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3f60dc23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achieved through file handling</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74018a025d_4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4018a025d_4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3f60dc231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3f60dc231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4018a025d_4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4018a025d_4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function is used to return the status of the store, by getting information such as openingTime, closingTime, and then compare these with the date and time chosen by user (either now or some defined time). The status is used to decide whether to display as coloured image or grayscaled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f60dc231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f60dc231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74018a025d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4018a025d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f60dc23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f60dc23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4018a025d_4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4018a025d_4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3f60dc231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3f60dc231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3f60dc231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3f60dc231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display the operating hours of the respective stores, we made use of a list with the elements ‘weekdays’, ‘saturday’, and ‘sunday’. Following this, we iterate through the list and the relevant operating hours will be extracted and then, printed.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3f60dc231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3f60dc231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error handling for the estimated waiting time is similar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3f60dc23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3f60dc23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4018a025d_4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4018a025d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4018a025d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4018a025d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73f60dc231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73f60dc231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73f60dc231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73f60dc231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3f60dc231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3f60dc231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3f60dc23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3f60dc23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3f60dc23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3f60dc23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4018a02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4018a02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3f60dc231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3f60dc231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program, we have a main file and each other file contains a code for 1 window. This would allow our code to be more organised and readable. </a:t>
            </a:r>
            <a:endParaRPr/>
          </a:p>
          <a:p>
            <a:pPr indent="0" lvl="0" marL="0" rtl="0" algn="l">
              <a:spcBef>
                <a:spcPts val="0"/>
              </a:spcBef>
              <a:spcAft>
                <a:spcPts val="0"/>
              </a:spcAft>
              <a:buNone/>
            </a:pPr>
            <a:r>
              <a:rPr lang="en"/>
              <a:t>An interesting approach we use is that we define the window function with some parameters =&gt; hence </a:t>
            </a:r>
            <a:r>
              <a:rPr lang="en" sz="1800">
                <a:solidFill>
                  <a:schemeClr val="dk2"/>
                </a:solidFill>
                <a:latin typeface="Proxima Nova"/>
                <a:ea typeface="Proxima Nova"/>
                <a:cs typeface="Proxima Nova"/>
                <a:sym typeface="Proxima Nova"/>
              </a:rPr>
              <a:t>can use the same function to display windows with different settings (eg only show menu when store is open)</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3f60dc231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3f60dc231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1ebe76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1ebe76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3f60dc23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3f60dc23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Write associated code and window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1.png"/><Relationship Id="rId5"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Northspine Canteen</a:t>
            </a:r>
            <a:endParaRPr/>
          </a:p>
          <a:p>
            <a:pPr indent="0" lvl="0" marL="0" rtl="0" algn="ctr">
              <a:spcBef>
                <a:spcPts val="0"/>
              </a:spcBef>
              <a:spcAft>
                <a:spcPts val="0"/>
              </a:spcAft>
              <a:buNone/>
            </a:pPr>
            <a:r>
              <a:rPr lang="en"/>
              <a:t>Real-time App</a:t>
            </a:r>
            <a:endParaRPr/>
          </a:p>
        </p:txBody>
      </p:sp>
      <p:sp>
        <p:nvSpPr>
          <p:cNvPr id="57" name="Google Shape;57;p13"/>
          <p:cNvSpPr txBox="1"/>
          <p:nvPr>
            <p:ph idx="1" type="subTitle"/>
          </p:nvPr>
        </p:nvSpPr>
        <p:spPr>
          <a:xfrm>
            <a:off x="311700" y="3165827"/>
            <a:ext cx="8520600" cy="160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5</a:t>
            </a:r>
            <a:endParaRPr/>
          </a:p>
          <a:p>
            <a:pPr indent="0" lvl="0" marL="0" rtl="0" algn="ctr">
              <a:spcBef>
                <a:spcPts val="0"/>
              </a:spcBef>
              <a:spcAft>
                <a:spcPts val="0"/>
              </a:spcAft>
              <a:buNone/>
            </a:pPr>
            <a:r>
              <a:rPr lang="en"/>
              <a:t>Lam Jing Xuan Denise U1922510E</a:t>
            </a:r>
            <a:endParaRPr/>
          </a:p>
          <a:p>
            <a:pPr indent="0" lvl="0" marL="0" rtl="0" algn="ctr">
              <a:spcBef>
                <a:spcPts val="0"/>
              </a:spcBef>
              <a:spcAft>
                <a:spcPts val="0"/>
              </a:spcAft>
              <a:buNone/>
            </a:pPr>
            <a:r>
              <a:rPr lang="en"/>
              <a:t>Lee Yi Hui Rachel U1922672E</a:t>
            </a:r>
            <a:endParaRPr/>
          </a:p>
          <a:p>
            <a:pPr indent="0" lvl="0" marL="0" rtl="0" algn="ctr">
              <a:spcBef>
                <a:spcPts val="0"/>
              </a:spcBef>
              <a:spcAft>
                <a:spcPts val="0"/>
              </a:spcAft>
              <a:buNone/>
            </a:pPr>
            <a:r>
              <a:rPr lang="en"/>
              <a:t>Le Quang Anh U1922940J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Window - Date and Time </a:t>
            </a:r>
            <a:endParaRPr/>
          </a:p>
        </p:txBody>
      </p:sp>
      <p:pic>
        <p:nvPicPr>
          <p:cNvPr id="143" name="Google Shape;143;p22"/>
          <p:cNvPicPr preferRelativeResize="0"/>
          <p:nvPr/>
        </p:nvPicPr>
        <p:blipFill rotWithShape="1">
          <a:blip r:embed="rId3">
            <a:alphaModFix/>
          </a:blip>
          <a:srcRect b="2439" l="0" r="1874" t="0"/>
          <a:stretch/>
        </p:blipFill>
        <p:spPr>
          <a:xfrm>
            <a:off x="2194475" y="1279175"/>
            <a:ext cx="4755050" cy="3392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Date - a calendar </a:t>
            </a:r>
            <a:endParaRPr/>
          </a:p>
        </p:txBody>
      </p:sp>
      <p:pic>
        <p:nvPicPr>
          <p:cNvPr id="149" name="Google Shape;149;p23"/>
          <p:cNvPicPr preferRelativeResize="0"/>
          <p:nvPr/>
        </p:nvPicPr>
        <p:blipFill>
          <a:blip r:embed="rId3">
            <a:alphaModFix/>
          </a:blip>
          <a:stretch>
            <a:fillRect/>
          </a:stretch>
        </p:blipFill>
        <p:spPr>
          <a:xfrm>
            <a:off x="4986925" y="1017725"/>
            <a:ext cx="3449492" cy="3820975"/>
          </a:xfrm>
          <a:prstGeom prst="rect">
            <a:avLst/>
          </a:prstGeom>
          <a:noFill/>
          <a:ln>
            <a:noFill/>
          </a:ln>
        </p:spPr>
      </p:pic>
      <p:sp>
        <p:nvSpPr>
          <p:cNvPr id="150" name="Google Shape;150;p23"/>
          <p:cNvSpPr txBox="1"/>
          <p:nvPr>
            <p:ph idx="1" type="body"/>
          </p:nvPr>
        </p:nvSpPr>
        <p:spPr>
          <a:xfrm>
            <a:off x="311700" y="1152475"/>
            <a:ext cx="43611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Use of tkcalendar.Calendar</a:t>
            </a:r>
            <a:endParaRPr sz="2400"/>
          </a:p>
          <a:p>
            <a:pPr indent="-381000" lvl="0" marL="457200" rtl="0" algn="l">
              <a:spcBef>
                <a:spcPts val="0"/>
              </a:spcBef>
              <a:spcAft>
                <a:spcPts val="0"/>
              </a:spcAft>
              <a:buSzPts val="2400"/>
              <a:buChar char="●"/>
            </a:pPr>
            <a:r>
              <a:rPr lang="en" sz="2400"/>
              <a:t>Can only click within 1 year from current date</a:t>
            </a:r>
            <a:endParaRPr sz="2400"/>
          </a:p>
          <a:p>
            <a:pPr indent="0" lvl="0" marL="0" rtl="0" algn="l">
              <a:spcBef>
                <a:spcPts val="1600"/>
              </a:spcBef>
              <a:spcAft>
                <a:spcPts val="1600"/>
              </a:spcAft>
              <a:buNone/>
            </a:pPr>
            <a:r>
              <a:rPr lang="en" sz="2400"/>
              <a:t>=&gt; No exception handling required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 string operation, input handling</a:t>
            </a:r>
            <a:endParaRPr/>
          </a:p>
        </p:txBody>
      </p:sp>
      <p:pic>
        <p:nvPicPr>
          <p:cNvPr id="156" name="Google Shape;156;p24"/>
          <p:cNvPicPr preferRelativeResize="0"/>
          <p:nvPr/>
        </p:nvPicPr>
        <p:blipFill rotWithShape="1">
          <a:blip r:embed="rId3">
            <a:alphaModFix/>
          </a:blip>
          <a:srcRect b="0" l="0" r="0" t="0"/>
          <a:stretch/>
        </p:blipFill>
        <p:spPr>
          <a:xfrm>
            <a:off x="4695825" y="1174350"/>
            <a:ext cx="4371975" cy="2667000"/>
          </a:xfrm>
          <a:prstGeom prst="rect">
            <a:avLst/>
          </a:prstGeom>
          <a:noFill/>
          <a:ln>
            <a:noFill/>
          </a:ln>
        </p:spPr>
      </p:pic>
      <p:pic>
        <p:nvPicPr>
          <p:cNvPr id="157" name="Google Shape;157;p24"/>
          <p:cNvPicPr preferRelativeResize="0"/>
          <p:nvPr/>
        </p:nvPicPr>
        <p:blipFill rotWithShape="1">
          <a:blip r:embed="rId4">
            <a:alphaModFix/>
          </a:blip>
          <a:srcRect b="8759" l="0" r="0" t="0"/>
          <a:stretch/>
        </p:blipFill>
        <p:spPr>
          <a:xfrm>
            <a:off x="152400" y="1246325"/>
            <a:ext cx="4391026" cy="2416701"/>
          </a:xfrm>
          <a:prstGeom prst="rect">
            <a:avLst/>
          </a:prstGeom>
          <a:noFill/>
          <a:ln>
            <a:noFill/>
          </a:ln>
        </p:spPr>
      </p:pic>
      <p:sp>
        <p:nvSpPr>
          <p:cNvPr id="158" name="Google Shape;158;p24"/>
          <p:cNvSpPr txBox="1"/>
          <p:nvPr/>
        </p:nvSpPr>
        <p:spPr>
          <a:xfrm>
            <a:off x="163300" y="3949025"/>
            <a:ext cx="4074900" cy="83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p:txBody>
      </p:sp>
      <p:cxnSp>
        <p:nvCxnSpPr>
          <p:cNvPr id="159" name="Google Shape;159;p24"/>
          <p:cNvCxnSpPr/>
          <p:nvPr/>
        </p:nvCxnSpPr>
        <p:spPr>
          <a:xfrm rot="10800000">
            <a:off x="6755063" y="3737800"/>
            <a:ext cx="253500" cy="579600"/>
          </a:xfrm>
          <a:prstGeom prst="straightConnector1">
            <a:avLst/>
          </a:prstGeom>
          <a:noFill/>
          <a:ln cap="flat" cmpd="sng" w="9525">
            <a:solidFill>
              <a:srgbClr val="FF0000"/>
            </a:solidFill>
            <a:prstDash val="solid"/>
            <a:round/>
            <a:headEnd len="med" w="med" type="none"/>
            <a:tailEnd len="med" w="med" type="triangle"/>
          </a:ln>
        </p:spPr>
      </p:cxnSp>
      <p:sp>
        <p:nvSpPr>
          <p:cNvPr id="160" name="Google Shape;160;p24"/>
          <p:cNvSpPr txBox="1"/>
          <p:nvPr/>
        </p:nvSpPr>
        <p:spPr>
          <a:xfrm>
            <a:off x="6592675" y="4275050"/>
            <a:ext cx="1720500" cy="68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Proxima Nova"/>
                <a:ea typeface="Proxima Nova"/>
                <a:cs typeface="Proxima Nova"/>
                <a:sym typeface="Proxima Nova"/>
              </a:rPr>
              <a:t>Status bar</a:t>
            </a:r>
            <a:endParaRPr b="1" sz="1800">
              <a:latin typeface="Proxima Nova"/>
              <a:ea typeface="Proxima Nova"/>
              <a:cs typeface="Proxima Nova"/>
              <a:sym typeface="Proxima Nova"/>
            </a:endParaRPr>
          </a:p>
        </p:txBody>
      </p:sp>
      <p:sp>
        <p:nvSpPr>
          <p:cNvPr id="161" name="Google Shape;161;p24"/>
          <p:cNvSpPr txBox="1"/>
          <p:nvPr/>
        </p:nvSpPr>
        <p:spPr>
          <a:xfrm>
            <a:off x="152400" y="3737800"/>
            <a:ext cx="5371800" cy="1044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Try-except to check error</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Status bar to warn user</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No need for loop</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en" sz="1800">
                <a:latin typeface="Proxima Nova"/>
                <a:ea typeface="Proxima Nova"/>
                <a:cs typeface="Proxima Nova"/>
                <a:sym typeface="Proxima Nova"/>
              </a:rPr>
              <a:t>Str =&gt; int =&gt; datetime.time object</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3rd Window, Stall Interface</a:t>
            </a:r>
            <a:endParaRPr/>
          </a:p>
        </p:txBody>
      </p:sp>
      <p:pic>
        <p:nvPicPr>
          <p:cNvPr id="167" name="Google Shape;167;p25"/>
          <p:cNvPicPr preferRelativeResize="0"/>
          <p:nvPr/>
        </p:nvPicPr>
        <p:blipFill>
          <a:blip r:embed="rId3">
            <a:alphaModFix/>
          </a:blip>
          <a:stretch>
            <a:fillRect/>
          </a:stretch>
        </p:blipFill>
        <p:spPr>
          <a:xfrm>
            <a:off x="700075" y="1104900"/>
            <a:ext cx="7743825" cy="2933700"/>
          </a:xfrm>
          <a:prstGeom prst="rect">
            <a:avLst/>
          </a:prstGeom>
          <a:noFill/>
          <a:ln>
            <a:noFill/>
          </a:ln>
        </p:spPr>
      </p:pic>
      <p:sp>
        <p:nvSpPr>
          <p:cNvPr id="168" name="Google Shape;168;p25"/>
          <p:cNvSpPr txBox="1"/>
          <p:nvPr/>
        </p:nvSpPr>
        <p:spPr>
          <a:xfrm>
            <a:off x="311700" y="4125775"/>
            <a:ext cx="5371800" cy="1044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roxima Nova"/>
              <a:buChar char="●"/>
            </a:pPr>
            <a:r>
              <a:rPr lang="en" sz="2400">
                <a:latin typeface="Proxima Nova"/>
                <a:ea typeface="Proxima Nova"/>
                <a:cs typeface="Proxima Nova"/>
                <a:sym typeface="Proxima Nova"/>
              </a:rPr>
              <a:t>Open store: coloured pictures</a:t>
            </a:r>
            <a:endParaRPr sz="2400">
              <a:latin typeface="Proxima Nova"/>
              <a:ea typeface="Proxima Nova"/>
              <a:cs typeface="Proxima Nova"/>
              <a:sym typeface="Proxima Nova"/>
            </a:endParaRPr>
          </a:p>
          <a:p>
            <a:pPr indent="-381000" lvl="0" marL="457200" rtl="0" algn="l">
              <a:spcBef>
                <a:spcPts val="0"/>
              </a:spcBef>
              <a:spcAft>
                <a:spcPts val="0"/>
              </a:spcAft>
              <a:buSzPts val="2400"/>
              <a:buFont typeface="Proxima Nova"/>
              <a:buChar char="●"/>
            </a:pPr>
            <a:r>
              <a:rPr lang="en" sz="2400">
                <a:latin typeface="Proxima Nova"/>
                <a:ea typeface="Proxima Nova"/>
                <a:cs typeface="Proxima Nova"/>
                <a:sym typeface="Proxima Nova"/>
              </a:rPr>
              <a:t>Closed store: grayscale pictures</a:t>
            </a:r>
            <a:endParaRPr sz="24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96650" y="409175"/>
            <a:ext cx="927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 system</a:t>
            </a:r>
            <a:endParaRPr/>
          </a:p>
        </p:txBody>
      </p:sp>
      <p:pic>
        <p:nvPicPr>
          <p:cNvPr id="174" name="Google Shape;174;p26"/>
          <p:cNvPicPr preferRelativeResize="0"/>
          <p:nvPr/>
        </p:nvPicPr>
        <p:blipFill rotWithShape="1">
          <a:blip r:embed="rId3">
            <a:alphaModFix/>
          </a:blip>
          <a:srcRect b="74915" l="0" r="0" t="0"/>
          <a:stretch/>
        </p:blipFill>
        <p:spPr>
          <a:xfrm>
            <a:off x="271650" y="2201075"/>
            <a:ext cx="7336726" cy="967450"/>
          </a:xfrm>
          <a:prstGeom prst="rect">
            <a:avLst/>
          </a:prstGeom>
          <a:noFill/>
          <a:ln>
            <a:noFill/>
          </a:ln>
        </p:spPr>
      </p:pic>
      <p:sp>
        <p:nvSpPr>
          <p:cNvPr id="175" name="Google Shape;175;p26"/>
          <p:cNvSpPr txBox="1"/>
          <p:nvPr/>
        </p:nvSpPr>
        <p:spPr>
          <a:xfrm>
            <a:off x="2795975" y="3133375"/>
            <a:ext cx="28977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00"/>
                </a:highlight>
                <a:latin typeface="Proxima Nova"/>
                <a:ea typeface="Proxima Nova"/>
                <a:cs typeface="Proxima Nova"/>
                <a:sym typeface="Proxima Nova"/>
              </a:rPr>
              <a:t>stallMenu.csv</a:t>
            </a:r>
            <a:endParaRPr>
              <a:highlight>
                <a:srgbClr val="FFFF00"/>
              </a:highlight>
              <a:latin typeface="Proxima Nova"/>
              <a:ea typeface="Proxima Nova"/>
              <a:cs typeface="Proxima Nova"/>
              <a:sym typeface="Proxima Nova"/>
            </a:endParaRPr>
          </a:p>
        </p:txBody>
      </p:sp>
      <p:pic>
        <p:nvPicPr>
          <p:cNvPr id="176" name="Google Shape;176;p26"/>
          <p:cNvPicPr preferRelativeResize="0"/>
          <p:nvPr/>
        </p:nvPicPr>
        <p:blipFill>
          <a:blip r:embed="rId4">
            <a:alphaModFix/>
          </a:blip>
          <a:stretch>
            <a:fillRect/>
          </a:stretch>
        </p:blipFill>
        <p:spPr>
          <a:xfrm>
            <a:off x="271650" y="3638550"/>
            <a:ext cx="6477000" cy="1171575"/>
          </a:xfrm>
          <a:prstGeom prst="rect">
            <a:avLst/>
          </a:prstGeom>
          <a:noFill/>
          <a:ln>
            <a:noFill/>
          </a:ln>
        </p:spPr>
      </p:pic>
      <p:sp>
        <p:nvSpPr>
          <p:cNvPr id="177" name="Google Shape;177;p26"/>
          <p:cNvSpPr txBox="1"/>
          <p:nvPr/>
        </p:nvSpPr>
        <p:spPr>
          <a:xfrm>
            <a:off x="2795963" y="4723225"/>
            <a:ext cx="28977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00"/>
                </a:highlight>
                <a:latin typeface="Proxima Nova"/>
                <a:ea typeface="Proxima Nova"/>
                <a:cs typeface="Proxima Nova"/>
                <a:sym typeface="Proxima Nova"/>
              </a:rPr>
              <a:t>operatingHours.csv</a:t>
            </a:r>
            <a:endParaRPr>
              <a:highlight>
                <a:srgbClr val="FFFF00"/>
              </a:highlight>
              <a:latin typeface="Proxima Nova"/>
              <a:ea typeface="Proxima Nova"/>
              <a:cs typeface="Proxima Nova"/>
              <a:sym typeface="Proxima Nova"/>
            </a:endParaRPr>
          </a:p>
        </p:txBody>
      </p:sp>
      <p:pic>
        <p:nvPicPr>
          <p:cNvPr id="178" name="Google Shape;178;p26"/>
          <p:cNvPicPr preferRelativeResize="0"/>
          <p:nvPr/>
        </p:nvPicPr>
        <p:blipFill>
          <a:blip r:embed="rId5">
            <a:alphaModFix/>
          </a:blip>
          <a:stretch>
            <a:fillRect/>
          </a:stretch>
        </p:blipFill>
        <p:spPr>
          <a:xfrm>
            <a:off x="315200" y="971500"/>
            <a:ext cx="8839200" cy="759554"/>
          </a:xfrm>
          <a:prstGeom prst="rect">
            <a:avLst/>
          </a:prstGeom>
          <a:noFill/>
          <a:ln>
            <a:noFill/>
          </a:ln>
        </p:spPr>
      </p:pic>
      <p:sp>
        <p:nvSpPr>
          <p:cNvPr id="179" name="Google Shape;179;p26"/>
          <p:cNvSpPr txBox="1"/>
          <p:nvPr/>
        </p:nvSpPr>
        <p:spPr>
          <a:xfrm>
            <a:off x="2795975" y="1695913"/>
            <a:ext cx="2897700" cy="2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00"/>
                </a:highlight>
                <a:latin typeface="Proxima Nova"/>
                <a:ea typeface="Proxima Nova"/>
                <a:cs typeface="Proxima Nova"/>
                <a:sym typeface="Proxima Nova"/>
              </a:rPr>
              <a:t>stallList.csv</a:t>
            </a:r>
            <a:endParaRPr>
              <a:highlight>
                <a:srgbClr val="FFFF00"/>
              </a:highlight>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96650" y="409175"/>
            <a:ext cx="927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Stall Interface - File Handling</a:t>
            </a:r>
            <a:endParaRPr/>
          </a:p>
        </p:txBody>
      </p:sp>
      <p:pic>
        <p:nvPicPr>
          <p:cNvPr id="185" name="Google Shape;185;p27"/>
          <p:cNvPicPr preferRelativeResize="0"/>
          <p:nvPr/>
        </p:nvPicPr>
        <p:blipFill>
          <a:blip r:embed="rId3">
            <a:alphaModFix/>
          </a:blip>
          <a:stretch>
            <a:fillRect/>
          </a:stretch>
        </p:blipFill>
        <p:spPr>
          <a:xfrm>
            <a:off x="187313" y="1499425"/>
            <a:ext cx="8769375" cy="1839850"/>
          </a:xfrm>
          <a:prstGeom prst="rect">
            <a:avLst/>
          </a:prstGeom>
          <a:noFill/>
          <a:ln>
            <a:noFill/>
          </a:ln>
        </p:spPr>
      </p:pic>
      <p:sp>
        <p:nvSpPr>
          <p:cNvPr id="186" name="Google Shape;186;p27"/>
          <p:cNvSpPr txBox="1"/>
          <p:nvPr/>
        </p:nvSpPr>
        <p:spPr>
          <a:xfrm>
            <a:off x="311700" y="4125775"/>
            <a:ext cx="7138200" cy="1044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roxima Nova"/>
              <a:buChar char="●"/>
            </a:pPr>
            <a:r>
              <a:rPr lang="en" sz="2400">
                <a:latin typeface="Proxima Nova"/>
                <a:ea typeface="Proxima Nova"/>
                <a:cs typeface="Proxima Nova"/>
                <a:sym typeface="Proxima Nova"/>
              </a:rPr>
              <a:t>Use pandas to load the information as dataframe</a:t>
            </a:r>
            <a:endParaRPr sz="24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96650" y="409175"/>
            <a:ext cx="927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Stall Interface - File Handling</a:t>
            </a:r>
            <a:endParaRPr/>
          </a:p>
        </p:txBody>
      </p:sp>
      <p:pic>
        <p:nvPicPr>
          <p:cNvPr id="192" name="Google Shape;192;p28"/>
          <p:cNvPicPr preferRelativeResize="0"/>
          <p:nvPr/>
        </p:nvPicPr>
        <p:blipFill rotWithShape="1">
          <a:blip r:embed="rId3">
            <a:alphaModFix/>
          </a:blip>
          <a:srcRect b="82461" l="0" r="0" t="0"/>
          <a:stretch/>
        </p:blipFill>
        <p:spPr>
          <a:xfrm>
            <a:off x="152400" y="1362875"/>
            <a:ext cx="8839199" cy="300425"/>
          </a:xfrm>
          <a:prstGeom prst="rect">
            <a:avLst/>
          </a:prstGeom>
          <a:noFill/>
          <a:ln>
            <a:noFill/>
          </a:ln>
        </p:spPr>
      </p:pic>
      <p:pic>
        <p:nvPicPr>
          <p:cNvPr id="193" name="Google Shape;193;p28"/>
          <p:cNvPicPr preferRelativeResize="0"/>
          <p:nvPr/>
        </p:nvPicPr>
        <p:blipFill rotWithShape="1">
          <a:blip r:embed="rId4">
            <a:alphaModFix/>
          </a:blip>
          <a:srcRect b="0" l="0" r="10338" t="0"/>
          <a:stretch/>
        </p:blipFill>
        <p:spPr>
          <a:xfrm>
            <a:off x="1066225" y="1826300"/>
            <a:ext cx="7925375" cy="278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Stall Interface - Use of Dictionary</a:t>
            </a:r>
            <a:endParaRPr/>
          </a:p>
        </p:txBody>
      </p:sp>
      <p:pic>
        <p:nvPicPr>
          <p:cNvPr id="199" name="Google Shape;199;p29"/>
          <p:cNvPicPr preferRelativeResize="0"/>
          <p:nvPr/>
        </p:nvPicPr>
        <p:blipFill>
          <a:blip r:embed="rId3">
            <a:alphaModFix/>
          </a:blip>
          <a:stretch>
            <a:fillRect/>
          </a:stretch>
        </p:blipFill>
        <p:spPr>
          <a:xfrm>
            <a:off x="1402075" y="1152000"/>
            <a:ext cx="5572125" cy="1695450"/>
          </a:xfrm>
          <a:prstGeom prst="rect">
            <a:avLst/>
          </a:prstGeom>
          <a:noFill/>
          <a:ln>
            <a:noFill/>
          </a:ln>
        </p:spPr>
      </p:pic>
      <p:sp>
        <p:nvSpPr>
          <p:cNvPr id="200" name="Google Shape;200;p29"/>
          <p:cNvSpPr txBox="1"/>
          <p:nvPr/>
        </p:nvSpPr>
        <p:spPr>
          <a:xfrm>
            <a:off x="311700" y="3220225"/>
            <a:ext cx="7150200" cy="1044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roxima Nova"/>
              <a:buChar char="●"/>
            </a:pPr>
            <a:r>
              <a:rPr lang="en" sz="2400">
                <a:latin typeface="Proxima Nova"/>
                <a:ea typeface="Proxima Nova"/>
                <a:cs typeface="Proxima Nova"/>
                <a:sym typeface="Proxima Nova"/>
              </a:rPr>
              <a:t>A</a:t>
            </a:r>
            <a:r>
              <a:rPr lang="en" sz="2400">
                <a:latin typeface="Proxima Nova"/>
                <a:ea typeface="Proxima Nova"/>
                <a:cs typeface="Proxima Nova"/>
                <a:sym typeface="Proxima Nova"/>
              </a:rPr>
              <a:t>utomatically generating the buttons and label </a:t>
            </a:r>
            <a:endParaRPr sz="2400">
              <a:latin typeface="Proxima Nova"/>
              <a:ea typeface="Proxima Nova"/>
              <a:cs typeface="Proxima Nova"/>
              <a:sym typeface="Proxima Nova"/>
            </a:endParaRPr>
          </a:p>
          <a:p>
            <a:pPr indent="-381000" lvl="0" marL="457200" rtl="0" algn="l">
              <a:spcBef>
                <a:spcPts val="0"/>
              </a:spcBef>
              <a:spcAft>
                <a:spcPts val="0"/>
              </a:spcAft>
              <a:buSzPts val="2400"/>
              <a:buFont typeface="Proxima Nova"/>
              <a:buChar char="●"/>
            </a:pPr>
            <a:r>
              <a:rPr lang="en" sz="2400">
                <a:latin typeface="Proxima Nova"/>
                <a:ea typeface="Proxima Nova"/>
                <a:cs typeface="Proxima Nova"/>
                <a:sym typeface="Proxima Nova"/>
              </a:rPr>
              <a:t>Refer to them at ease</a:t>
            </a:r>
            <a:endParaRPr sz="24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a:p>
            <a:pPr indent="0" lvl="0" marL="0" rtl="0" algn="l">
              <a:spcBef>
                <a:spcPts val="0"/>
              </a:spcBef>
              <a:spcAft>
                <a:spcPts val="0"/>
              </a:spcAft>
              <a:buNone/>
            </a:pPr>
            <a:r>
              <a:t/>
            </a:r>
            <a:endParaRPr sz="2400">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4th Window, Stall Menus (closed)</a:t>
            </a:r>
            <a:endParaRPr/>
          </a:p>
        </p:txBody>
      </p:sp>
      <p:pic>
        <p:nvPicPr>
          <p:cNvPr id="206" name="Google Shape;206;p30"/>
          <p:cNvPicPr preferRelativeResize="0"/>
          <p:nvPr/>
        </p:nvPicPr>
        <p:blipFill>
          <a:blip r:embed="rId3">
            <a:alphaModFix/>
          </a:blip>
          <a:stretch>
            <a:fillRect/>
          </a:stretch>
        </p:blipFill>
        <p:spPr>
          <a:xfrm>
            <a:off x="1714500" y="1514225"/>
            <a:ext cx="5715000" cy="1295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4th Window, Stall Menus (open)</a:t>
            </a:r>
            <a:endParaRPr/>
          </a:p>
        </p:txBody>
      </p:sp>
      <p:pic>
        <p:nvPicPr>
          <p:cNvPr id="212" name="Google Shape;212;p31"/>
          <p:cNvPicPr preferRelativeResize="0"/>
          <p:nvPr/>
        </p:nvPicPr>
        <p:blipFill>
          <a:blip r:embed="rId3">
            <a:alphaModFix/>
          </a:blip>
          <a:stretch>
            <a:fillRect/>
          </a:stretch>
        </p:blipFill>
        <p:spPr>
          <a:xfrm>
            <a:off x="2416250" y="1206325"/>
            <a:ext cx="3486150" cy="299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short demo...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5th Window, Operating Hours</a:t>
            </a:r>
            <a:endParaRPr/>
          </a:p>
        </p:txBody>
      </p:sp>
      <p:pic>
        <p:nvPicPr>
          <p:cNvPr id="218" name="Google Shape;218;p32"/>
          <p:cNvPicPr preferRelativeResize="0"/>
          <p:nvPr/>
        </p:nvPicPr>
        <p:blipFill>
          <a:blip r:embed="rId3">
            <a:alphaModFix/>
          </a:blip>
          <a:stretch>
            <a:fillRect/>
          </a:stretch>
        </p:blipFill>
        <p:spPr>
          <a:xfrm>
            <a:off x="2809875" y="1614425"/>
            <a:ext cx="3524250" cy="1733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Operating hours - Use of list </a:t>
            </a:r>
            <a:endParaRPr/>
          </a:p>
        </p:txBody>
      </p:sp>
      <p:pic>
        <p:nvPicPr>
          <p:cNvPr id="224" name="Google Shape;224;p33"/>
          <p:cNvPicPr preferRelativeResize="0"/>
          <p:nvPr/>
        </p:nvPicPr>
        <p:blipFill>
          <a:blip r:embed="rId3">
            <a:alphaModFix/>
          </a:blip>
          <a:stretch>
            <a:fillRect/>
          </a:stretch>
        </p:blipFill>
        <p:spPr>
          <a:xfrm>
            <a:off x="686650" y="1810075"/>
            <a:ext cx="8145650" cy="283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6th Window, Estimated Waiting Time </a:t>
            </a:r>
            <a:endParaRPr/>
          </a:p>
        </p:txBody>
      </p:sp>
      <p:pic>
        <p:nvPicPr>
          <p:cNvPr id="230" name="Google Shape;230;p34"/>
          <p:cNvPicPr preferRelativeResize="0"/>
          <p:nvPr/>
        </p:nvPicPr>
        <p:blipFill>
          <a:blip r:embed="rId3">
            <a:alphaModFix/>
          </a:blip>
          <a:stretch>
            <a:fillRect/>
          </a:stretch>
        </p:blipFill>
        <p:spPr>
          <a:xfrm>
            <a:off x="1056150" y="1017725"/>
            <a:ext cx="7848600" cy="1866900"/>
          </a:xfrm>
          <a:prstGeom prst="rect">
            <a:avLst/>
          </a:prstGeom>
          <a:noFill/>
          <a:ln>
            <a:noFill/>
          </a:ln>
        </p:spPr>
      </p:pic>
      <p:pic>
        <p:nvPicPr>
          <p:cNvPr id="231" name="Google Shape;231;p34"/>
          <p:cNvPicPr preferRelativeResize="0"/>
          <p:nvPr/>
        </p:nvPicPr>
        <p:blipFill>
          <a:blip r:embed="rId4">
            <a:alphaModFix/>
          </a:blip>
          <a:stretch>
            <a:fillRect/>
          </a:stretch>
        </p:blipFill>
        <p:spPr>
          <a:xfrm>
            <a:off x="2281225" y="2924175"/>
            <a:ext cx="4581525" cy="22193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Message box: Thank You For Perusing!</a:t>
            </a:r>
            <a:endParaRPr/>
          </a:p>
        </p:txBody>
      </p:sp>
      <p:pic>
        <p:nvPicPr>
          <p:cNvPr id="237" name="Google Shape;237;p35"/>
          <p:cNvPicPr preferRelativeResize="0"/>
          <p:nvPr/>
        </p:nvPicPr>
        <p:blipFill rotWithShape="1">
          <a:blip r:embed="rId3">
            <a:alphaModFix/>
          </a:blip>
          <a:srcRect b="0" l="0" r="0" t="4287"/>
          <a:stretch/>
        </p:blipFill>
        <p:spPr>
          <a:xfrm>
            <a:off x="1067575" y="1878225"/>
            <a:ext cx="7189225" cy="2495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nvSpPr>
        <p:spPr>
          <a:xfrm>
            <a:off x="2226300" y="1675200"/>
            <a:ext cx="5462100" cy="17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00FF"/>
                </a:solidFill>
                <a:latin typeface="Proxima Nova"/>
                <a:ea typeface="Proxima Nova"/>
                <a:cs typeface="Proxima Nova"/>
                <a:sym typeface="Proxima Nova"/>
              </a:rPr>
              <a:t>Thank you!</a:t>
            </a:r>
            <a:endParaRPr b="1" sz="7200">
              <a:solidFill>
                <a:srgbClr val="0000FF"/>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a:t>
            </a:r>
            <a:endParaRPr/>
          </a:p>
        </p:txBody>
      </p:sp>
      <p:pic>
        <p:nvPicPr>
          <p:cNvPr id="248" name="Google Shape;248;p37"/>
          <p:cNvPicPr preferRelativeResize="0"/>
          <p:nvPr/>
        </p:nvPicPr>
        <p:blipFill>
          <a:blip r:embed="rId3">
            <a:alphaModFix/>
          </a:blip>
          <a:stretch>
            <a:fillRect/>
          </a:stretch>
        </p:blipFill>
        <p:spPr>
          <a:xfrm>
            <a:off x="4536513" y="1271588"/>
            <a:ext cx="4295775" cy="2600325"/>
          </a:xfrm>
          <a:prstGeom prst="rect">
            <a:avLst/>
          </a:prstGeom>
          <a:noFill/>
          <a:ln>
            <a:noFill/>
          </a:ln>
        </p:spPr>
      </p:pic>
      <p:sp>
        <p:nvSpPr>
          <p:cNvPr id="249" name="Google Shape;24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a:t>Convert input into time object</a:t>
            </a:r>
            <a:endParaRPr/>
          </a:p>
          <a:p>
            <a:pPr indent="0" lvl="0" marL="914400" marR="0" rtl="0" algn="l">
              <a:lnSpc>
                <a:spcPct val="115000"/>
              </a:lnSpc>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78725" y="337500"/>
            <a:ext cx="1008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Rubrics - Use of string operations/functions</a:t>
            </a:r>
            <a:endParaRPr/>
          </a:p>
        </p:txBody>
      </p:sp>
      <p:pic>
        <p:nvPicPr>
          <p:cNvPr id="255" name="Google Shape;255;p38"/>
          <p:cNvPicPr preferRelativeResize="0"/>
          <p:nvPr/>
        </p:nvPicPr>
        <p:blipFill>
          <a:blip r:embed="rId3">
            <a:alphaModFix/>
          </a:blip>
          <a:stretch>
            <a:fillRect/>
          </a:stretch>
        </p:blipFill>
        <p:spPr>
          <a:xfrm>
            <a:off x="966788" y="1456875"/>
            <a:ext cx="7210425" cy="2790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9" name="Shape 259"/>
        <p:cNvGrpSpPr/>
        <p:nvPr/>
      </p:nvGrpSpPr>
      <p:grpSpPr>
        <a:xfrm>
          <a:off x="0" y="0"/>
          <a:ext cx="0" cy="0"/>
          <a:chOff x="0" y="0"/>
          <a:chExt cx="0" cy="0"/>
        </a:xfrm>
      </p:grpSpPr>
      <p:sp>
        <p:nvSpPr>
          <p:cNvPr id="260" name="Google Shape;26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Rubrics - Exception Handing</a:t>
            </a:r>
            <a:endParaRPr/>
          </a:p>
        </p:txBody>
      </p:sp>
      <p:pic>
        <p:nvPicPr>
          <p:cNvPr id="261" name="Google Shape;261;p39"/>
          <p:cNvPicPr preferRelativeResize="0"/>
          <p:nvPr/>
        </p:nvPicPr>
        <p:blipFill>
          <a:blip r:embed="rId3">
            <a:alphaModFix/>
          </a:blip>
          <a:stretch>
            <a:fillRect/>
          </a:stretch>
        </p:blipFill>
        <p:spPr>
          <a:xfrm>
            <a:off x="785813" y="1205975"/>
            <a:ext cx="7572375" cy="3590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5" name="Shape 265"/>
        <p:cNvGrpSpPr/>
        <p:nvPr/>
      </p:nvGrpSpPr>
      <p:grpSpPr>
        <a:xfrm>
          <a:off x="0" y="0"/>
          <a:ext cx="0" cy="0"/>
          <a:chOff x="0" y="0"/>
          <a:chExt cx="0" cy="0"/>
        </a:xfrm>
      </p:grpSpPr>
      <p:sp>
        <p:nvSpPr>
          <p:cNvPr id="266" name="Google Shape;266;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features/Creative Solution</a:t>
            </a:r>
            <a:endParaRPr/>
          </a:p>
        </p:txBody>
      </p:sp>
      <p:pic>
        <p:nvPicPr>
          <p:cNvPr id="267" name="Google Shape;267;p40"/>
          <p:cNvPicPr preferRelativeResize="0"/>
          <p:nvPr/>
        </p:nvPicPr>
        <p:blipFill>
          <a:blip r:embed="rId3">
            <a:alphaModFix/>
          </a:blip>
          <a:stretch>
            <a:fillRect/>
          </a:stretch>
        </p:blipFill>
        <p:spPr>
          <a:xfrm>
            <a:off x="2820725" y="1223875"/>
            <a:ext cx="3502561"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Overall Plan for Program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Graphic User Interface </a:t>
            </a:r>
            <a:endParaRPr sz="2400"/>
          </a:p>
          <a:p>
            <a:pPr indent="-381000" lvl="0" marL="457200" rtl="0" algn="l">
              <a:spcBef>
                <a:spcPts val="0"/>
              </a:spcBef>
              <a:spcAft>
                <a:spcPts val="0"/>
              </a:spcAft>
              <a:buSzPts val="2400"/>
              <a:buChar char="●"/>
            </a:pPr>
            <a:r>
              <a:rPr lang="en" sz="2400"/>
              <a:t>Store information in excel files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p:nvPr/>
        </p:nvSpPr>
        <p:spPr>
          <a:xfrm>
            <a:off x="3743288" y="240150"/>
            <a:ext cx="1806300" cy="444000"/>
          </a:xfrm>
          <a:prstGeom prst="flowChartAlternateProcess">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Proxima Nova"/>
                <a:ea typeface="Proxima Nova"/>
                <a:cs typeface="Proxima Nova"/>
                <a:sym typeface="Proxima Nova"/>
              </a:rPr>
              <a:t>Start</a:t>
            </a:r>
            <a:endParaRPr b="1" sz="1800">
              <a:solidFill>
                <a:srgbClr val="FFFFFF"/>
              </a:solidFill>
              <a:latin typeface="Proxima Nova"/>
              <a:ea typeface="Proxima Nova"/>
              <a:cs typeface="Proxima Nova"/>
              <a:sym typeface="Proxima Nova"/>
            </a:endParaRPr>
          </a:p>
        </p:txBody>
      </p:sp>
      <p:sp>
        <p:nvSpPr>
          <p:cNvPr id="74" name="Google Shape;74;p16"/>
          <p:cNvSpPr/>
          <p:nvPr/>
        </p:nvSpPr>
        <p:spPr>
          <a:xfrm>
            <a:off x="2773625" y="921800"/>
            <a:ext cx="3749750" cy="649075"/>
          </a:xfrm>
          <a:prstGeom prst="flowChartDecision">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Plan to </a:t>
            </a:r>
            <a:r>
              <a:rPr b="1" lang="en" sz="1800">
                <a:solidFill>
                  <a:srgbClr val="FFFFFF"/>
                </a:solidFill>
                <a:latin typeface="Proxima Nova"/>
                <a:ea typeface="Proxima Nova"/>
                <a:cs typeface="Proxima Nova"/>
                <a:sym typeface="Proxima Nova"/>
              </a:rPr>
              <a:t>eat now?</a:t>
            </a:r>
            <a:endParaRPr b="1" sz="1800">
              <a:solidFill>
                <a:srgbClr val="FFFFFF"/>
              </a:solidFill>
              <a:latin typeface="Proxima Nova"/>
              <a:ea typeface="Proxima Nova"/>
              <a:cs typeface="Proxima Nova"/>
              <a:sym typeface="Proxima Nova"/>
            </a:endParaRPr>
          </a:p>
        </p:txBody>
      </p:sp>
      <p:cxnSp>
        <p:nvCxnSpPr>
          <p:cNvPr id="75" name="Google Shape;75;p16"/>
          <p:cNvCxnSpPr>
            <a:stCxn id="73" idx="2"/>
            <a:endCxn id="74" idx="0"/>
          </p:cNvCxnSpPr>
          <p:nvPr/>
        </p:nvCxnSpPr>
        <p:spPr>
          <a:xfrm>
            <a:off x="4646438" y="684150"/>
            <a:ext cx="2100" cy="237600"/>
          </a:xfrm>
          <a:prstGeom prst="straightConnector1">
            <a:avLst/>
          </a:prstGeom>
          <a:noFill/>
          <a:ln cap="flat" cmpd="sng" w="9525">
            <a:solidFill>
              <a:schemeClr val="dk2"/>
            </a:solidFill>
            <a:prstDash val="solid"/>
            <a:round/>
            <a:headEnd len="med" w="med" type="none"/>
            <a:tailEnd len="med" w="med" type="triangle"/>
          </a:ln>
        </p:spPr>
      </p:cxnSp>
      <p:sp>
        <p:nvSpPr>
          <p:cNvPr id="76" name="Google Shape;76;p16"/>
          <p:cNvSpPr/>
          <p:nvPr/>
        </p:nvSpPr>
        <p:spPr>
          <a:xfrm>
            <a:off x="1060525" y="1732150"/>
            <a:ext cx="2825200" cy="649075"/>
          </a:xfrm>
          <a:prstGeom prst="flowChartInputOutput">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Input </a:t>
            </a:r>
            <a:r>
              <a:rPr b="1" lang="en" sz="1800">
                <a:solidFill>
                  <a:srgbClr val="FFFFFF"/>
                </a:solidFill>
                <a:latin typeface="Proxima Nova"/>
                <a:ea typeface="Proxima Nova"/>
                <a:cs typeface="Proxima Nova"/>
                <a:sym typeface="Proxima Nova"/>
              </a:rPr>
              <a:t>date and time</a:t>
            </a:r>
            <a:endParaRPr b="1" sz="1800">
              <a:solidFill>
                <a:srgbClr val="FFFFFF"/>
              </a:solidFill>
              <a:latin typeface="Proxima Nova"/>
              <a:ea typeface="Proxima Nova"/>
              <a:cs typeface="Proxima Nova"/>
              <a:sym typeface="Proxima Nova"/>
            </a:endParaRPr>
          </a:p>
        </p:txBody>
      </p:sp>
      <p:sp>
        <p:nvSpPr>
          <p:cNvPr id="77" name="Google Shape;77;p16"/>
          <p:cNvSpPr txBox="1"/>
          <p:nvPr/>
        </p:nvSpPr>
        <p:spPr>
          <a:xfrm>
            <a:off x="2314370" y="1277172"/>
            <a:ext cx="4518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No</a:t>
            </a:r>
            <a:endParaRPr b="1">
              <a:latin typeface="Proxima Nova"/>
              <a:ea typeface="Proxima Nova"/>
              <a:cs typeface="Proxima Nova"/>
              <a:sym typeface="Proxima Nova"/>
            </a:endParaRPr>
          </a:p>
        </p:txBody>
      </p:sp>
      <p:sp>
        <p:nvSpPr>
          <p:cNvPr id="78" name="Google Shape;78;p16"/>
          <p:cNvSpPr txBox="1"/>
          <p:nvPr/>
        </p:nvSpPr>
        <p:spPr>
          <a:xfrm>
            <a:off x="6602275" y="1834356"/>
            <a:ext cx="8628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Yes</a:t>
            </a:r>
            <a:endParaRPr b="1">
              <a:latin typeface="Proxima Nova"/>
              <a:ea typeface="Proxima Nova"/>
              <a:cs typeface="Proxima Nova"/>
              <a:sym typeface="Proxima Nova"/>
            </a:endParaRPr>
          </a:p>
        </p:txBody>
      </p:sp>
      <p:sp>
        <p:nvSpPr>
          <p:cNvPr id="79" name="Google Shape;79;p16"/>
          <p:cNvSpPr/>
          <p:nvPr/>
        </p:nvSpPr>
        <p:spPr>
          <a:xfrm>
            <a:off x="5199774" y="2778047"/>
            <a:ext cx="2650200" cy="649200"/>
          </a:xfrm>
          <a:prstGeom prst="rect">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Set date and time to be current date and time</a:t>
            </a:r>
            <a:endParaRPr b="1" sz="1800">
              <a:solidFill>
                <a:srgbClr val="FFFFFF"/>
              </a:solidFill>
              <a:latin typeface="Proxima Nova"/>
              <a:ea typeface="Proxima Nova"/>
              <a:cs typeface="Proxima Nova"/>
              <a:sym typeface="Proxima Nova"/>
            </a:endParaRPr>
          </a:p>
        </p:txBody>
      </p:sp>
      <p:sp>
        <p:nvSpPr>
          <p:cNvPr id="80" name="Google Shape;80;p16"/>
          <p:cNvSpPr/>
          <p:nvPr/>
        </p:nvSpPr>
        <p:spPr>
          <a:xfrm>
            <a:off x="1213636" y="2683100"/>
            <a:ext cx="2514600" cy="839100"/>
          </a:xfrm>
          <a:prstGeom prst="rect">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Set date and time to be input date and time</a:t>
            </a:r>
            <a:endParaRPr b="1" sz="1800">
              <a:solidFill>
                <a:srgbClr val="FFFFFF"/>
              </a:solidFill>
              <a:latin typeface="Proxima Nova"/>
              <a:ea typeface="Proxima Nova"/>
              <a:cs typeface="Proxima Nova"/>
              <a:sym typeface="Proxima Nova"/>
            </a:endParaRPr>
          </a:p>
        </p:txBody>
      </p:sp>
      <p:cxnSp>
        <p:nvCxnSpPr>
          <p:cNvPr id="81" name="Google Shape;81;p16"/>
          <p:cNvCxnSpPr>
            <a:stCxn id="76" idx="4"/>
            <a:endCxn id="80" idx="0"/>
          </p:cNvCxnSpPr>
          <p:nvPr/>
        </p:nvCxnSpPr>
        <p:spPr>
          <a:xfrm flipH="1">
            <a:off x="2471025" y="2381225"/>
            <a:ext cx="2100" cy="301800"/>
          </a:xfrm>
          <a:prstGeom prst="straightConnector1">
            <a:avLst/>
          </a:prstGeom>
          <a:noFill/>
          <a:ln cap="flat" cmpd="sng" w="9525">
            <a:solidFill>
              <a:schemeClr val="dk2"/>
            </a:solidFill>
            <a:prstDash val="solid"/>
            <a:round/>
            <a:headEnd len="med" w="med" type="none"/>
            <a:tailEnd len="med" w="med" type="triangle"/>
          </a:ln>
        </p:spPr>
      </p:cxnSp>
      <p:cxnSp>
        <p:nvCxnSpPr>
          <p:cNvPr id="82" name="Google Shape;82;p16"/>
          <p:cNvCxnSpPr>
            <a:stCxn id="74" idx="1"/>
            <a:endCxn id="76" idx="0"/>
          </p:cNvCxnSpPr>
          <p:nvPr/>
        </p:nvCxnSpPr>
        <p:spPr>
          <a:xfrm flipH="1">
            <a:off x="2755625" y="1246338"/>
            <a:ext cx="18000" cy="485700"/>
          </a:xfrm>
          <a:prstGeom prst="straightConnector1">
            <a:avLst/>
          </a:prstGeom>
          <a:noFill/>
          <a:ln cap="flat" cmpd="sng" w="9525">
            <a:solidFill>
              <a:schemeClr val="dk2"/>
            </a:solidFill>
            <a:prstDash val="solid"/>
            <a:round/>
            <a:headEnd len="med" w="med" type="none"/>
            <a:tailEnd len="med" w="med" type="triangle"/>
          </a:ln>
        </p:spPr>
      </p:cxnSp>
      <p:cxnSp>
        <p:nvCxnSpPr>
          <p:cNvPr id="83" name="Google Shape;83;p16"/>
          <p:cNvCxnSpPr>
            <a:stCxn id="74" idx="3"/>
            <a:endCxn id="79" idx="0"/>
          </p:cNvCxnSpPr>
          <p:nvPr/>
        </p:nvCxnSpPr>
        <p:spPr>
          <a:xfrm>
            <a:off x="6523375" y="1246338"/>
            <a:ext cx="1500" cy="1531800"/>
          </a:xfrm>
          <a:prstGeom prst="straightConnector1">
            <a:avLst/>
          </a:prstGeom>
          <a:noFill/>
          <a:ln cap="flat" cmpd="sng" w="9525">
            <a:solidFill>
              <a:schemeClr val="dk2"/>
            </a:solidFill>
            <a:prstDash val="solid"/>
            <a:round/>
            <a:headEnd len="med" w="med" type="none"/>
            <a:tailEnd len="med" w="med" type="triangle"/>
          </a:ln>
        </p:spPr>
      </p:cxnSp>
      <p:sp>
        <p:nvSpPr>
          <p:cNvPr id="84" name="Google Shape;84;p16"/>
          <p:cNvSpPr/>
          <p:nvPr/>
        </p:nvSpPr>
        <p:spPr>
          <a:xfrm>
            <a:off x="3187924" y="3998997"/>
            <a:ext cx="2650200" cy="649200"/>
          </a:xfrm>
          <a:prstGeom prst="rect">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Show list of stores at chosen date and time</a:t>
            </a:r>
            <a:endParaRPr b="1" sz="1800">
              <a:solidFill>
                <a:srgbClr val="FFFFFF"/>
              </a:solidFill>
              <a:latin typeface="Proxima Nova"/>
              <a:ea typeface="Proxima Nova"/>
              <a:cs typeface="Proxima Nova"/>
              <a:sym typeface="Proxima Nova"/>
            </a:endParaRPr>
          </a:p>
        </p:txBody>
      </p:sp>
      <p:cxnSp>
        <p:nvCxnSpPr>
          <p:cNvPr id="85" name="Google Shape;85;p16"/>
          <p:cNvCxnSpPr>
            <a:stCxn id="80" idx="2"/>
            <a:endCxn id="84" idx="0"/>
          </p:cNvCxnSpPr>
          <p:nvPr/>
        </p:nvCxnSpPr>
        <p:spPr>
          <a:xfrm flipH="1" rot="-5400000">
            <a:off x="3253636" y="2739500"/>
            <a:ext cx="476700" cy="2042100"/>
          </a:xfrm>
          <a:prstGeom prst="bentConnector3">
            <a:avLst>
              <a:gd fmla="val 50010" name="adj1"/>
            </a:avLst>
          </a:prstGeom>
          <a:noFill/>
          <a:ln cap="flat" cmpd="sng" w="9525">
            <a:solidFill>
              <a:schemeClr val="dk2"/>
            </a:solidFill>
            <a:prstDash val="solid"/>
            <a:round/>
            <a:headEnd len="med" w="med" type="none"/>
            <a:tailEnd len="med" w="med" type="none"/>
          </a:ln>
        </p:spPr>
      </p:cxnSp>
      <p:cxnSp>
        <p:nvCxnSpPr>
          <p:cNvPr id="86" name="Google Shape;86;p16"/>
          <p:cNvCxnSpPr>
            <a:endCxn id="84" idx="0"/>
          </p:cNvCxnSpPr>
          <p:nvPr/>
        </p:nvCxnSpPr>
        <p:spPr>
          <a:xfrm flipH="1">
            <a:off x="4513024" y="3779397"/>
            <a:ext cx="5700" cy="2196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6"/>
          <p:cNvCxnSpPr/>
          <p:nvPr/>
        </p:nvCxnSpPr>
        <p:spPr>
          <a:xfrm>
            <a:off x="4518725" y="3753650"/>
            <a:ext cx="2020200" cy="81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6"/>
          <p:cNvCxnSpPr>
            <a:stCxn id="79" idx="2"/>
          </p:cNvCxnSpPr>
          <p:nvPr/>
        </p:nvCxnSpPr>
        <p:spPr>
          <a:xfrm>
            <a:off x="6524874" y="3427247"/>
            <a:ext cx="13800" cy="348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p:nvPr/>
        </p:nvSpPr>
        <p:spPr>
          <a:xfrm>
            <a:off x="6659150" y="3280475"/>
            <a:ext cx="1916700" cy="864000"/>
          </a:xfrm>
          <a:prstGeom prst="parallelogram">
            <a:avLst>
              <a:gd fmla="val 25000" name="adj"/>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Input number of people </a:t>
            </a:r>
            <a:endParaRPr b="1" sz="1800">
              <a:solidFill>
                <a:srgbClr val="FFFFFF"/>
              </a:solidFill>
              <a:latin typeface="Proxima Nova"/>
              <a:ea typeface="Proxima Nova"/>
              <a:cs typeface="Proxima Nova"/>
              <a:sym typeface="Proxima Nova"/>
            </a:endParaRPr>
          </a:p>
        </p:txBody>
      </p:sp>
      <p:sp>
        <p:nvSpPr>
          <p:cNvPr id="94" name="Google Shape;94;p17"/>
          <p:cNvSpPr/>
          <p:nvPr/>
        </p:nvSpPr>
        <p:spPr>
          <a:xfrm>
            <a:off x="6714350" y="4329875"/>
            <a:ext cx="1806300" cy="572700"/>
          </a:xfrm>
          <a:prstGeom prst="rect">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Estimated waiting time</a:t>
            </a:r>
            <a:endParaRPr b="1" sz="1800">
              <a:solidFill>
                <a:srgbClr val="FFFFFF"/>
              </a:solidFill>
              <a:latin typeface="Proxima Nova"/>
              <a:ea typeface="Proxima Nova"/>
              <a:cs typeface="Proxima Nova"/>
              <a:sym typeface="Proxima Nova"/>
            </a:endParaRPr>
          </a:p>
        </p:txBody>
      </p:sp>
      <p:sp>
        <p:nvSpPr>
          <p:cNvPr id="95" name="Google Shape;95;p17"/>
          <p:cNvSpPr/>
          <p:nvPr/>
        </p:nvSpPr>
        <p:spPr>
          <a:xfrm>
            <a:off x="3616950" y="3280531"/>
            <a:ext cx="1806300" cy="572700"/>
          </a:xfrm>
          <a:prstGeom prst="rect">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Operating Hours</a:t>
            </a:r>
            <a:endParaRPr b="1" sz="1800">
              <a:solidFill>
                <a:srgbClr val="FFFFFF"/>
              </a:solidFill>
              <a:latin typeface="Proxima Nova"/>
              <a:ea typeface="Proxima Nova"/>
              <a:cs typeface="Proxima Nova"/>
              <a:sym typeface="Proxima Nova"/>
            </a:endParaRPr>
          </a:p>
        </p:txBody>
      </p:sp>
      <p:sp>
        <p:nvSpPr>
          <p:cNvPr id="96" name="Google Shape;96;p17"/>
          <p:cNvSpPr/>
          <p:nvPr/>
        </p:nvSpPr>
        <p:spPr>
          <a:xfrm>
            <a:off x="3053349" y="123247"/>
            <a:ext cx="2650200" cy="649200"/>
          </a:xfrm>
          <a:prstGeom prst="rect">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Show list of stores at date and time</a:t>
            </a:r>
            <a:endParaRPr b="1" sz="1800">
              <a:solidFill>
                <a:srgbClr val="FFFFFF"/>
              </a:solidFill>
              <a:latin typeface="Proxima Nova"/>
              <a:ea typeface="Proxima Nova"/>
              <a:cs typeface="Proxima Nova"/>
              <a:sym typeface="Proxima Nova"/>
            </a:endParaRPr>
          </a:p>
        </p:txBody>
      </p:sp>
      <p:sp>
        <p:nvSpPr>
          <p:cNvPr id="97" name="Google Shape;97;p17"/>
          <p:cNvSpPr/>
          <p:nvPr/>
        </p:nvSpPr>
        <p:spPr>
          <a:xfrm>
            <a:off x="3475300" y="953425"/>
            <a:ext cx="1806300" cy="572700"/>
          </a:xfrm>
          <a:prstGeom prst="parallelogram">
            <a:avLst>
              <a:gd fmla="val 25000" name="adj"/>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Choose store</a:t>
            </a:r>
            <a:endParaRPr b="1" sz="1800">
              <a:solidFill>
                <a:srgbClr val="FFFFFF"/>
              </a:solidFill>
              <a:latin typeface="Proxima Nova"/>
              <a:ea typeface="Proxima Nova"/>
              <a:cs typeface="Proxima Nova"/>
              <a:sym typeface="Proxima Nova"/>
            </a:endParaRPr>
          </a:p>
        </p:txBody>
      </p:sp>
      <p:cxnSp>
        <p:nvCxnSpPr>
          <p:cNvPr id="98" name="Google Shape;98;p17"/>
          <p:cNvCxnSpPr>
            <a:stCxn id="96" idx="2"/>
            <a:endCxn id="97" idx="0"/>
          </p:cNvCxnSpPr>
          <p:nvPr/>
        </p:nvCxnSpPr>
        <p:spPr>
          <a:xfrm>
            <a:off x="4378449" y="772447"/>
            <a:ext cx="0" cy="180900"/>
          </a:xfrm>
          <a:prstGeom prst="straightConnector1">
            <a:avLst/>
          </a:prstGeom>
          <a:noFill/>
          <a:ln cap="flat" cmpd="sng" w="9525">
            <a:solidFill>
              <a:schemeClr val="dk2"/>
            </a:solidFill>
            <a:prstDash val="solid"/>
            <a:round/>
            <a:headEnd len="med" w="med" type="none"/>
            <a:tailEnd len="med" w="med" type="triangle"/>
          </a:ln>
        </p:spPr>
      </p:cxnSp>
      <p:sp>
        <p:nvSpPr>
          <p:cNvPr id="99" name="Google Shape;99;p17"/>
          <p:cNvSpPr/>
          <p:nvPr/>
        </p:nvSpPr>
        <p:spPr>
          <a:xfrm>
            <a:off x="2503575" y="1701938"/>
            <a:ext cx="3749750" cy="649075"/>
          </a:xfrm>
          <a:prstGeom prst="flowChartDecision">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Open?</a:t>
            </a:r>
            <a:endParaRPr b="1" sz="1800">
              <a:solidFill>
                <a:srgbClr val="FFFFFF"/>
              </a:solidFill>
              <a:latin typeface="Proxima Nova"/>
              <a:ea typeface="Proxima Nova"/>
              <a:cs typeface="Proxima Nova"/>
              <a:sym typeface="Proxima Nova"/>
            </a:endParaRPr>
          </a:p>
        </p:txBody>
      </p:sp>
      <p:sp>
        <p:nvSpPr>
          <p:cNvPr id="100" name="Google Shape;100;p17"/>
          <p:cNvSpPr/>
          <p:nvPr/>
        </p:nvSpPr>
        <p:spPr>
          <a:xfrm>
            <a:off x="1093158" y="2467775"/>
            <a:ext cx="2825100" cy="444000"/>
          </a:xfrm>
          <a:prstGeom prst="rect">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Inform user</a:t>
            </a:r>
            <a:endParaRPr b="1" sz="1800">
              <a:solidFill>
                <a:srgbClr val="FFFFFF"/>
              </a:solidFill>
              <a:latin typeface="Proxima Nova"/>
              <a:ea typeface="Proxima Nova"/>
              <a:cs typeface="Proxima Nova"/>
              <a:sym typeface="Proxima Nova"/>
            </a:endParaRPr>
          </a:p>
        </p:txBody>
      </p:sp>
      <p:sp>
        <p:nvSpPr>
          <p:cNvPr id="101" name="Google Shape;101;p17"/>
          <p:cNvSpPr txBox="1"/>
          <p:nvPr/>
        </p:nvSpPr>
        <p:spPr>
          <a:xfrm>
            <a:off x="2090320" y="2074859"/>
            <a:ext cx="4518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No</a:t>
            </a:r>
            <a:endParaRPr b="1">
              <a:latin typeface="Proxima Nova"/>
              <a:ea typeface="Proxima Nova"/>
              <a:cs typeface="Proxima Nova"/>
              <a:sym typeface="Proxima Nova"/>
            </a:endParaRPr>
          </a:p>
        </p:txBody>
      </p:sp>
      <p:sp>
        <p:nvSpPr>
          <p:cNvPr id="102" name="Google Shape;102;p17"/>
          <p:cNvSpPr txBox="1"/>
          <p:nvPr/>
        </p:nvSpPr>
        <p:spPr>
          <a:xfrm>
            <a:off x="6659150" y="1701919"/>
            <a:ext cx="862800" cy="3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Proxima Nova"/>
                <a:ea typeface="Proxima Nova"/>
                <a:cs typeface="Proxima Nova"/>
                <a:sym typeface="Proxima Nova"/>
              </a:rPr>
              <a:t>Yes</a:t>
            </a:r>
            <a:endParaRPr b="1">
              <a:latin typeface="Proxima Nova"/>
              <a:ea typeface="Proxima Nova"/>
              <a:cs typeface="Proxima Nova"/>
              <a:sym typeface="Proxima Nova"/>
            </a:endParaRPr>
          </a:p>
        </p:txBody>
      </p:sp>
      <p:cxnSp>
        <p:nvCxnSpPr>
          <p:cNvPr id="103" name="Google Shape;103;p17"/>
          <p:cNvCxnSpPr>
            <a:stCxn id="99" idx="1"/>
            <a:endCxn id="100" idx="0"/>
          </p:cNvCxnSpPr>
          <p:nvPr/>
        </p:nvCxnSpPr>
        <p:spPr>
          <a:xfrm>
            <a:off x="2503575" y="2026475"/>
            <a:ext cx="2100" cy="441300"/>
          </a:xfrm>
          <a:prstGeom prst="straightConnector1">
            <a:avLst/>
          </a:prstGeom>
          <a:noFill/>
          <a:ln cap="flat" cmpd="sng" w="9525">
            <a:solidFill>
              <a:schemeClr val="dk2"/>
            </a:solidFill>
            <a:prstDash val="solid"/>
            <a:round/>
            <a:headEnd len="med" w="med" type="none"/>
            <a:tailEnd len="med" w="med" type="triangle"/>
          </a:ln>
        </p:spPr>
      </p:cxnSp>
      <p:cxnSp>
        <p:nvCxnSpPr>
          <p:cNvPr id="104" name="Google Shape;104;p17"/>
          <p:cNvCxnSpPr>
            <a:stCxn id="97" idx="4"/>
            <a:endCxn id="99" idx="0"/>
          </p:cNvCxnSpPr>
          <p:nvPr/>
        </p:nvCxnSpPr>
        <p:spPr>
          <a:xfrm>
            <a:off x="4378450" y="1526125"/>
            <a:ext cx="0" cy="1758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7"/>
          <p:cNvSpPr/>
          <p:nvPr/>
        </p:nvSpPr>
        <p:spPr>
          <a:xfrm>
            <a:off x="5941475" y="2467763"/>
            <a:ext cx="2825100" cy="444000"/>
          </a:xfrm>
          <a:prstGeom prst="rect">
            <a:avLst/>
          </a:prstGeom>
          <a:solidFill>
            <a:srgbClr val="0000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800">
                <a:solidFill>
                  <a:srgbClr val="FFFFFF"/>
                </a:solidFill>
                <a:latin typeface="Proxima Nova"/>
                <a:ea typeface="Proxima Nova"/>
                <a:cs typeface="Proxima Nova"/>
                <a:sym typeface="Proxima Nova"/>
              </a:rPr>
              <a:t>Show menu</a:t>
            </a:r>
            <a:endParaRPr b="1" sz="1800">
              <a:solidFill>
                <a:srgbClr val="FFFFFF"/>
              </a:solidFill>
              <a:latin typeface="Proxima Nova"/>
              <a:ea typeface="Proxima Nova"/>
              <a:cs typeface="Proxima Nova"/>
              <a:sym typeface="Proxima Nova"/>
            </a:endParaRPr>
          </a:p>
        </p:txBody>
      </p:sp>
      <p:cxnSp>
        <p:nvCxnSpPr>
          <p:cNvPr id="106" name="Google Shape;106;p17"/>
          <p:cNvCxnSpPr>
            <a:stCxn id="100" idx="2"/>
            <a:endCxn id="95" idx="0"/>
          </p:cNvCxnSpPr>
          <p:nvPr/>
        </p:nvCxnSpPr>
        <p:spPr>
          <a:xfrm flipH="1" rot="-5400000">
            <a:off x="3328608" y="2088875"/>
            <a:ext cx="368700" cy="2014500"/>
          </a:xfrm>
          <a:prstGeom prst="bentConnector3">
            <a:avLst>
              <a:gd fmla="val 50008" name="adj1"/>
            </a:avLst>
          </a:prstGeom>
          <a:noFill/>
          <a:ln cap="flat" cmpd="sng" w="9525">
            <a:solidFill>
              <a:schemeClr val="dk2"/>
            </a:solidFill>
            <a:prstDash val="solid"/>
            <a:round/>
            <a:headEnd len="med" w="med" type="none"/>
            <a:tailEnd len="med" w="med" type="none"/>
          </a:ln>
        </p:spPr>
      </p:cxnSp>
      <p:cxnSp>
        <p:nvCxnSpPr>
          <p:cNvPr id="107" name="Google Shape;107;p17"/>
          <p:cNvCxnSpPr>
            <a:stCxn id="99" idx="3"/>
            <a:endCxn id="105" idx="0"/>
          </p:cNvCxnSpPr>
          <p:nvPr/>
        </p:nvCxnSpPr>
        <p:spPr>
          <a:xfrm>
            <a:off x="6253325" y="2026475"/>
            <a:ext cx="1100700" cy="441300"/>
          </a:xfrm>
          <a:prstGeom prst="bentConnector2">
            <a:avLst/>
          </a:prstGeom>
          <a:noFill/>
          <a:ln cap="flat" cmpd="sng" w="9525">
            <a:solidFill>
              <a:schemeClr val="dk2"/>
            </a:solidFill>
            <a:prstDash val="solid"/>
            <a:round/>
            <a:headEnd len="med" w="med" type="none"/>
            <a:tailEnd len="med" w="med" type="none"/>
          </a:ln>
        </p:spPr>
      </p:cxnSp>
      <p:cxnSp>
        <p:nvCxnSpPr>
          <p:cNvPr id="108" name="Google Shape;108;p17"/>
          <p:cNvCxnSpPr>
            <a:stCxn id="93" idx="4"/>
            <a:endCxn id="94" idx="0"/>
          </p:cNvCxnSpPr>
          <p:nvPr/>
        </p:nvCxnSpPr>
        <p:spPr>
          <a:xfrm>
            <a:off x="7617500" y="4144475"/>
            <a:ext cx="0" cy="1854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7"/>
          <p:cNvCxnSpPr>
            <a:stCxn id="105" idx="2"/>
            <a:endCxn id="95" idx="0"/>
          </p:cNvCxnSpPr>
          <p:nvPr/>
        </p:nvCxnSpPr>
        <p:spPr>
          <a:xfrm rot="5400000">
            <a:off x="5752775" y="1679213"/>
            <a:ext cx="368700" cy="28338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110" name="Google Shape;110;p17"/>
          <p:cNvCxnSpPr>
            <a:endCxn id="95" idx="0"/>
          </p:cNvCxnSpPr>
          <p:nvPr/>
        </p:nvCxnSpPr>
        <p:spPr>
          <a:xfrm flipH="1">
            <a:off x="4520100" y="3093331"/>
            <a:ext cx="3600" cy="1872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7"/>
          <p:cNvCxnSpPr/>
          <p:nvPr/>
        </p:nvCxnSpPr>
        <p:spPr>
          <a:xfrm>
            <a:off x="7618377" y="2919075"/>
            <a:ext cx="0" cy="361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2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organization: function, module </a:t>
            </a:r>
            <a:endParaRPr/>
          </a:p>
          <a:p>
            <a:pPr indent="0" lvl="0" marL="0" rtl="0" algn="l">
              <a:spcBef>
                <a:spcPts val="0"/>
              </a:spcBef>
              <a:spcAft>
                <a:spcPts val="0"/>
              </a:spcAft>
              <a:buNone/>
            </a:pPr>
            <a:r>
              <a:t/>
            </a:r>
            <a:endParaRPr/>
          </a:p>
        </p:txBody>
      </p:sp>
      <p:sp>
        <p:nvSpPr>
          <p:cNvPr id="117" name="Google Shape;11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Main file</a:t>
            </a:r>
            <a:endParaRPr sz="2400"/>
          </a:p>
          <a:p>
            <a:pPr indent="-381000" lvl="0" marL="457200" rtl="0" algn="l">
              <a:spcBef>
                <a:spcPts val="0"/>
              </a:spcBef>
              <a:spcAft>
                <a:spcPts val="0"/>
              </a:spcAft>
              <a:buSzPts val="2400"/>
              <a:buChar char="●"/>
            </a:pPr>
            <a:r>
              <a:rPr lang="en" sz="2400"/>
              <a:t>Other files: contains code for 1 window each</a:t>
            </a:r>
            <a:br>
              <a:rPr lang="en" sz="2400"/>
            </a:br>
            <a:r>
              <a:rPr lang="en" sz="2400"/>
              <a:t>Eg: generateWindow_2(</a:t>
            </a:r>
            <a:r>
              <a:rPr lang="en" sz="2400">
                <a:solidFill>
                  <a:srgbClr val="FF0000"/>
                </a:solidFill>
              </a:rPr>
              <a:t>parameters</a:t>
            </a:r>
            <a:r>
              <a:rPr lang="en" sz="2400"/>
              <a:t>) </a:t>
            </a:r>
            <a:endParaRPr sz="2400"/>
          </a:p>
          <a:p>
            <a:pPr indent="0" lvl="0" marL="457200" rtl="0" algn="l">
              <a:spcBef>
                <a:spcPts val="1600"/>
              </a:spcBef>
              <a:spcAft>
                <a:spcPts val="1600"/>
              </a:spcAft>
              <a:buNone/>
            </a:pPr>
            <a:r>
              <a:t/>
            </a:r>
            <a:endParaRPr/>
          </a:p>
        </p:txBody>
      </p:sp>
      <p:pic>
        <p:nvPicPr>
          <p:cNvPr id="118" name="Google Shape;118;p18"/>
          <p:cNvPicPr preferRelativeResize="0"/>
          <p:nvPr/>
        </p:nvPicPr>
        <p:blipFill>
          <a:blip r:embed="rId3">
            <a:alphaModFix/>
          </a:blip>
          <a:stretch>
            <a:fillRect/>
          </a:stretch>
        </p:blipFill>
        <p:spPr>
          <a:xfrm>
            <a:off x="2273938" y="2571750"/>
            <a:ext cx="4849675" cy="1526225"/>
          </a:xfrm>
          <a:prstGeom prst="rect">
            <a:avLst/>
          </a:prstGeom>
          <a:noFill/>
          <a:ln>
            <a:noFill/>
          </a:ln>
        </p:spPr>
      </p:pic>
      <p:pic>
        <p:nvPicPr>
          <p:cNvPr id="119" name="Google Shape;119;p18"/>
          <p:cNvPicPr preferRelativeResize="0"/>
          <p:nvPr/>
        </p:nvPicPr>
        <p:blipFill>
          <a:blip r:embed="rId4">
            <a:alphaModFix/>
          </a:blip>
          <a:stretch>
            <a:fillRect/>
          </a:stretch>
        </p:blipFill>
        <p:spPr>
          <a:xfrm>
            <a:off x="152400" y="3882975"/>
            <a:ext cx="8839199" cy="3614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t>xternal library used</a:t>
            </a:r>
            <a:endParaRPr/>
          </a:p>
        </p:txBody>
      </p:sp>
      <p:sp>
        <p:nvSpPr>
          <p:cNvPr id="125" name="Google Shape;125;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tkinter for GUI</a:t>
            </a:r>
            <a:endParaRPr sz="2400"/>
          </a:p>
          <a:p>
            <a:pPr indent="-381000" lvl="0" marL="457200" rtl="0" algn="l">
              <a:spcBef>
                <a:spcPts val="0"/>
              </a:spcBef>
              <a:spcAft>
                <a:spcPts val="0"/>
              </a:spcAft>
              <a:buSzPts val="2400"/>
              <a:buChar char="●"/>
            </a:pPr>
            <a:r>
              <a:rPr lang="en" sz="2400"/>
              <a:t>pandas for reading the .csv data file</a:t>
            </a:r>
            <a:endParaRPr sz="2400"/>
          </a:p>
          <a:p>
            <a:pPr indent="-381000" lvl="0" marL="457200" rtl="0" algn="l">
              <a:spcBef>
                <a:spcPts val="0"/>
              </a:spcBef>
              <a:spcAft>
                <a:spcPts val="0"/>
              </a:spcAft>
              <a:buSzPts val="2400"/>
              <a:buChar char="●"/>
            </a:pPr>
            <a:r>
              <a:rPr lang="en" sz="2400"/>
              <a:t>datetime to handle date and time data</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a:t>
            </a:r>
            <a:endParaRPr/>
          </a:p>
        </p:txBody>
      </p:sp>
      <p:pic>
        <p:nvPicPr>
          <p:cNvPr id="131" name="Google Shape;131;p20"/>
          <p:cNvPicPr preferRelativeResize="0"/>
          <p:nvPr/>
        </p:nvPicPr>
        <p:blipFill>
          <a:blip r:embed="rId3">
            <a:alphaModFix/>
          </a:blip>
          <a:stretch>
            <a:fillRect/>
          </a:stretch>
        </p:blipFill>
        <p:spPr>
          <a:xfrm>
            <a:off x="152400" y="1170125"/>
            <a:ext cx="8839199" cy="3445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Window - Main Interface</a:t>
            </a:r>
            <a:endParaRPr/>
          </a:p>
        </p:txBody>
      </p:sp>
      <p:pic>
        <p:nvPicPr>
          <p:cNvPr id="137" name="Google Shape;137;p21"/>
          <p:cNvPicPr preferRelativeResize="0"/>
          <p:nvPr/>
        </p:nvPicPr>
        <p:blipFill rotWithShape="1">
          <a:blip r:embed="rId3">
            <a:alphaModFix/>
          </a:blip>
          <a:srcRect b="26915" l="42711" r="29400" t="47406"/>
          <a:stretch/>
        </p:blipFill>
        <p:spPr>
          <a:xfrm>
            <a:off x="1500438" y="1344925"/>
            <a:ext cx="6143126" cy="3181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