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0"/>
  </p:notesMasterIdLst>
  <p:sldIdLst>
    <p:sldId id="256" r:id="rId2"/>
    <p:sldId id="258" r:id="rId3"/>
    <p:sldId id="259" r:id="rId4"/>
    <p:sldId id="263" r:id="rId5"/>
    <p:sldId id="264" r:id="rId6"/>
    <p:sldId id="312" r:id="rId7"/>
    <p:sldId id="316" r:id="rId8"/>
    <p:sldId id="317" r:id="rId9"/>
    <p:sldId id="314" r:id="rId10"/>
    <p:sldId id="331" r:id="rId11"/>
    <p:sldId id="335" r:id="rId12"/>
    <p:sldId id="336" r:id="rId13"/>
    <p:sldId id="329" r:id="rId14"/>
    <p:sldId id="332" r:id="rId15"/>
    <p:sldId id="315" r:id="rId16"/>
    <p:sldId id="333" r:id="rId17"/>
    <p:sldId id="321" r:id="rId18"/>
    <p:sldId id="318" r:id="rId19"/>
    <p:sldId id="265" r:id="rId20"/>
    <p:sldId id="322" r:id="rId21"/>
    <p:sldId id="323" r:id="rId22"/>
    <p:sldId id="324" r:id="rId23"/>
    <p:sldId id="326" r:id="rId24"/>
    <p:sldId id="327" r:id="rId25"/>
    <p:sldId id="328" r:id="rId26"/>
    <p:sldId id="325" r:id="rId27"/>
    <p:sldId id="320" r:id="rId28"/>
    <p:sldId id="334" r:id="rId29"/>
  </p:sldIdLst>
  <p:sldSz cx="9144000" cy="5143500" type="screen16x9"/>
  <p:notesSz cx="6858000" cy="9144000"/>
  <p:embeddedFontLst>
    <p:embeddedFont>
      <p:font typeface="Kulim Park" panose="020B0604020202020204" charset="0"/>
      <p:regular r:id="rId31"/>
      <p:bold r:id="rId32"/>
      <p:italic r:id="rId33"/>
      <p:boldItalic r:id="rId34"/>
    </p:embeddedFont>
    <p:embeddedFont>
      <p:font typeface="Manrope" panose="020B0604020202020204" charset="0"/>
      <p:regular r:id="rId35"/>
      <p:bold r:id="rId36"/>
    </p:embeddedFont>
    <p:embeddedFont>
      <p:font typeface="Kulim Park SemiBold"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CCB526-5DCD-423D-A96F-7F3ED56DCB42}">
  <a:tblStyle styleId="{05CCB526-5DCD-423D-A96F-7F3ED56DC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7E4B9F-A903-409E-8C9E-C61087D86D1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54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38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025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903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199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51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17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235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912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ad612980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ad612980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ad612980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261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84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75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6"/>
        <p:cNvGrpSpPr/>
        <p:nvPr/>
      </p:nvGrpSpPr>
      <p:grpSpPr>
        <a:xfrm>
          <a:off x="0" y="0"/>
          <a:ext cx="0" cy="0"/>
          <a:chOff x="0" y="0"/>
          <a:chExt cx="0" cy="0"/>
        </a:xfrm>
      </p:grpSpPr>
      <p:sp>
        <p:nvSpPr>
          <p:cNvPr id="307" name="Google Shape;307;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 name="Google Shape;28;p3"/>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4" name="Google Shape;114;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8" name="Google Shape;118;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0" name="Google Shape;120;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2" name="Google Shape;122;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1"/>
        <p:cNvGrpSpPr/>
        <p:nvPr/>
      </p:nvGrpSpPr>
      <p:grpSpPr>
        <a:xfrm>
          <a:off x="0" y="0"/>
          <a:ext cx="0" cy="0"/>
          <a:chOff x="0" y="0"/>
          <a:chExt cx="0" cy="0"/>
        </a:xfrm>
      </p:grpSpPr>
      <p:sp>
        <p:nvSpPr>
          <p:cNvPr id="152" name="Google Shape;152;p1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7" name="Google Shape;157;p18"/>
          <p:cNvSpPr txBox="1">
            <a:spLocks noGrp="1"/>
          </p:cNvSpPr>
          <p:nvPr>
            <p:ph type="title"/>
          </p:nvPr>
        </p:nvSpPr>
        <p:spPr>
          <a:xfrm flipH="1">
            <a:off x="719825" y="1463638"/>
            <a:ext cx="3035100" cy="711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18"/>
          <p:cNvSpPr/>
          <p:nvPr/>
        </p:nvSpPr>
        <p:spPr>
          <a:xfrm rot="-649760" flipH="1">
            <a:off x="-3395808" y="45146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9"/>
        <p:cNvGrpSpPr/>
        <p:nvPr/>
      </p:nvGrpSpPr>
      <p:grpSpPr>
        <a:xfrm>
          <a:off x="0" y="0"/>
          <a:ext cx="0" cy="0"/>
          <a:chOff x="0" y="0"/>
          <a:chExt cx="0" cy="0"/>
        </a:xfrm>
      </p:grpSpPr>
      <p:sp>
        <p:nvSpPr>
          <p:cNvPr id="160" name="Google Shape;160;p19"/>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9"/>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8" name="Google Shape;168;p19"/>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19"/>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 name="Google Shape;170;p19"/>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1"/>
        <p:cNvGrpSpPr/>
        <p:nvPr/>
      </p:nvGrpSpPr>
      <p:grpSpPr>
        <a:xfrm>
          <a:off x="0" y="0"/>
          <a:ext cx="0" cy="0"/>
          <a:chOff x="0" y="0"/>
          <a:chExt cx="0" cy="0"/>
        </a:xfrm>
      </p:grpSpPr>
      <p:sp>
        <p:nvSpPr>
          <p:cNvPr id="182" name="Google Shape;182;p21"/>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21"/>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1"/>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1" name="Google Shape;191;p21"/>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1"/>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3" name="Google Shape;193;p21"/>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1"/>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4" r:id="rId6"/>
    <p:sldLayoutId id="2147483665" r:id="rId7"/>
    <p:sldLayoutId id="2147483667"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cs.oracle.com/javaee/5/tutorial/doc/bnafd.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6000" dirty="0" smtClean="0">
                <a:latin typeface="Kulim Park"/>
                <a:ea typeface="Kulim Park"/>
                <a:cs typeface="Kulim Park"/>
                <a:sym typeface="Kulim Park"/>
              </a:rPr>
              <a:t>JAVA SERVLET</a:t>
            </a:r>
            <a:endParaRPr sz="3600" dirty="0">
              <a:solidFill>
                <a:schemeClr val="dk2"/>
              </a:solidFill>
              <a:latin typeface="Kulim Park"/>
              <a:ea typeface="Kulim Park"/>
              <a:cs typeface="Kulim Park"/>
              <a:sym typeface="Kulim Park"/>
            </a:endParaRPr>
          </a:p>
        </p:txBody>
      </p:sp>
      <p:sp>
        <p:nvSpPr>
          <p:cNvPr id="323" name="Google Shape;323;p34"/>
          <p:cNvSpPr txBox="1">
            <a:spLocks noGrp="1"/>
          </p:cNvSpPr>
          <p:nvPr>
            <p:ph type="subTitle" idx="1"/>
          </p:nvPr>
        </p:nvSpPr>
        <p:spPr>
          <a:xfrm>
            <a:off x="1962550" y="3100575"/>
            <a:ext cx="52185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Let’s go...</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Request dispatcher</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Wingdings" panose="05000000000000000000" pitchFamily="2" charset="2"/>
              <a:buChar char="§"/>
            </a:pPr>
            <a:r>
              <a:rPr lang="vi-VN" dirty="0"/>
              <a:t>Xác định một đối tượng nhận yêu cầu từ máy khách và gửi chúng đến bất kỳ </a:t>
            </a:r>
            <a:r>
              <a:rPr lang="vi-VN" dirty="0" smtClean="0"/>
              <a:t>tài nguyên </a:t>
            </a:r>
            <a:r>
              <a:rPr lang="vi-VN" dirty="0"/>
              <a:t>nào (chẳng hạn như tệp servlet, </a:t>
            </a:r>
            <a:r>
              <a:rPr lang="vi-VN" dirty="0" smtClean="0"/>
              <a:t>file  </a:t>
            </a:r>
            <a:r>
              <a:rPr lang="vi-VN" dirty="0"/>
              <a:t>HTML hoặc </a:t>
            </a:r>
            <a:r>
              <a:rPr lang="vi-VN" dirty="0"/>
              <a:t>file</a:t>
            </a:r>
            <a:r>
              <a:rPr lang="vi-VN" dirty="0" smtClean="0"/>
              <a:t> </a:t>
            </a:r>
            <a:r>
              <a:rPr lang="vi-VN" dirty="0"/>
              <a:t>JSP) trên máy chủ. </a:t>
            </a:r>
            <a:r>
              <a:rPr lang="vi-VN" dirty="0" smtClean="0"/>
              <a:t>Servlet container </a:t>
            </a:r>
            <a:r>
              <a:rPr lang="vi-VN" dirty="0"/>
              <a:t>tạo đối tượng RequestDispatcher, được sử dụng như một trình bao bọc xung quanh tài nguyên máy chủ nằm tại một đường dẫn cụ thể hoặc được cung cấp bởi một tên cụ thể</a:t>
            </a:r>
            <a:r>
              <a:rPr lang="vi-VN" dirty="0" smtClean="0"/>
              <a:t>.</a:t>
            </a:r>
          </a:p>
          <a:p>
            <a:pPr algn="l">
              <a:buFont typeface="Wingdings" panose="05000000000000000000" pitchFamily="2" charset="2"/>
              <a:buChar char="§"/>
            </a:pPr>
            <a:r>
              <a:rPr lang="vi-VN" dirty="0" smtClean="0"/>
              <a:t>Interface </a:t>
            </a:r>
            <a:r>
              <a:rPr lang="vi-VN" dirty="0"/>
              <a:t>này được thiết kế để bọc các servlet, nhưng một thùng chứa servlet có thể tạo các đối tượng </a:t>
            </a:r>
            <a:r>
              <a:rPr lang="vi-VN" dirty="0" smtClean="0"/>
              <a:t>RequestDispatcher </a:t>
            </a:r>
            <a:r>
              <a:rPr lang="vi-VN" dirty="0"/>
              <a:t>để bọc bất kỳ loại tài nguyên nào</a:t>
            </a:r>
            <a:r>
              <a:rPr lang="vi-VN" dirty="0" smtClean="0"/>
              <a:t>.</a:t>
            </a:r>
          </a:p>
          <a:p>
            <a:pPr algn="l">
              <a:buFont typeface="Wingdings" panose="05000000000000000000" pitchFamily="2" charset="2"/>
              <a:buChar char="§"/>
            </a:pPr>
            <a:r>
              <a:rPr lang="vi-VN" dirty="0"/>
              <a:t>Có hai phương thức được định nghĩa </a:t>
            </a:r>
            <a:r>
              <a:rPr lang="vi-VN" dirty="0" smtClean="0"/>
              <a:t>trong </a:t>
            </a:r>
            <a:r>
              <a:rPr lang="vi-VN" b="1" dirty="0" smtClean="0"/>
              <a:t>interface RequestDispatcher:</a:t>
            </a:r>
            <a:endParaRPr lang="vi-VN" b="1" dirty="0"/>
          </a:p>
          <a:p>
            <a:pPr marL="927100" lvl="1" indent="-342900" algn="l">
              <a:buFont typeface="+mj-lt"/>
              <a:buAutoNum type="arabicPeriod"/>
            </a:pPr>
            <a:r>
              <a:rPr lang="vi-VN" sz="1200" dirty="0"/>
              <a:t>public void forward(ServletRequest request,ServletResponse response)throws ServletException,java.io.IOException:Forwards a request from a servlet to another resource (servlet, JSP file, or HTML file) on the server.</a:t>
            </a:r>
          </a:p>
          <a:p>
            <a:pPr marL="927100" lvl="1" indent="-342900" algn="l">
              <a:buFont typeface="+mj-lt"/>
              <a:buAutoNum type="arabicPeriod"/>
            </a:pPr>
            <a:r>
              <a:rPr lang="vi-VN" sz="1200" dirty="0"/>
              <a:t>public void include(ServletRequest request,ServletResponse response)throws ServletException,java.io.IOException:Includes the content of a resource (servlet, JSP page, or HTML file) in the response.</a:t>
            </a:r>
            <a:endParaRPr lang="vi-VN" dirty="0" smtClean="0"/>
          </a:p>
        </p:txBody>
      </p:sp>
    </p:spTree>
    <p:extLst>
      <p:ext uri="{BB962C8B-B14F-4D97-AF65-F5344CB8AC3E}">
        <p14:creationId xmlns:p14="http://schemas.microsoft.com/office/powerpoint/2010/main" val="3933917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Forward method</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Wingdings" panose="05000000000000000000" pitchFamily="2" charset="2"/>
              <a:buChar char="§"/>
            </a:pPr>
            <a:endParaRPr lang="vi-VN" dirty="0" smtClean="0"/>
          </a:p>
        </p:txBody>
      </p:sp>
      <p:pic>
        <p:nvPicPr>
          <p:cNvPr id="1026" name="Picture 2" descr="forward() method of RequestDispatcher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11" y="1361872"/>
            <a:ext cx="642937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144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Include method</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Wingdings" panose="05000000000000000000" pitchFamily="2" charset="2"/>
              <a:buChar char="§"/>
            </a:pPr>
            <a:endParaRPr lang="vi-VN" dirty="0" smtClean="0"/>
          </a:p>
        </p:txBody>
      </p:sp>
      <p:pic>
        <p:nvPicPr>
          <p:cNvPr id="2050" name="Picture 2" descr="include() method of RequestDispatcher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25" y="1281619"/>
            <a:ext cx="6629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176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Session trong servlet</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Arial" panose="020B0604020202020204" pitchFamily="34" charset="0"/>
              <a:buChar char="•"/>
            </a:pPr>
            <a:r>
              <a:rPr lang="vi-VN" b="1" dirty="0"/>
              <a:t>Session</a:t>
            </a:r>
            <a:r>
              <a:rPr lang="vi-VN" dirty="0" smtClean="0"/>
              <a:t> </a:t>
            </a:r>
            <a:r>
              <a:rPr lang="vi-VN" dirty="0"/>
              <a:t>có nghĩa là một khoảng thời gian cụ thể. </a:t>
            </a:r>
            <a:endParaRPr lang="vi-VN" dirty="0" smtClean="0"/>
          </a:p>
          <a:p>
            <a:pPr algn="l">
              <a:buFont typeface="Arial" panose="020B0604020202020204" pitchFamily="34" charset="0"/>
              <a:buChar char="•"/>
            </a:pPr>
            <a:r>
              <a:rPr lang="vi-VN" b="1" dirty="0" smtClean="0"/>
              <a:t>Session Tracking</a:t>
            </a:r>
            <a:r>
              <a:rPr lang="vi-VN" dirty="0" smtClean="0"/>
              <a:t> </a:t>
            </a:r>
            <a:r>
              <a:rPr lang="vi-VN" dirty="0"/>
              <a:t>là một cách để duy trì trạng thái (dữ liệu) của người dùng. Nó còn được gọi là </a:t>
            </a:r>
            <a:r>
              <a:rPr lang="vi-VN" b="1" dirty="0" smtClean="0"/>
              <a:t>Session Management </a:t>
            </a:r>
            <a:r>
              <a:rPr lang="vi-VN" dirty="0" smtClean="0"/>
              <a:t>trong </a:t>
            </a:r>
            <a:r>
              <a:rPr lang="vi-VN" dirty="0"/>
              <a:t>servlet</a:t>
            </a:r>
            <a:r>
              <a:rPr lang="vi-VN" dirty="0" smtClean="0"/>
              <a:t>.</a:t>
            </a:r>
          </a:p>
          <a:p>
            <a:pPr algn="l">
              <a:buFont typeface="Arial" panose="020B0604020202020204" pitchFamily="34" charset="0"/>
              <a:buChar char="•"/>
            </a:pPr>
            <a:r>
              <a:rPr lang="vi-VN" dirty="0" smtClean="0"/>
              <a:t> </a:t>
            </a:r>
            <a:r>
              <a:rPr lang="vi-VN" dirty="0"/>
              <a:t>Giao thức Http là một giao thức không trạng thái vì vậy chúng ta cần duy trì trạng thái bằng cách sử dụng các kỹ thuật theo dõi phiên. Mỗi khi người dùng yêu cầu máy chủ, máy chủ sẽ coi yêu cầu đó là yêu cầu mới. Vì vậy, chúng </a:t>
            </a:r>
            <a:r>
              <a:rPr lang="vi-VN" dirty="0" smtClean="0"/>
              <a:t>ta </a:t>
            </a:r>
            <a:r>
              <a:rPr lang="vi-VN" dirty="0"/>
              <a:t>cần duy trì trạng thái của một người dùng để nhận ra người dùng cụ thể. </a:t>
            </a:r>
            <a:endParaRPr lang="vi-VN" dirty="0" smtClean="0"/>
          </a:p>
          <a:p>
            <a:pPr algn="l">
              <a:buFont typeface="Arial" panose="020B0604020202020204" pitchFamily="34" charset="0"/>
              <a:buChar char="•"/>
            </a:pPr>
            <a:r>
              <a:rPr lang="vi-VN" dirty="0" smtClean="0"/>
              <a:t>HTTP </a:t>
            </a:r>
            <a:r>
              <a:rPr lang="vi-VN" dirty="0"/>
              <a:t>không trạng thái có nghĩa là mỗi </a:t>
            </a:r>
            <a:r>
              <a:rPr lang="vi-VN" b="1" dirty="0" smtClean="0"/>
              <a:t>request</a:t>
            </a:r>
            <a:r>
              <a:rPr lang="vi-VN" dirty="0" smtClean="0"/>
              <a:t> </a:t>
            </a:r>
            <a:r>
              <a:rPr lang="vi-VN" dirty="0"/>
              <a:t>được coi là </a:t>
            </a:r>
            <a:r>
              <a:rPr lang="vi-VN" b="1" dirty="0"/>
              <a:t>request</a:t>
            </a:r>
            <a:r>
              <a:rPr lang="vi-VN" dirty="0" smtClean="0"/>
              <a:t> </a:t>
            </a:r>
            <a:r>
              <a:rPr lang="vi-VN" dirty="0"/>
              <a:t>mới. </a:t>
            </a:r>
            <a:endParaRPr lang="en-US" dirty="0"/>
          </a:p>
        </p:txBody>
      </p:sp>
    </p:spTree>
    <p:extLst>
      <p:ext uri="{BB962C8B-B14F-4D97-AF65-F5344CB8AC3E}">
        <p14:creationId xmlns:p14="http://schemas.microsoft.com/office/powerpoint/2010/main" val="1143198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in </a:t>
            </a:r>
            <a:r>
              <a:rPr lang="en-US" dirty="0" smtClean="0"/>
              <a:t>Servlet</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Arial" panose="020B0604020202020204" pitchFamily="34" charset="0"/>
              <a:buChar char="•"/>
            </a:pPr>
            <a:r>
              <a:rPr lang="en-US" dirty="0"/>
              <a:t>Cookie </a:t>
            </a:r>
            <a:r>
              <a:rPr lang="en-US" dirty="0" err="1"/>
              <a:t>là</a:t>
            </a:r>
            <a:r>
              <a:rPr lang="en-US" dirty="0"/>
              <a:t> </a:t>
            </a:r>
            <a:r>
              <a:rPr lang="en-US" dirty="0" err="1"/>
              <a:t>một</a:t>
            </a:r>
            <a:r>
              <a:rPr lang="en-US" dirty="0"/>
              <a:t> </a:t>
            </a:r>
            <a:r>
              <a:rPr lang="en-US" dirty="0" err="1"/>
              <a:t>phần</a:t>
            </a:r>
            <a:r>
              <a:rPr lang="en-US" dirty="0"/>
              <a:t> </a:t>
            </a:r>
            <a:r>
              <a:rPr lang="en-US" dirty="0" err="1"/>
              <a:t>thông</a:t>
            </a:r>
            <a:r>
              <a:rPr lang="en-US" dirty="0"/>
              <a:t> tin </a:t>
            </a:r>
            <a:r>
              <a:rPr lang="en-US" dirty="0" err="1"/>
              <a:t>nhỏ</a:t>
            </a:r>
            <a:r>
              <a:rPr lang="en-US" dirty="0"/>
              <a:t> </a:t>
            </a:r>
            <a:r>
              <a:rPr lang="en-US" dirty="0" err="1"/>
              <a:t>tồn</a:t>
            </a:r>
            <a:r>
              <a:rPr lang="en-US" dirty="0"/>
              <a:t> </a:t>
            </a:r>
            <a:r>
              <a:rPr lang="en-US" dirty="0" err="1"/>
              <a:t>tại</a:t>
            </a:r>
            <a:r>
              <a:rPr lang="en-US" dirty="0"/>
              <a:t> </a:t>
            </a:r>
            <a:r>
              <a:rPr lang="en-US" dirty="0" err="1"/>
              <a:t>giữa</a:t>
            </a:r>
            <a:r>
              <a:rPr lang="en-US" dirty="0"/>
              <a:t> </a:t>
            </a:r>
            <a:r>
              <a:rPr lang="en-US" dirty="0" err="1"/>
              <a:t>nhiều</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smtClean="0"/>
              <a:t>.</a:t>
            </a:r>
            <a:endParaRPr lang="vi-VN" dirty="0" smtClean="0"/>
          </a:p>
          <a:p>
            <a:pPr algn="l">
              <a:buFont typeface="Arial" panose="020B0604020202020204" pitchFamily="34" charset="0"/>
              <a:buChar char="•"/>
            </a:pPr>
            <a:r>
              <a:rPr lang="vi-VN" dirty="0"/>
              <a:t>Cookie có một tên, một giá trị duy nhất và các thuộc tính tùy chọn như </a:t>
            </a:r>
            <a:r>
              <a:rPr lang="en-US" dirty="0"/>
              <a:t>comment, path and domain qualifiers, a maximum age, and a version number</a:t>
            </a:r>
            <a:r>
              <a:rPr lang="en-US" dirty="0" smtClean="0"/>
              <a:t>.</a:t>
            </a:r>
            <a:endParaRPr lang="vi-VN" dirty="0" smtClean="0"/>
          </a:p>
          <a:p>
            <a:pPr algn="l">
              <a:buFont typeface="Arial" panose="020B0604020202020204" pitchFamily="34" charset="0"/>
              <a:buChar char="•"/>
            </a:pPr>
            <a:endParaRPr lang="vi-VN" dirty="0" smtClean="0"/>
          </a:p>
          <a:p>
            <a:pPr algn="l"/>
            <a:r>
              <a:rPr lang="en-US" sz="1600" b="1" dirty="0"/>
              <a:t>How Cookie </a:t>
            </a:r>
            <a:r>
              <a:rPr lang="en-US" sz="1600" b="1" dirty="0" smtClean="0"/>
              <a:t>works</a:t>
            </a:r>
            <a:endParaRPr lang="en-US" sz="1600" b="1" dirty="0"/>
          </a:p>
        </p:txBody>
      </p:sp>
      <p:pic>
        <p:nvPicPr>
          <p:cNvPr id="4098" name="Picture 2" descr="cookies in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736" y="2626771"/>
            <a:ext cx="459105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850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 Filter</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Arial" panose="020B0604020202020204" pitchFamily="34" charset="0"/>
              <a:buChar char="•"/>
            </a:pPr>
            <a:r>
              <a:rPr lang="vi-VN" b="1" dirty="0"/>
              <a:t>Filter</a:t>
            </a:r>
            <a:r>
              <a:rPr lang="vi-VN" dirty="0" smtClean="0"/>
              <a:t> </a:t>
            </a:r>
            <a:r>
              <a:rPr lang="vi-VN" dirty="0"/>
              <a:t>là một đối tượng được gọi khi xử lý trước và xử lý sau một </a:t>
            </a:r>
            <a:r>
              <a:rPr lang="vi-VN" b="1" dirty="0" smtClean="0"/>
              <a:t>request</a:t>
            </a:r>
            <a:r>
              <a:rPr lang="vi-VN" dirty="0" smtClean="0"/>
              <a:t>. </a:t>
            </a:r>
          </a:p>
          <a:p>
            <a:pPr marL="412750" indent="-285750" algn="l">
              <a:buFont typeface="Arial" panose="020B0604020202020204" pitchFamily="34" charset="0"/>
              <a:buChar char="•"/>
            </a:pPr>
            <a:r>
              <a:rPr lang="vi-VN" dirty="0" smtClean="0"/>
              <a:t> Nó </a:t>
            </a:r>
            <a:r>
              <a:rPr lang="vi-VN" dirty="0"/>
              <a:t>chủ </a:t>
            </a:r>
            <a:r>
              <a:rPr lang="vi-VN" dirty="0" smtClean="0"/>
              <a:t>yếu được </a:t>
            </a:r>
            <a:r>
              <a:rPr lang="vi-VN" dirty="0"/>
              <a:t>sử dụng để thực hiện các tác vụ lọc như chuyển đổi, ghi nhật ký, </a:t>
            </a:r>
            <a:r>
              <a:rPr lang="vi-VN" dirty="0" smtClean="0"/>
              <a:t>nén</a:t>
            </a:r>
            <a:r>
              <a:rPr lang="vi-VN" dirty="0"/>
              <a:t>, mã hóa và giải mã, xác nhận đầu vào, v.v. </a:t>
            </a:r>
            <a:endParaRPr lang="vi-VN" dirty="0" smtClean="0"/>
          </a:p>
          <a:p>
            <a:pPr marL="447675" indent="-320675" algn="l">
              <a:buFont typeface="Arial" panose="020B0604020202020204" pitchFamily="34" charset="0"/>
              <a:buChar char="•"/>
            </a:pPr>
            <a:r>
              <a:rPr lang="vi-VN" b="1" dirty="0" smtClean="0"/>
              <a:t>Servlet </a:t>
            </a:r>
            <a:r>
              <a:rPr lang="vi-VN" b="1" dirty="0"/>
              <a:t>Filter</a:t>
            </a:r>
            <a:r>
              <a:rPr lang="vi-VN" b="1" dirty="0" smtClean="0"/>
              <a:t> </a:t>
            </a:r>
            <a:r>
              <a:rPr lang="vi-VN" dirty="0"/>
              <a:t>có thể </a:t>
            </a:r>
            <a:r>
              <a:rPr lang="en-US" b="1" dirty="0"/>
              <a:t>pluggable</a:t>
            </a:r>
            <a:r>
              <a:rPr lang="vi-VN" dirty="0" smtClean="0"/>
              <a:t>, </a:t>
            </a:r>
            <a:r>
              <a:rPr lang="vi-VN" dirty="0"/>
              <a:t>tức </a:t>
            </a:r>
            <a:r>
              <a:rPr lang="vi-VN" dirty="0" smtClean="0"/>
              <a:t>là entry của nó </a:t>
            </a:r>
            <a:r>
              <a:rPr lang="vi-VN" dirty="0"/>
              <a:t>được xác định trong </a:t>
            </a:r>
            <a:r>
              <a:rPr lang="vi-VN" dirty="0" smtClean="0"/>
              <a:t>tệp web.xml</a:t>
            </a:r>
            <a:r>
              <a:rPr lang="vi-VN" dirty="0"/>
              <a:t>, nếu chúng ta xóa entry</a:t>
            </a:r>
            <a:r>
              <a:rPr lang="vi-VN" dirty="0" smtClean="0"/>
              <a:t> </a:t>
            </a:r>
            <a:r>
              <a:rPr lang="vi-VN" dirty="0"/>
              <a:t>của filter</a:t>
            </a:r>
            <a:r>
              <a:rPr lang="vi-VN" dirty="0" smtClean="0"/>
              <a:t> </a:t>
            </a:r>
            <a:r>
              <a:rPr lang="vi-VN" dirty="0"/>
              <a:t>khỏi tệp web.xml, </a:t>
            </a:r>
            <a:r>
              <a:rPr lang="vi-VN" dirty="0" smtClean="0"/>
              <a:t>filter </a:t>
            </a:r>
            <a:r>
              <a:rPr lang="vi-VN" dirty="0"/>
              <a:t>sẽ tự động bị xóa và chúng ta không cần thay đổi servlet</a:t>
            </a:r>
            <a:r>
              <a:rPr lang="vi-VN" dirty="0" smtClean="0"/>
              <a:t>.</a:t>
            </a:r>
          </a:p>
          <a:p>
            <a:pPr algn="l">
              <a:buFont typeface="Arial" panose="020B0604020202020204" pitchFamily="34" charset="0"/>
              <a:buChar char="•"/>
            </a:pPr>
            <a:r>
              <a:rPr lang="vi-VN" dirty="0" smtClean="0"/>
              <a:t>Vì </a:t>
            </a:r>
            <a:r>
              <a:rPr lang="vi-VN" dirty="0"/>
              <a:t>vậy chi phí bảo trì sẽ ít hơn.</a:t>
            </a:r>
            <a:endParaRPr lang="en-US" dirty="0"/>
          </a:p>
        </p:txBody>
      </p:sp>
    </p:spTree>
    <p:extLst>
      <p:ext uri="{BB962C8B-B14F-4D97-AF65-F5344CB8AC3E}">
        <p14:creationId xmlns:p14="http://schemas.microsoft.com/office/powerpoint/2010/main" val="1087127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Cách dùng filter</a:t>
            </a:r>
            <a:endParaRPr lang="en-US" dirty="0"/>
          </a:p>
        </p:txBody>
      </p:sp>
      <p:sp>
        <p:nvSpPr>
          <p:cNvPr id="8" name="Subtitle 7"/>
          <p:cNvSpPr>
            <a:spLocks noGrp="1"/>
          </p:cNvSpPr>
          <p:nvPr>
            <p:ph type="subTitle" idx="6"/>
          </p:nvPr>
        </p:nvSpPr>
        <p:spPr>
          <a:xfrm>
            <a:off x="719925" y="1361872"/>
            <a:ext cx="7260000" cy="3239311"/>
          </a:xfrm>
        </p:spPr>
        <p:txBody>
          <a:bodyPr/>
          <a:lstStyle/>
          <a:p>
            <a:pPr marL="127000" indent="0" algn="l"/>
            <a:endParaRPr lang="en-US" dirty="0"/>
          </a:p>
        </p:txBody>
      </p:sp>
      <p:pic>
        <p:nvPicPr>
          <p:cNvPr id="3" name="Picture 2"/>
          <p:cNvPicPr>
            <a:picLocks noChangeAspect="1"/>
          </p:cNvPicPr>
          <p:nvPr/>
        </p:nvPicPr>
        <p:blipFill>
          <a:blip r:embed="rId2"/>
          <a:stretch>
            <a:fillRect/>
          </a:stretch>
        </p:blipFill>
        <p:spPr>
          <a:xfrm>
            <a:off x="1652180" y="1762012"/>
            <a:ext cx="5839640" cy="1619476"/>
          </a:xfrm>
          <a:prstGeom prst="rect">
            <a:avLst/>
          </a:prstGeom>
        </p:spPr>
      </p:pic>
    </p:spTree>
    <p:extLst>
      <p:ext uri="{BB962C8B-B14F-4D97-AF65-F5344CB8AC3E}">
        <p14:creationId xmlns:p14="http://schemas.microsoft.com/office/powerpoint/2010/main" val="3218587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4"/>
          <p:cNvSpPr txBox="1">
            <a:spLocks noGrp="1"/>
          </p:cNvSpPr>
          <p:nvPr>
            <p:ph type="subTitle" idx="1"/>
          </p:nvPr>
        </p:nvSpPr>
        <p:spPr>
          <a:xfrm>
            <a:off x="606053" y="1537863"/>
            <a:ext cx="3035100" cy="1388400"/>
          </a:xfrm>
          <a:prstGeom prst="rect">
            <a:avLst/>
          </a:prstGeom>
        </p:spPr>
        <p:txBody>
          <a:bodyPr spcFirstLastPara="1" wrap="square" lIns="91425" tIns="91425" rIns="91425" bIns="91425" anchor="t" anchorCtr="0">
            <a:noAutofit/>
          </a:bodyPr>
          <a:lstStyle/>
          <a:p>
            <a:r>
              <a:rPr lang="vi-VN" dirty="0"/>
              <a:t>Setup enviroment:</a:t>
            </a:r>
          </a:p>
          <a:p>
            <a:pPr marL="927100" lvl="1" indent="-342900" algn="l">
              <a:buFont typeface="+mj-lt"/>
              <a:buAutoNum type="arabicPeriod"/>
            </a:pPr>
            <a:r>
              <a:rPr lang="vi-VN" dirty="0"/>
              <a:t>IDE: eclipse</a:t>
            </a:r>
          </a:p>
          <a:p>
            <a:pPr marL="927100" lvl="1" indent="-342900" algn="l">
              <a:buFont typeface="+mj-lt"/>
              <a:buAutoNum type="arabicPeriod"/>
            </a:pPr>
            <a:r>
              <a:rPr lang="vi-VN" dirty="0"/>
              <a:t>Tomcat: version 10+</a:t>
            </a:r>
          </a:p>
          <a:p>
            <a:pPr marL="927100" lvl="1" indent="-342900" algn="l">
              <a:buFont typeface="+mj-lt"/>
              <a:buAutoNum type="arabicPeriod"/>
            </a:pPr>
            <a:r>
              <a:rPr lang="vi-VN" dirty="0"/>
              <a:t>Java 11</a:t>
            </a:r>
            <a:endParaRPr lang="en-US" dirty="0"/>
          </a:p>
        </p:txBody>
      </p:sp>
      <p:grpSp>
        <p:nvGrpSpPr>
          <p:cNvPr id="428" name="Google Shape;428;p44"/>
          <p:cNvGrpSpPr/>
          <p:nvPr/>
        </p:nvGrpSpPr>
        <p:grpSpPr>
          <a:xfrm rot="137742">
            <a:off x="4516813" y="1106970"/>
            <a:ext cx="3750160" cy="2923690"/>
            <a:chOff x="2144600" y="1557475"/>
            <a:chExt cx="3330800" cy="2596750"/>
          </a:xfrm>
        </p:grpSpPr>
        <p:sp>
          <p:nvSpPr>
            <p:cNvPr id="429" name="Google Shape;429;p44"/>
            <p:cNvSpPr/>
            <p:nvPr/>
          </p:nvSpPr>
          <p:spPr>
            <a:xfrm>
              <a:off x="2144600" y="1557475"/>
              <a:ext cx="3330800" cy="2596750"/>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sp>
          <p:nvSpPr>
            <p:cNvPr id="430" name="Google Shape;430;p44"/>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grpSp>
      <p:sp>
        <p:nvSpPr>
          <p:cNvPr id="432" name="Google Shape;432;p44"/>
          <p:cNvSpPr/>
          <p:nvPr/>
        </p:nvSpPr>
        <p:spPr>
          <a:xfrm flipH="1">
            <a:off x="6096978" y="29262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itle 1"/>
          <p:cNvSpPr txBox="1">
            <a:spLocks/>
          </p:cNvSpPr>
          <p:nvPr/>
        </p:nvSpPr>
        <p:spPr>
          <a:xfrm>
            <a:off x="719925" y="437700"/>
            <a:ext cx="7704000" cy="65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vi-VN" smtClean="0"/>
              <a:t>5. Khởi tạo project đầu tiền</a:t>
            </a:r>
            <a:endParaRPr lang="en-US" dirty="0"/>
          </a:p>
        </p:txBody>
      </p:sp>
      <p:pic>
        <p:nvPicPr>
          <p:cNvPr id="2052" name="Picture 4" descr="CY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010">
            <a:off x="5840000" y="1604546"/>
            <a:ext cx="161925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695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929275"/>
            <a:ext cx="3855600" cy="1610100"/>
          </a:xfrm>
          <a:prstGeom prst="rect">
            <a:avLst/>
          </a:prstGeom>
        </p:spPr>
        <p:txBody>
          <a:bodyPr spcFirstLastPara="1" wrap="square" lIns="91425" tIns="91425" rIns="91425" bIns="91425" anchor="b" anchorCtr="0">
            <a:noAutofit/>
          </a:bodyPr>
          <a:lstStyle/>
          <a:p>
            <a:pPr lvl="0" algn="ctr"/>
            <a:r>
              <a:rPr lang="vi-VN" sz="5400" dirty="0" smtClean="0"/>
              <a:t>JSP</a:t>
            </a:r>
            <a:endParaRPr lang="en-US" sz="5400" dirty="0"/>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9" name="Google Shape;389;p41"/>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02</a:t>
            </a:r>
            <a:endParaRPr dirty="0"/>
          </a:p>
        </p:txBody>
      </p:sp>
    </p:spTree>
    <p:extLst>
      <p:ext uri="{BB962C8B-B14F-4D97-AF65-F5344CB8AC3E}">
        <p14:creationId xmlns:p14="http://schemas.microsoft.com/office/powerpoint/2010/main" val="2988909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t>1. JSP là gì?</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vi-VN" dirty="0"/>
              <a:t>Công nghệ JSP được sử dụng để tạo ứng dụng web giống như công nghệ Servlet. Nó có thể được coi như một phần mở rộng của Servlet vì nó cung cấp nhiều chức năng hơn servlet như </a:t>
            </a:r>
            <a:r>
              <a:rPr lang="en-US" b="1" dirty="0"/>
              <a:t>Expression Language</a:t>
            </a:r>
            <a:r>
              <a:rPr lang="vi-VN" b="1" dirty="0" smtClean="0"/>
              <a:t>, </a:t>
            </a:r>
            <a:r>
              <a:rPr lang="vi-VN" b="1" dirty="0"/>
              <a:t>JSTL</a:t>
            </a:r>
            <a:r>
              <a:rPr lang="vi-VN" dirty="0"/>
              <a:t>, v.v. </a:t>
            </a:r>
            <a:endParaRPr lang="vi-VN" dirty="0" smtClean="0"/>
          </a:p>
          <a:p>
            <a:pPr marL="285750" lvl="0" indent="-285750" algn="l">
              <a:buFont typeface="Arial" panose="020B0604020202020204" pitchFamily="34" charset="0"/>
              <a:buChar char="•"/>
            </a:pPr>
            <a:r>
              <a:rPr lang="vi-VN" dirty="0" smtClean="0"/>
              <a:t>Một </a:t>
            </a:r>
            <a:r>
              <a:rPr lang="vi-VN" dirty="0"/>
              <a:t>trang JSP bao gồm các thẻ HTML và các thẻ JSP. Các trang JSP dễ bảo trì hơn Servlet vì chúng ta có thể tách biệt việc thiết kế và phát triển. Nó cung cấp một số tính năng bổ sung như </a:t>
            </a:r>
            <a:r>
              <a:rPr lang="en-US" b="1" dirty="0"/>
              <a:t>Expression Language, Custom Tags</a:t>
            </a:r>
            <a:r>
              <a:rPr lang="vi-VN" dirty="0" smtClean="0"/>
              <a:t>, </a:t>
            </a:r>
            <a:r>
              <a:rPr lang="vi-VN" dirty="0"/>
              <a:t>v.v.</a:t>
            </a:r>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title" idx="3"/>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ko-KR" altLang="en-US" dirty="0" smtClean="0"/>
              <a:t>물룩</a:t>
            </a:r>
            <a:endParaRPr dirty="0">
              <a:solidFill>
                <a:schemeClr val="lt1"/>
              </a:solidFill>
            </a:endParaRPr>
          </a:p>
        </p:txBody>
      </p:sp>
      <p:sp>
        <p:nvSpPr>
          <p:cNvPr id="335" name="Google Shape;335;p36"/>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smtClean="0"/>
              <a:t>Servlet</a:t>
            </a:r>
            <a:endParaRPr sz="1800" dirty="0"/>
          </a:p>
        </p:txBody>
      </p:sp>
      <p:sp>
        <p:nvSpPr>
          <p:cNvPr id="336" name="Google Shape;336;p36"/>
          <p:cNvSpPr txBox="1">
            <a:spLocks noGrp="1"/>
          </p:cNvSpPr>
          <p:nvPr>
            <p:ph type="subTitle" idx="1"/>
          </p:nvPr>
        </p:nvSpPr>
        <p:spPr>
          <a:xfrm>
            <a:off x="732786" y="3511716"/>
            <a:ext cx="2020141" cy="837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vi-VN" sz="1200" dirty="0" smtClean="0"/>
              <a:t>Servlet là gì?</a:t>
            </a:r>
          </a:p>
          <a:p>
            <a:pPr marL="285750" lvl="0" indent="-285750" algn="l" rtl="0">
              <a:spcBef>
                <a:spcPts val="0"/>
              </a:spcBef>
              <a:spcAft>
                <a:spcPts val="0"/>
              </a:spcAft>
              <a:buFontTx/>
              <a:buChar char="-"/>
            </a:pPr>
            <a:r>
              <a:rPr lang="vi-VN" sz="1200" dirty="0" smtClean="0"/>
              <a:t>Cách sử dụng</a:t>
            </a:r>
          </a:p>
          <a:p>
            <a:pPr marL="285750" lvl="0" indent="-285750" algn="l" rtl="0">
              <a:spcBef>
                <a:spcPts val="0"/>
              </a:spcBef>
              <a:spcAft>
                <a:spcPts val="0"/>
              </a:spcAft>
              <a:buFontTx/>
              <a:buChar char="-"/>
            </a:pPr>
            <a:r>
              <a:rPr lang="vi-VN" sz="1200" dirty="0" smtClean="0"/>
              <a:t>Vòng đời của servlet</a:t>
            </a:r>
          </a:p>
          <a:p>
            <a:pPr marL="285750" lvl="0" indent="-285750" algn="l" rtl="0">
              <a:spcBef>
                <a:spcPts val="0"/>
              </a:spcBef>
              <a:spcAft>
                <a:spcPts val="0"/>
              </a:spcAft>
              <a:buFontTx/>
              <a:buChar char="-"/>
            </a:pPr>
            <a:r>
              <a:rPr lang="vi-VN" sz="1200" dirty="0" smtClean="0"/>
              <a:t>Attribute trong servlet</a:t>
            </a:r>
          </a:p>
          <a:p>
            <a:pPr marL="285750" lvl="0" indent="-285750" algn="l" rtl="0">
              <a:spcBef>
                <a:spcPts val="0"/>
              </a:spcBef>
              <a:spcAft>
                <a:spcPts val="0"/>
              </a:spcAft>
              <a:buFontTx/>
              <a:buChar char="-"/>
            </a:pPr>
            <a:r>
              <a:rPr lang="vi-VN" sz="1200" dirty="0"/>
              <a:t>Filter</a:t>
            </a:r>
            <a:endParaRPr lang="vi-VN" sz="1200" dirty="0" smtClean="0"/>
          </a:p>
          <a:p>
            <a:pPr marL="285750" lvl="0" indent="-285750" algn="l" rtl="0">
              <a:spcBef>
                <a:spcPts val="0"/>
              </a:spcBef>
              <a:spcAft>
                <a:spcPts val="0"/>
              </a:spcAft>
              <a:buFontTx/>
              <a:buChar char="-"/>
            </a:pPr>
            <a:r>
              <a:rPr lang="vi-VN" sz="1200" dirty="0" smtClean="0"/>
              <a:t>Khởi tạo project đầu tiên</a:t>
            </a:r>
          </a:p>
        </p:txBody>
      </p:sp>
      <p:sp>
        <p:nvSpPr>
          <p:cNvPr id="337" name="Google Shape;337;p36"/>
          <p:cNvSpPr txBox="1">
            <a:spLocks noGrp="1"/>
          </p:cNvSpPr>
          <p:nvPr>
            <p:ph type="title" idx="8"/>
          </p:nvPr>
        </p:nvSpPr>
        <p:spPr>
          <a:xfrm>
            <a:off x="6587925" y="2738614"/>
            <a:ext cx="1836000" cy="837300"/>
          </a:xfrm>
          <a:prstGeom prst="rect">
            <a:avLst/>
          </a:prstGeom>
        </p:spPr>
        <p:txBody>
          <a:bodyPr spcFirstLastPara="1" wrap="square" lIns="91425" tIns="91425" rIns="91425" bIns="91425" anchor="b" anchorCtr="0">
            <a:noAutofit/>
          </a:bodyPr>
          <a:lstStyle/>
          <a:p>
            <a:pPr lvl="0"/>
            <a:endParaRPr dirty="0"/>
          </a:p>
        </p:txBody>
      </p:sp>
      <p:sp>
        <p:nvSpPr>
          <p:cNvPr id="338" name="Google Shape;338;p36"/>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endParaRPr dirty="0"/>
          </a:p>
        </p:txBody>
      </p:sp>
      <p:sp>
        <p:nvSpPr>
          <p:cNvPr id="339" name="Google Shape;339;p36"/>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p>
            <a:pPr marL="285750" indent="-285750" algn="l">
              <a:buFontTx/>
              <a:buChar char="-"/>
            </a:pPr>
            <a:r>
              <a:rPr lang="vi-VN" dirty="0" smtClean="0"/>
              <a:t>Jsp </a:t>
            </a:r>
            <a:r>
              <a:rPr lang="vi-VN" dirty="0"/>
              <a:t>là gì</a:t>
            </a:r>
            <a:r>
              <a:rPr lang="vi-VN" dirty="0" smtClean="0"/>
              <a:t>?</a:t>
            </a:r>
          </a:p>
          <a:p>
            <a:pPr marL="285750" indent="-285750" algn="l">
              <a:buFontTx/>
              <a:buChar char="-"/>
            </a:pPr>
            <a:r>
              <a:rPr lang="vi-VN" dirty="0"/>
              <a:t>Vòng đời của </a:t>
            </a:r>
            <a:r>
              <a:rPr lang="vi-VN" dirty="0" smtClean="0"/>
              <a:t>jsp</a:t>
            </a:r>
          </a:p>
          <a:p>
            <a:pPr marL="285750" indent="-285750" algn="l">
              <a:buFontTx/>
              <a:buChar char="-"/>
            </a:pPr>
            <a:r>
              <a:rPr lang="vi-VN" dirty="0" smtClean="0"/>
              <a:t>Cách </a:t>
            </a:r>
            <a:r>
              <a:rPr lang="vi-VN" dirty="0"/>
              <a:t>sử </a:t>
            </a:r>
            <a:r>
              <a:rPr lang="vi-VN" dirty="0" smtClean="0"/>
              <a:t>dụng</a:t>
            </a:r>
          </a:p>
          <a:p>
            <a:pPr marL="285750" lvl="0" indent="-285750" algn="l" rtl="0">
              <a:spcBef>
                <a:spcPts val="0"/>
              </a:spcBef>
              <a:spcAft>
                <a:spcPts val="0"/>
              </a:spcAft>
              <a:buFontTx/>
              <a:buChar char="-"/>
            </a:pPr>
            <a:r>
              <a:rPr lang="vi-VN" dirty="0" smtClean="0"/>
              <a:t>Jsp expression tag</a:t>
            </a:r>
          </a:p>
          <a:p>
            <a:pPr marL="285750" lvl="0" indent="-285750" algn="l" rtl="0">
              <a:spcBef>
                <a:spcPts val="0"/>
              </a:spcBef>
              <a:spcAft>
                <a:spcPts val="0"/>
              </a:spcAft>
              <a:buFontTx/>
              <a:buChar char="-"/>
            </a:pPr>
            <a:r>
              <a:rPr lang="vi-VN" dirty="0" smtClean="0"/>
              <a:t>Expression language </a:t>
            </a:r>
            <a:endParaRPr dirty="0"/>
          </a:p>
        </p:txBody>
      </p:sp>
      <p:sp>
        <p:nvSpPr>
          <p:cNvPr id="340" name="Google Shape;340;p36"/>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JSP</a:t>
            </a:r>
            <a:endParaRPr dirty="0">
              <a:solidFill>
                <a:schemeClr val="lt1"/>
              </a:solidFill>
            </a:endParaRPr>
          </a:p>
        </p:txBody>
      </p:sp>
      <p:sp>
        <p:nvSpPr>
          <p:cNvPr id="341" name="Google Shape;341;p36"/>
          <p:cNvSpPr txBox="1">
            <a:spLocks noGrp="1"/>
          </p:cNvSpPr>
          <p:nvPr>
            <p:ph type="title" idx="2"/>
          </p:nvPr>
        </p:nvSpPr>
        <p:spPr>
          <a:xfrm>
            <a:off x="73277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42" name="Google Shape;342;p36"/>
          <p:cNvSpPr txBox="1">
            <a:spLocks noGrp="1"/>
          </p:cNvSpPr>
          <p:nvPr>
            <p:ph type="title" idx="15"/>
          </p:nvPr>
        </p:nvSpPr>
        <p:spPr>
          <a:xfrm>
            <a:off x="657519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43" name="Google Shape;343;p36"/>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p>
            <a:pPr lvl="0"/>
            <a:r>
              <a:rPr lang="vi-VN" dirty="0"/>
              <a:t>JSTL</a:t>
            </a:r>
          </a:p>
        </p:txBody>
      </p:sp>
      <p:sp>
        <p:nvSpPr>
          <p:cNvPr id="344" name="Google Shape;344;p36"/>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p>
            <a:pPr marL="285750" lvl="0" indent="-285750" algn="l">
              <a:buFontTx/>
              <a:buChar char="-"/>
            </a:pPr>
            <a:r>
              <a:rPr lang="vi-VN" dirty="0"/>
              <a:t>Jstl là gì?</a:t>
            </a:r>
          </a:p>
          <a:p>
            <a:pPr marL="285750" lvl="0" indent="-285750" algn="l">
              <a:buFontTx/>
              <a:buChar char="-"/>
            </a:pPr>
            <a:r>
              <a:rPr lang="vi-VN" dirty="0"/>
              <a:t>Cách sử dụng</a:t>
            </a:r>
          </a:p>
          <a:p>
            <a:pPr marL="285750" lvl="0" indent="-285750" algn="l">
              <a:buFontTx/>
              <a:buChar char="-"/>
            </a:pPr>
            <a:r>
              <a:rPr lang="vi-VN" dirty="0"/>
              <a:t>1 số jstl tag phổ biến</a:t>
            </a:r>
          </a:p>
        </p:txBody>
      </p:sp>
      <p:sp>
        <p:nvSpPr>
          <p:cNvPr id="345" name="Google Shape;345;p36"/>
          <p:cNvSpPr txBox="1">
            <a:spLocks noGrp="1"/>
          </p:cNvSpPr>
          <p:nvPr>
            <p:ph type="title" idx="13"/>
          </p:nvPr>
        </p:nvSpPr>
        <p:spPr>
          <a:xfrm>
            <a:off x="268024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46" name="Google Shape;346;p36"/>
          <p:cNvSpPr txBox="1">
            <a:spLocks noGrp="1"/>
          </p:cNvSpPr>
          <p:nvPr>
            <p:ph type="title" idx="14"/>
          </p:nvPr>
        </p:nvSpPr>
        <p:spPr>
          <a:xfrm>
            <a:off x="4627721"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t>1. Vòng đời JSP</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vi-VN" dirty="0" smtClean="0"/>
              <a:t>vz</a:t>
            </a:r>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010" y="1033646"/>
            <a:ext cx="5638800" cy="410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02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t>2. Cách sử dụng</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0" lvl="0" indent="0" algn="l"/>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2431849" y="1588250"/>
            <a:ext cx="4563112" cy="1800476"/>
          </a:xfrm>
          <a:prstGeom prst="rect">
            <a:avLst/>
          </a:prstGeom>
        </p:spPr>
      </p:pic>
    </p:spTree>
    <p:extLst>
      <p:ext uri="{BB962C8B-B14F-4D97-AF65-F5344CB8AC3E}">
        <p14:creationId xmlns:p14="http://schemas.microsoft.com/office/powerpoint/2010/main" val="3940195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t>2. JSP TAG</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342900" indent="-342900" algn="l">
              <a:buFont typeface="+mj-lt"/>
              <a:buAutoNum type="arabicPeriod"/>
            </a:pPr>
            <a:r>
              <a:rPr lang="en-US" dirty="0"/>
              <a:t>JSP expression </a:t>
            </a:r>
            <a:r>
              <a:rPr lang="en-US" dirty="0" smtClean="0"/>
              <a:t>tag</a:t>
            </a:r>
            <a:endParaRPr lang="vi-VN" dirty="0" smtClean="0"/>
          </a:p>
          <a:p>
            <a:pPr marL="457200" lvl="1" indent="0" algn="l"/>
            <a:r>
              <a:rPr lang="vi-VN" dirty="0" smtClean="0"/>
              <a:t>- Dùng print ra web</a:t>
            </a:r>
          </a:p>
          <a:p>
            <a:pPr marL="342900" indent="-342900" algn="l">
              <a:buFont typeface="+mj-lt"/>
              <a:buAutoNum type="arabicPeriod"/>
            </a:pPr>
            <a:endParaRPr lang="vi-VN" dirty="0" smtClean="0"/>
          </a:p>
          <a:p>
            <a:pPr marL="342900" indent="-342900" algn="l">
              <a:buFont typeface="+mj-lt"/>
              <a:buAutoNum type="arabicPeriod"/>
            </a:pPr>
            <a:endParaRPr lang="en-US" dirty="0"/>
          </a:p>
          <a:p>
            <a:pPr marL="342900" indent="-342900" algn="l">
              <a:buFont typeface="+mj-lt"/>
              <a:buAutoNum type="arabicPeriod"/>
            </a:pPr>
            <a:r>
              <a:rPr lang="en-US" dirty="0"/>
              <a:t>JSP </a:t>
            </a:r>
            <a:r>
              <a:rPr lang="en-US" dirty="0" err="1" smtClean="0"/>
              <a:t>scriptlet</a:t>
            </a:r>
            <a:r>
              <a:rPr lang="en-US" dirty="0" smtClean="0"/>
              <a:t> tag</a:t>
            </a:r>
            <a:endParaRPr lang="vi-VN" dirty="0" smtClean="0"/>
          </a:p>
          <a:p>
            <a:pPr marL="457200" lvl="1" indent="0" algn="l"/>
            <a:r>
              <a:rPr lang="vi-VN" dirty="0" smtClean="0"/>
              <a:t>- Dùng viết java code</a:t>
            </a:r>
            <a:endParaRPr lang="vi-VN" dirty="0"/>
          </a:p>
          <a:p>
            <a:pPr marL="342900" indent="-342900" algn="l">
              <a:buFont typeface="+mj-lt"/>
              <a:buAutoNum type="arabicPeriod"/>
            </a:pPr>
            <a:endParaRPr lang="en-US" dirty="0"/>
          </a:p>
          <a:p>
            <a:pPr marL="342900" lvl="0" indent="-342900" algn="l">
              <a:buFont typeface="+mj-lt"/>
              <a:buAutoNum type="arabicPeriod"/>
            </a:pPr>
            <a:r>
              <a:rPr lang="en-US" dirty="0"/>
              <a:t>JSP Declaration </a:t>
            </a:r>
            <a:r>
              <a:rPr lang="en-US" dirty="0" smtClean="0"/>
              <a:t>Tag</a:t>
            </a:r>
            <a:endParaRPr lang="vi-VN" dirty="0" smtClean="0"/>
          </a:p>
          <a:p>
            <a:pPr marL="457200" lvl="1" indent="0" algn="l"/>
            <a:r>
              <a:rPr lang="vi-VN" dirty="0" smtClean="0"/>
              <a:t>- Dùng khai báo biến &amp; method</a:t>
            </a:r>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4011624" y="1478604"/>
            <a:ext cx="1743318" cy="419158"/>
          </a:xfrm>
          <a:prstGeom prst="rect">
            <a:avLst/>
          </a:prstGeom>
        </p:spPr>
      </p:pic>
      <p:pic>
        <p:nvPicPr>
          <p:cNvPr id="4" name="Picture 3"/>
          <p:cNvPicPr>
            <a:picLocks noChangeAspect="1"/>
          </p:cNvPicPr>
          <p:nvPr/>
        </p:nvPicPr>
        <p:blipFill>
          <a:blip r:embed="rId4"/>
          <a:stretch>
            <a:fillRect/>
          </a:stretch>
        </p:blipFill>
        <p:spPr>
          <a:xfrm>
            <a:off x="4011624" y="2372118"/>
            <a:ext cx="2019582" cy="419158"/>
          </a:xfrm>
          <a:prstGeom prst="rect">
            <a:avLst/>
          </a:prstGeom>
        </p:spPr>
      </p:pic>
      <p:pic>
        <p:nvPicPr>
          <p:cNvPr id="5" name="Picture 4"/>
          <p:cNvPicPr>
            <a:picLocks noChangeAspect="1"/>
          </p:cNvPicPr>
          <p:nvPr/>
        </p:nvPicPr>
        <p:blipFill>
          <a:blip r:embed="rId5"/>
          <a:stretch>
            <a:fillRect/>
          </a:stretch>
        </p:blipFill>
        <p:spPr>
          <a:xfrm>
            <a:off x="4235699" y="3124127"/>
            <a:ext cx="2695951" cy="447737"/>
          </a:xfrm>
          <a:prstGeom prst="rect">
            <a:avLst/>
          </a:prstGeom>
        </p:spPr>
      </p:pic>
    </p:spTree>
    <p:extLst>
      <p:ext uri="{BB962C8B-B14F-4D97-AF65-F5344CB8AC3E}">
        <p14:creationId xmlns:p14="http://schemas.microsoft.com/office/powerpoint/2010/main" val="116536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t>3</a:t>
            </a:r>
            <a:r>
              <a:rPr lang="vi-VN" b="1" dirty="0" smtClean="0"/>
              <a:t>. JSP DIRECTIVE</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469900" indent="-342900" algn="l">
              <a:buFont typeface="+mj-lt"/>
              <a:buAutoNum type="arabicPeriod"/>
            </a:pPr>
            <a:r>
              <a:rPr lang="en-US" dirty="0"/>
              <a:t>page directive</a:t>
            </a:r>
          </a:p>
          <a:p>
            <a:pPr marL="469900" indent="-342900" algn="l">
              <a:buFont typeface="+mj-lt"/>
              <a:buAutoNum type="arabicPeriod"/>
            </a:pPr>
            <a:r>
              <a:rPr lang="en-US" dirty="0"/>
              <a:t>include </a:t>
            </a:r>
            <a:r>
              <a:rPr lang="en-US" dirty="0" smtClean="0"/>
              <a:t>directive</a:t>
            </a:r>
            <a:endParaRPr lang="vi-VN" dirty="0" smtClean="0"/>
          </a:p>
          <a:p>
            <a:pPr marL="927100" lvl="1" indent="-342900" algn="l">
              <a:buFont typeface="Arial" panose="020B0604020202020204" pitchFamily="34" charset="0"/>
              <a:buChar char="•"/>
            </a:pPr>
            <a:r>
              <a:rPr lang="vi-VN" sz="1400" dirty="0" smtClean="0"/>
              <a:t>Dùng include file jsp khác</a:t>
            </a:r>
            <a:endParaRPr lang="en-US" sz="1400" dirty="0"/>
          </a:p>
          <a:p>
            <a:pPr marL="469900" indent="-342900" algn="l">
              <a:buFont typeface="+mj-lt"/>
              <a:buAutoNum type="arabicPeriod"/>
            </a:pPr>
            <a:r>
              <a:rPr lang="en-US" dirty="0" err="1"/>
              <a:t>taglib</a:t>
            </a:r>
            <a:r>
              <a:rPr lang="en-US" dirty="0"/>
              <a:t> </a:t>
            </a:r>
            <a:r>
              <a:rPr lang="en-US" dirty="0" smtClean="0"/>
              <a:t>directive</a:t>
            </a:r>
            <a:endParaRPr lang="vi-VN" dirty="0" smtClean="0"/>
          </a:p>
          <a:p>
            <a:pPr marL="927100" lvl="1" indent="-342900" algn="l">
              <a:buFont typeface="Arial" panose="020B0604020202020204" pitchFamily="34" charset="0"/>
              <a:buChar char="•"/>
            </a:pPr>
            <a:r>
              <a:rPr lang="vi-VN" sz="1400" dirty="0" smtClean="0"/>
              <a:t>Dùng trong jstl</a:t>
            </a:r>
          </a:p>
          <a:p>
            <a:pPr marL="127000" indent="0" algn="l"/>
            <a:endParaRPr lang="vi-VN" dirty="0"/>
          </a:p>
          <a:p>
            <a:pPr marL="412750" indent="-285750" algn="l">
              <a:buFontTx/>
              <a:buChar char="-"/>
            </a:pPr>
            <a:r>
              <a:rPr lang="vi-VN" dirty="0" smtClean="0"/>
              <a:t>Syntax: </a:t>
            </a:r>
          </a:p>
          <a:p>
            <a:pPr marL="412750" indent="-285750" algn="l">
              <a:buFontTx/>
              <a:buChar char="-"/>
            </a:pPr>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631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r>
              <a:rPr lang="vi-VN" sz="2800" b="1" dirty="0" smtClean="0"/>
              <a:t>JSP PAGE DIRECTIVE</a:t>
            </a:r>
            <a:endParaRPr sz="2800" b="1" dirty="0"/>
          </a:p>
        </p:txBody>
      </p:sp>
      <p:sp>
        <p:nvSpPr>
          <p:cNvPr id="417" name="Google Shape;417;p43"/>
          <p:cNvSpPr txBox="1">
            <a:spLocks noGrp="1"/>
          </p:cNvSpPr>
          <p:nvPr>
            <p:ph type="subTitle" idx="1"/>
          </p:nvPr>
        </p:nvSpPr>
        <p:spPr>
          <a:xfrm>
            <a:off x="719925" y="833906"/>
            <a:ext cx="3657522" cy="3270042"/>
          </a:xfrm>
          <a:prstGeom prst="rect">
            <a:avLst/>
          </a:prstGeom>
        </p:spPr>
        <p:txBody>
          <a:bodyPr spcFirstLastPara="1" wrap="square" lIns="91425" tIns="91425" rIns="91425" bIns="91425" anchor="t" anchorCtr="0">
            <a:noAutofit/>
          </a:bodyPr>
          <a:lstStyle/>
          <a:p>
            <a:pPr marL="127000" indent="0" algn="l"/>
            <a:r>
              <a:rPr lang="vi-VN" b="1" dirty="0"/>
              <a:t>JSP PAGE </a:t>
            </a:r>
            <a:r>
              <a:rPr lang="en-US" dirty="0" err="1" smtClean="0"/>
              <a:t>xác</a:t>
            </a:r>
            <a:r>
              <a:rPr lang="en-US" dirty="0" smtClean="0"/>
              <a:t> </a:t>
            </a:r>
            <a:r>
              <a:rPr lang="en-US" dirty="0" err="1"/>
              <a:t>định</a:t>
            </a:r>
            <a:r>
              <a:rPr lang="en-US" dirty="0"/>
              <a:t> </a:t>
            </a:r>
            <a:r>
              <a:rPr lang="en-US" dirty="0" err="1"/>
              <a:t>các</a:t>
            </a:r>
            <a:r>
              <a:rPr lang="en-US" dirty="0"/>
              <a:t> </a:t>
            </a:r>
            <a:r>
              <a:rPr lang="en-US" dirty="0" err="1"/>
              <a:t>thuộc</a:t>
            </a:r>
            <a:r>
              <a:rPr lang="en-US" dirty="0"/>
              <a:t> </a:t>
            </a:r>
            <a:r>
              <a:rPr lang="en-US" dirty="0" err="1" smtClean="0"/>
              <a:t>tính</a:t>
            </a:r>
            <a:r>
              <a:rPr lang="en-US" dirty="0" smtClean="0"/>
              <a:t> </a:t>
            </a:r>
            <a:r>
              <a:rPr lang="en-US" dirty="0" err="1"/>
              <a:t>áp</a:t>
            </a:r>
            <a:r>
              <a:rPr lang="en-US" dirty="0"/>
              <a:t> </a:t>
            </a:r>
            <a:r>
              <a:rPr lang="en-US" dirty="0" err="1"/>
              <a:t>dụng</a:t>
            </a:r>
            <a:r>
              <a:rPr lang="en-US" dirty="0"/>
              <a:t> </a:t>
            </a:r>
            <a:r>
              <a:rPr lang="en-US" dirty="0" err="1"/>
              <a:t>cho</a:t>
            </a:r>
            <a:r>
              <a:rPr lang="en-US" dirty="0"/>
              <a:t> </a:t>
            </a:r>
            <a:r>
              <a:rPr lang="en-US" dirty="0" err="1"/>
              <a:t>toàn</a:t>
            </a:r>
            <a:r>
              <a:rPr lang="en-US" dirty="0"/>
              <a:t> </a:t>
            </a:r>
            <a:r>
              <a:rPr lang="en-US" dirty="0" err="1"/>
              <a:t>bộ</a:t>
            </a:r>
            <a:r>
              <a:rPr lang="en-US" dirty="0"/>
              <a:t> </a:t>
            </a:r>
            <a:r>
              <a:rPr lang="en-US" dirty="0" err="1"/>
              <a:t>trang</a:t>
            </a:r>
            <a:r>
              <a:rPr lang="en-US" dirty="0"/>
              <a:t> JSP</a:t>
            </a:r>
            <a:r>
              <a:rPr lang="en-US" dirty="0" smtClean="0"/>
              <a:t>.</a:t>
            </a:r>
            <a:endParaRPr lang="vi-VN" dirty="0" smtClean="0"/>
          </a:p>
          <a:p>
            <a:pPr marL="127000" indent="0" algn="l"/>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4664827" y="778958"/>
            <a:ext cx="2667372" cy="4088103"/>
          </a:xfrm>
          <a:prstGeom prst="rect">
            <a:avLst/>
          </a:prstGeom>
        </p:spPr>
      </p:pic>
    </p:spTree>
    <p:extLst>
      <p:ext uri="{BB962C8B-B14F-4D97-AF65-F5344CB8AC3E}">
        <p14:creationId xmlns:p14="http://schemas.microsoft.com/office/powerpoint/2010/main" val="329771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r>
              <a:rPr lang="vi-VN" b="1" dirty="0" smtClean="0"/>
              <a:t>4. </a:t>
            </a:r>
            <a:r>
              <a:rPr lang="en-US" b="1" dirty="0"/>
              <a:t>Expression Language (EL) in </a:t>
            </a:r>
            <a:r>
              <a:rPr lang="en-US" b="1" dirty="0" smtClean="0"/>
              <a:t>JSP</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412750" indent="-285750" algn="l">
              <a:buFontTx/>
              <a:buChar char="-"/>
            </a:pPr>
            <a:r>
              <a:rPr lang="vi-VN" dirty="0"/>
              <a:t>Ngôn ngữ Biểu thức (EL) đơn giản hóa khả năng truy cập dữ liệu được lưu trữ trong thành phần Java Bean và các đối tượng khác như yêu cầu, phiên, ứng dụng, v.v</a:t>
            </a:r>
            <a:r>
              <a:rPr lang="vi-VN" dirty="0" smtClean="0"/>
              <a:t>.</a:t>
            </a:r>
          </a:p>
          <a:p>
            <a:pPr marL="412750" indent="-285750" algn="l">
              <a:buFontTx/>
              <a:buChar char="-"/>
            </a:pPr>
            <a:r>
              <a:rPr lang="vi-VN" dirty="0" smtClean="0"/>
              <a:t> </a:t>
            </a:r>
            <a:r>
              <a:rPr lang="vi-VN" dirty="0"/>
              <a:t>Có nhiều đối tượng, toán tử và từ dành riêng ngầm trong EL</a:t>
            </a:r>
            <a:r>
              <a:rPr lang="vi-VN" dirty="0" smtClean="0"/>
              <a:t>.</a:t>
            </a:r>
          </a:p>
          <a:p>
            <a:pPr marL="412750" indent="-285750" algn="l">
              <a:buFontTx/>
              <a:buChar char="-"/>
            </a:pPr>
            <a:r>
              <a:rPr lang="vi-VN" dirty="0" smtClean="0"/>
              <a:t> </a:t>
            </a:r>
            <a:r>
              <a:rPr lang="vi-VN" dirty="0"/>
              <a:t>Đây là tính năng mới được bổ sung trong phiên bản công nghệ JSP </a:t>
            </a:r>
            <a:r>
              <a:rPr lang="vi-VN" dirty="0" smtClean="0"/>
              <a:t>2.0.</a:t>
            </a:r>
          </a:p>
          <a:p>
            <a:pPr marL="412750" indent="-285750" algn="l">
              <a:buFontTx/>
              <a:buChar char="-"/>
            </a:pPr>
            <a:r>
              <a:rPr lang="en-US" dirty="0" smtClean="0"/>
              <a:t>Syntax </a:t>
            </a:r>
            <a:r>
              <a:rPr lang="en-US" dirty="0"/>
              <a:t>for Expression Language (EL</a:t>
            </a:r>
            <a:r>
              <a:rPr lang="en-US" dirty="0" smtClean="0"/>
              <a:t>)</a:t>
            </a:r>
            <a:r>
              <a:rPr lang="vi-VN" dirty="0" smtClean="0"/>
              <a:t>:</a:t>
            </a:r>
          </a:p>
          <a:p>
            <a:pPr marL="584200" lvl="1" indent="0" algn="l"/>
            <a:r>
              <a:rPr lang="en-US" dirty="0">
                <a:solidFill>
                  <a:schemeClr val="tx1"/>
                </a:solidFill>
              </a:rPr>
              <a:t>${ expression }  </a:t>
            </a:r>
            <a:endParaRPr lang="vi-VN" dirty="0" smtClean="0">
              <a:solidFill>
                <a:schemeClr val="tx1"/>
              </a:solidFill>
            </a:endParaRPr>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082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lvl="0"/>
            <a:r>
              <a:rPr lang="en-US" b="1" dirty="0"/>
              <a:t>9 </a:t>
            </a:r>
            <a:r>
              <a:rPr lang="en-US" b="1" dirty="0" err="1"/>
              <a:t>jsp</a:t>
            </a:r>
            <a:r>
              <a:rPr lang="en-US" b="1" dirty="0"/>
              <a:t> implicit </a:t>
            </a:r>
            <a:r>
              <a:rPr lang="en-US" b="1" dirty="0" smtClean="0"/>
              <a:t>objects</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0" lvl="0" indent="0" algn="l"/>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336613" y="988572"/>
            <a:ext cx="8515557" cy="3962807"/>
          </a:xfrm>
          <a:prstGeom prst="rect">
            <a:avLst/>
          </a:prstGeom>
        </p:spPr>
      </p:pic>
    </p:spTree>
    <p:extLst>
      <p:ext uri="{BB962C8B-B14F-4D97-AF65-F5344CB8AC3E}">
        <p14:creationId xmlns:p14="http://schemas.microsoft.com/office/powerpoint/2010/main" val="921690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929275"/>
            <a:ext cx="3855600" cy="1610100"/>
          </a:xfrm>
          <a:prstGeom prst="rect">
            <a:avLst/>
          </a:prstGeom>
        </p:spPr>
        <p:txBody>
          <a:bodyPr spcFirstLastPara="1" wrap="square" lIns="91425" tIns="91425" rIns="91425" bIns="91425" anchor="b" anchorCtr="0">
            <a:noAutofit/>
          </a:bodyPr>
          <a:lstStyle/>
          <a:p>
            <a:pPr lvl="0" algn="ctr"/>
            <a:r>
              <a:rPr lang="vi-VN" sz="5400" dirty="0" smtClean="0"/>
              <a:t>JSTL</a:t>
            </a:r>
            <a:endParaRPr lang="en-US" sz="5400" dirty="0"/>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9" name="Google Shape;389;p41"/>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03</a:t>
            </a:r>
            <a:endParaRPr dirty="0"/>
          </a:p>
        </p:txBody>
      </p:sp>
    </p:spTree>
    <p:extLst>
      <p:ext uri="{BB962C8B-B14F-4D97-AF65-F5344CB8AC3E}">
        <p14:creationId xmlns:p14="http://schemas.microsoft.com/office/powerpoint/2010/main" val="375718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r>
              <a:rPr lang="vi-VN" b="1" dirty="0" smtClean="0"/>
              <a:t>JSTL là gì</a:t>
            </a:r>
            <a:endParaRPr b="1" dirty="0"/>
          </a:p>
        </p:txBody>
      </p:sp>
      <p:sp>
        <p:nvSpPr>
          <p:cNvPr id="417" name="Google Shape;417;p43"/>
          <p:cNvSpPr txBox="1">
            <a:spLocks noGrp="1"/>
          </p:cNvSpPr>
          <p:nvPr>
            <p:ph type="subTitle" idx="1"/>
          </p:nvPr>
        </p:nvSpPr>
        <p:spPr>
          <a:xfrm>
            <a:off x="719925" y="833906"/>
            <a:ext cx="7704000" cy="3270042"/>
          </a:xfrm>
          <a:prstGeom prst="rect">
            <a:avLst/>
          </a:prstGeom>
        </p:spPr>
        <p:txBody>
          <a:bodyPr spcFirstLastPara="1" wrap="square" lIns="91425" tIns="91425" rIns="91425" bIns="91425" anchor="t" anchorCtr="0">
            <a:noAutofit/>
          </a:bodyPr>
          <a:lstStyle/>
          <a:p>
            <a:pPr marL="412750" indent="-285750" algn="l">
              <a:buFontTx/>
              <a:buChar char="-"/>
            </a:pPr>
            <a:r>
              <a:rPr lang="vi-VN" dirty="0"/>
              <a:t>Thư viện thẻ chuẩn JSP (JSTL) đại diện cho một tập hợp các thẻ để đơn giản hóa việc phát triển </a:t>
            </a:r>
            <a:r>
              <a:rPr lang="vi-VN" dirty="0" smtClean="0"/>
              <a:t>JSP.</a:t>
            </a:r>
          </a:p>
          <a:p>
            <a:pPr marL="412750" indent="-285750" algn="l">
              <a:buFontTx/>
              <a:buChar char="-"/>
            </a:pPr>
            <a:r>
              <a:rPr lang="en-US" dirty="0" smtClean="0"/>
              <a:t>Advantage </a:t>
            </a:r>
            <a:r>
              <a:rPr lang="en-US" dirty="0"/>
              <a:t>of JSTL</a:t>
            </a:r>
          </a:p>
          <a:p>
            <a:pPr marL="927100" lvl="1" indent="-342900" algn="l">
              <a:buFont typeface="+mj-lt"/>
              <a:buAutoNum type="arabicPeriod"/>
            </a:pPr>
            <a:r>
              <a:rPr lang="en-US" sz="1200" dirty="0">
                <a:effectLst>
                  <a:outerShdw blurRad="38100" dist="38100" dir="2700000" algn="tl">
                    <a:srgbClr val="000000">
                      <a:alpha val="43137"/>
                    </a:srgbClr>
                  </a:outerShdw>
                </a:effectLst>
              </a:rPr>
              <a:t>Fast Development JSTL provides many tags that simplify the JSP.</a:t>
            </a:r>
          </a:p>
          <a:p>
            <a:pPr marL="927100" lvl="1" indent="-342900" algn="l">
              <a:buFont typeface="+mj-lt"/>
              <a:buAutoNum type="arabicPeriod"/>
            </a:pPr>
            <a:r>
              <a:rPr lang="en-US" sz="1200" dirty="0">
                <a:effectLst>
                  <a:outerShdw blurRad="38100" dist="38100" dir="2700000" algn="tl">
                    <a:srgbClr val="000000">
                      <a:alpha val="43137"/>
                    </a:srgbClr>
                  </a:outerShdw>
                </a:effectLst>
              </a:rPr>
              <a:t>Code Reusability We can use the JSTL tags on various pages.</a:t>
            </a:r>
          </a:p>
          <a:p>
            <a:pPr marL="927100" lvl="1" indent="-342900" algn="l">
              <a:buFont typeface="+mj-lt"/>
              <a:buAutoNum type="arabicPeriod"/>
            </a:pPr>
            <a:r>
              <a:rPr lang="en-US" sz="1200" dirty="0">
                <a:effectLst>
                  <a:outerShdw blurRad="38100" dist="38100" dir="2700000" algn="tl">
                    <a:srgbClr val="000000">
                      <a:alpha val="43137"/>
                    </a:srgbClr>
                  </a:outerShdw>
                </a:effectLst>
              </a:rPr>
              <a:t>No need to use </a:t>
            </a:r>
            <a:r>
              <a:rPr lang="en-US" sz="1200" dirty="0" err="1">
                <a:effectLst>
                  <a:outerShdw blurRad="38100" dist="38100" dir="2700000" algn="tl">
                    <a:srgbClr val="000000">
                      <a:alpha val="43137"/>
                    </a:srgbClr>
                  </a:outerShdw>
                </a:effectLst>
              </a:rPr>
              <a:t>scriptlet</a:t>
            </a:r>
            <a:r>
              <a:rPr lang="en-US" sz="1200" dirty="0">
                <a:effectLst>
                  <a:outerShdw blurRad="38100" dist="38100" dir="2700000" algn="tl">
                    <a:srgbClr val="000000">
                      <a:alpha val="43137"/>
                    </a:srgbClr>
                  </a:outerShdw>
                </a:effectLst>
              </a:rPr>
              <a:t> tag It avoids the use of </a:t>
            </a:r>
            <a:r>
              <a:rPr lang="en-US" sz="1200" dirty="0" err="1">
                <a:effectLst>
                  <a:outerShdw blurRad="38100" dist="38100" dir="2700000" algn="tl">
                    <a:srgbClr val="000000">
                      <a:alpha val="43137"/>
                    </a:srgbClr>
                  </a:outerShdw>
                </a:effectLst>
              </a:rPr>
              <a:t>scriptlet</a:t>
            </a:r>
            <a:r>
              <a:rPr lang="en-US" sz="1200" dirty="0">
                <a:effectLst>
                  <a:outerShdw blurRad="38100" dist="38100" dir="2700000" algn="tl">
                    <a:srgbClr val="000000">
                      <a:alpha val="43137"/>
                    </a:srgbClr>
                  </a:outerShdw>
                </a:effectLst>
              </a:rPr>
              <a:t> tag</a:t>
            </a:r>
            <a:r>
              <a:rPr lang="en-US" sz="1200" dirty="0" smtClean="0">
                <a:effectLst>
                  <a:outerShdw blurRad="38100" dist="38100" dir="2700000" algn="tl">
                    <a:srgbClr val="000000">
                      <a:alpha val="43137"/>
                    </a:srgbClr>
                  </a:outerShdw>
                </a:effectLst>
              </a:rPr>
              <a:t>.</a:t>
            </a:r>
            <a:endParaRPr lang="vi-VN" sz="1200" dirty="0">
              <a:effectLst>
                <a:outerShdw blurRad="38100" dist="38100" dir="2700000" algn="tl">
                  <a:srgbClr val="000000">
                    <a:alpha val="43137"/>
                  </a:srgbClr>
                </a:outerShdw>
              </a:effectLst>
            </a:endParaRPr>
          </a:p>
          <a:p>
            <a:pPr marL="412750" indent="-285750" algn="l">
              <a:buFontTx/>
              <a:buChar char="-"/>
            </a:pPr>
            <a:r>
              <a:rPr lang="en-US" dirty="0"/>
              <a:t>JSTL </a:t>
            </a:r>
            <a:r>
              <a:rPr lang="en-US" dirty="0" smtClean="0"/>
              <a:t>Tags</a:t>
            </a:r>
            <a:r>
              <a:rPr lang="vi-VN" dirty="0" smtClean="0"/>
              <a:t> phổ biến:</a:t>
            </a:r>
          </a:p>
          <a:p>
            <a:pPr marL="412750" indent="-285750" algn="l">
              <a:buFontTx/>
              <a:buChar char="-"/>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177869236"/>
              </p:ext>
            </p:extLst>
          </p:nvPr>
        </p:nvGraphicFramePr>
        <p:xfrm>
          <a:off x="1257881" y="2509738"/>
          <a:ext cx="7166043" cy="2540540"/>
        </p:xfrm>
        <a:graphic>
          <a:graphicData uri="http://schemas.openxmlformats.org/drawingml/2006/table">
            <a:tbl>
              <a:tblPr firstRow="1" bandRow="1">
                <a:tableStyleId>{05CCB526-5DCD-423D-A96F-7F3ED56DCB42}</a:tableStyleId>
              </a:tblPr>
              <a:tblGrid>
                <a:gridCol w="1688864">
                  <a:extLst>
                    <a:ext uri="{9D8B030D-6E8A-4147-A177-3AD203B41FA5}">
                      <a16:colId xmlns:a16="http://schemas.microsoft.com/office/drawing/2014/main" val="3011842618"/>
                    </a:ext>
                  </a:extLst>
                </a:gridCol>
                <a:gridCol w="5477179">
                  <a:extLst>
                    <a:ext uri="{9D8B030D-6E8A-4147-A177-3AD203B41FA5}">
                      <a16:colId xmlns:a16="http://schemas.microsoft.com/office/drawing/2014/main" val="1524536037"/>
                    </a:ext>
                  </a:extLst>
                </a:gridCol>
              </a:tblGrid>
              <a:tr h="416668">
                <a:tc>
                  <a:txBody>
                    <a:bodyPr/>
                    <a:lstStyle/>
                    <a:p>
                      <a:pPr algn="ctr"/>
                      <a:r>
                        <a:rPr lang="vi-VN" sz="1200" b="1" dirty="0" smtClean="0"/>
                        <a:t>Tag Name</a:t>
                      </a:r>
                      <a:endParaRPr lang="en-US" sz="1200" b="1" dirty="0"/>
                    </a:p>
                  </a:txBody>
                  <a:tcPr/>
                </a:tc>
                <a:tc>
                  <a:txBody>
                    <a:bodyPr/>
                    <a:lstStyle/>
                    <a:p>
                      <a:pPr algn="ctr"/>
                      <a:r>
                        <a:rPr lang="vi-VN" sz="1200" b="1" dirty="0" smtClean="0"/>
                        <a:t>Description</a:t>
                      </a:r>
                      <a:endParaRPr lang="en-US" sz="1200" b="1" dirty="0"/>
                    </a:p>
                  </a:txBody>
                  <a:tcPr/>
                </a:tc>
                <a:extLst>
                  <a:ext uri="{0D108BD9-81ED-4DB2-BD59-A6C34878D82A}">
                    <a16:rowId xmlns:a16="http://schemas.microsoft.com/office/drawing/2014/main" val="926893786"/>
                  </a:ext>
                </a:extLst>
              </a:tr>
              <a:tr h="416668">
                <a:tc>
                  <a:txBody>
                    <a:bodyPr/>
                    <a:lstStyle/>
                    <a:p>
                      <a:r>
                        <a:rPr lang="en-US" sz="1200" dirty="0" smtClean="0"/>
                        <a:t>Core tags</a:t>
                      </a:r>
                      <a:endParaRPr lang="en-US" sz="1200" dirty="0"/>
                    </a:p>
                  </a:txBody>
                  <a:tcPr/>
                </a:tc>
                <a:tc>
                  <a:txBody>
                    <a:bodyPr/>
                    <a:lstStyle/>
                    <a:p>
                      <a:r>
                        <a:rPr lang="en-US" sz="1200" b="0" i="0" u="none" strike="noStrike" cap="none" dirty="0" err="1" smtClean="0">
                          <a:solidFill>
                            <a:srgbClr val="000000"/>
                          </a:solidFill>
                          <a:effectLst/>
                          <a:latin typeface="Arial"/>
                          <a:ea typeface="Arial"/>
                          <a:cs typeface="Arial"/>
                          <a:sym typeface="Arial"/>
                        </a:rPr>
                        <a:t>Thẻ</a:t>
                      </a:r>
                      <a:r>
                        <a:rPr lang="en-US" sz="1200" b="0" i="0" u="none" strike="noStrike" cap="none" dirty="0" smtClean="0">
                          <a:solidFill>
                            <a:srgbClr val="000000"/>
                          </a:solidFill>
                          <a:effectLst/>
                          <a:latin typeface="Arial"/>
                          <a:ea typeface="Arial"/>
                          <a:cs typeface="Arial"/>
                          <a:sym typeface="Arial"/>
                        </a:rPr>
                        <a:t> </a:t>
                      </a:r>
                      <a:r>
                        <a:rPr lang="vi-VN" sz="1200" b="0" i="0" u="none" strike="noStrike" cap="none" dirty="0" smtClean="0">
                          <a:solidFill>
                            <a:srgbClr val="000000"/>
                          </a:solidFill>
                          <a:effectLst/>
                          <a:latin typeface="Arial"/>
                          <a:ea typeface="Arial"/>
                          <a:cs typeface="Arial"/>
                          <a:sym typeface="Arial"/>
                        </a:rPr>
                        <a:t>core </a:t>
                      </a:r>
                      <a:r>
                        <a:rPr lang="en-US" sz="1200" b="0" i="0" u="none" strike="noStrike" cap="none" dirty="0" smtClean="0">
                          <a:solidFill>
                            <a:srgbClr val="000000"/>
                          </a:solidFill>
                          <a:effectLst/>
                          <a:latin typeface="Arial"/>
                          <a:ea typeface="Arial"/>
                          <a:cs typeface="Arial"/>
                          <a:sym typeface="Arial"/>
                        </a:rPr>
                        <a:t>JSTL </a:t>
                      </a:r>
                      <a:r>
                        <a:rPr lang="en-US" sz="1200" b="0" i="0" u="none" strike="noStrike" cap="none" dirty="0" err="1" smtClean="0">
                          <a:solidFill>
                            <a:srgbClr val="000000"/>
                          </a:solidFill>
                          <a:effectLst/>
                          <a:latin typeface="Arial"/>
                          <a:ea typeface="Arial"/>
                          <a:cs typeface="Arial"/>
                          <a:sym typeface="Arial"/>
                        </a:rPr>
                        <a:t>cung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cấp</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hỗ</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trợ</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biến</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quản</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lý</a:t>
                      </a:r>
                      <a:r>
                        <a:rPr lang="en-US" sz="1200" b="0" i="0" u="none" strike="noStrike" cap="none" dirty="0" smtClean="0">
                          <a:solidFill>
                            <a:srgbClr val="000000"/>
                          </a:solidFill>
                          <a:effectLst/>
                          <a:latin typeface="Arial"/>
                          <a:ea typeface="Arial"/>
                          <a:cs typeface="Arial"/>
                          <a:sym typeface="Arial"/>
                        </a:rPr>
                        <a:t> URL, </a:t>
                      </a:r>
                      <a:r>
                        <a:rPr lang="en-US" sz="1200" b="0" i="0" u="none" strike="noStrike" cap="none" dirty="0" err="1" smtClean="0">
                          <a:solidFill>
                            <a:srgbClr val="000000"/>
                          </a:solidFill>
                          <a:effectLst/>
                          <a:latin typeface="Arial"/>
                          <a:ea typeface="Arial"/>
                          <a:cs typeface="Arial"/>
                          <a:sym typeface="Arial"/>
                        </a:rPr>
                        <a:t>kiểm</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soát</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luồng</a:t>
                      </a:r>
                      <a:r>
                        <a:rPr lang="en-US" sz="1200" b="0" i="0" u="none" strike="noStrike" cap="none" dirty="0" smtClean="0">
                          <a:solidFill>
                            <a:srgbClr val="000000"/>
                          </a:solidFill>
                          <a:effectLst/>
                          <a:latin typeface="Arial"/>
                          <a:ea typeface="Arial"/>
                          <a:cs typeface="Arial"/>
                          <a:sym typeface="Arial"/>
                        </a:rPr>
                        <a:t>, v.v.</a:t>
                      </a:r>
                      <a:endParaRPr lang="en-US" sz="1200" dirty="0"/>
                    </a:p>
                  </a:txBody>
                  <a:tcPr/>
                </a:tc>
                <a:extLst>
                  <a:ext uri="{0D108BD9-81ED-4DB2-BD59-A6C34878D82A}">
                    <a16:rowId xmlns:a16="http://schemas.microsoft.com/office/drawing/2014/main" val="1392816730"/>
                  </a:ext>
                </a:extLst>
              </a:tr>
              <a:tr h="416668">
                <a:tc>
                  <a:txBody>
                    <a:bodyPr/>
                    <a:lstStyle/>
                    <a:p>
                      <a:r>
                        <a:rPr lang="en-US" sz="1200" dirty="0" smtClean="0"/>
                        <a:t>Function tags</a:t>
                      </a:r>
                      <a:endParaRPr lang="en-US" sz="1200" dirty="0"/>
                    </a:p>
                  </a:txBody>
                  <a:tcPr/>
                </a:tc>
                <a:tc>
                  <a:txBody>
                    <a:bodyPr/>
                    <a:lstStyle/>
                    <a:p>
                      <a:r>
                        <a:rPr lang="en-US" sz="1200" b="0" i="0" u="none" strike="noStrike" cap="none" dirty="0" err="1" smtClean="0">
                          <a:solidFill>
                            <a:srgbClr val="000000"/>
                          </a:solidFill>
                          <a:effectLst/>
                          <a:latin typeface="Arial"/>
                          <a:ea typeface="Arial"/>
                          <a:cs typeface="Arial"/>
                          <a:sym typeface="Arial"/>
                        </a:rPr>
                        <a:t>Các</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thẻ</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hàm</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cung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cấp</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hỗ</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trợ</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cho</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thao</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tác</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chuỗi</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và</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độ</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dài</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chuỗi</a:t>
                      </a:r>
                      <a:r>
                        <a:rPr lang="en-US" sz="1200" b="0" i="0" u="none" strike="noStrike" cap="none" dirty="0" smtClean="0">
                          <a:solidFill>
                            <a:srgbClr val="000000"/>
                          </a:solidFill>
                          <a:effectLst/>
                          <a:latin typeface="Arial"/>
                          <a:ea typeface="Arial"/>
                          <a:cs typeface="Arial"/>
                          <a:sym typeface="Arial"/>
                        </a:rPr>
                        <a:t>.</a:t>
                      </a:r>
                      <a:endParaRPr lang="en-US" sz="1200" dirty="0"/>
                    </a:p>
                  </a:txBody>
                  <a:tcPr/>
                </a:tc>
                <a:extLst>
                  <a:ext uri="{0D108BD9-81ED-4DB2-BD59-A6C34878D82A}">
                    <a16:rowId xmlns:a16="http://schemas.microsoft.com/office/drawing/2014/main" val="3920343801"/>
                  </a:ext>
                </a:extLst>
              </a:tr>
              <a:tr h="416668">
                <a:tc>
                  <a:txBody>
                    <a:bodyPr/>
                    <a:lstStyle/>
                    <a:p>
                      <a:r>
                        <a:rPr lang="en-US" sz="1200" dirty="0" smtClean="0"/>
                        <a:t>Formatting tags</a:t>
                      </a:r>
                      <a:endParaRPr lang="en-US" sz="1200" dirty="0"/>
                    </a:p>
                  </a:txBody>
                  <a:tcPr/>
                </a:tc>
                <a:tc>
                  <a:txBody>
                    <a:bodyPr/>
                    <a:lstStyle/>
                    <a:p>
                      <a:r>
                        <a:rPr lang="vi-VN" sz="1200" b="0" i="0" u="none" strike="noStrike" cap="none" dirty="0" smtClean="0">
                          <a:solidFill>
                            <a:srgbClr val="000000"/>
                          </a:solidFill>
                          <a:effectLst/>
                          <a:latin typeface="Arial"/>
                          <a:ea typeface="Arial"/>
                          <a:cs typeface="Arial"/>
                          <a:sym typeface="Arial"/>
                        </a:rPr>
                        <a:t>Các thẻ Định dạng cung cấp hỗ trợ cho định dạng thư, định dạng số và ngày, v.v.</a:t>
                      </a:r>
                      <a:endParaRPr lang="en-US" sz="1200" dirty="0"/>
                    </a:p>
                  </a:txBody>
                  <a:tcPr/>
                </a:tc>
                <a:extLst>
                  <a:ext uri="{0D108BD9-81ED-4DB2-BD59-A6C34878D82A}">
                    <a16:rowId xmlns:a16="http://schemas.microsoft.com/office/drawing/2014/main" val="4246782669"/>
                  </a:ext>
                </a:extLst>
              </a:tr>
              <a:tr h="416668">
                <a:tc>
                  <a:txBody>
                    <a:bodyPr/>
                    <a:lstStyle/>
                    <a:p>
                      <a:r>
                        <a:rPr lang="en-US" sz="1200" dirty="0" smtClean="0"/>
                        <a:t>XML tags</a:t>
                      </a:r>
                      <a:endParaRPr lang="en-US" sz="1200" dirty="0"/>
                    </a:p>
                  </a:txBody>
                  <a:tcPr/>
                </a:tc>
                <a:tc>
                  <a:txBody>
                    <a:bodyPr/>
                    <a:lstStyle/>
                    <a:p>
                      <a:r>
                        <a:rPr lang="en-US" sz="1200" b="0" i="0" u="none" strike="noStrike" cap="none" dirty="0" err="1" smtClean="0">
                          <a:solidFill>
                            <a:srgbClr val="000000"/>
                          </a:solidFill>
                          <a:effectLst/>
                          <a:latin typeface="Arial"/>
                          <a:ea typeface="Arial"/>
                          <a:cs typeface="Arial"/>
                          <a:sym typeface="Arial"/>
                        </a:rPr>
                        <a:t>Các</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thẻ</a:t>
                      </a:r>
                      <a:r>
                        <a:rPr lang="en-US" sz="1200" b="0" i="0" u="none" strike="noStrike" cap="none" dirty="0" smtClean="0">
                          <a:solidFill>
                            <a:srgbClr val="000000"/>
                          </a:solidFill>
                          <a:effectLst/>
                          <a:latin typeface="Arial"/>
                          <a:ea typeface="Arial"/>
                          <a:cs typeface="Arial"/>
                          <a:sym typeface="Arial"/>
                        </a:rPr>
                        <a:t> XML </a:t>
                      </a:r>
                      <a:r>
                        <a:rPr lang="en-US" sz="1200" b="0" i="0" u="none" strike="noStrike" cap="none" dirty="0" err="1" smtClean="0">
                          <a:solidFill>
                            <a:srgbClr val="000000"/>
                          </a:solidFill>
                          <a:effectLst/>
                          <a:latin typeface="Arial"/>
                          <a:ea typeface="Arial"/>
                          <a:cs typeface="Arial"/>
                          <a:sym typeface="Arial"/>
                        </a:rPr>
                        <a:t>cung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cấp</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kiểm</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soát</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luồng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chuyển</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đổi</a:t>
                      </a:r>
                      <a:r>
                        <a:rPr lang="en-US" sz="1200" b="0" i="0" u="none" strike="noStrike" cap="none" dirty="0" smtClean="0">
                          <a:solidFill>
                            <a:srgbClr val="000000"/>
                          </a:solidFill>
                          <a:effectLst/>
                          <a:latin typeface="Arial"/>
                          <a:ea typeface="Arial"/>
                          <a:cs typeface="Arial"/>
                          <a:sym typeface="Arial"/>
                        </a:rPr>
                        <a:t>, v.v.</a:t>
                      </a:r>
                      <a:endParaRPr lang="vi-VN" sz="1200" dirty="0" smtClean="0"/>
                    </a:p>
                  </a:txBody>
                  <a:tcPr/>
                </a:tc>
                <a:extLst>
                  <a:ext uri="{0D108BD9-81ED-4DB2-BD59-A6C34878D82A}">
                    <a16:rowId xmlns:a16="http://schemas.microsoft.com/office/drawing/2014/main" val="3871566382"/>
                  </a:ext>
                </a:extLst>
              </a:tr>
              <a:tr h="416668">
                <a:tc>
                  <a:txBody>
                    <a:bodyPr/>
                    <a:lstStyle/>
                    <a:p>
                      <a:r>
                        <a:rPr lang="en-US" sz="1200" dirty="0" smtClean="0"/>
                        <a:t>SQL tags</a:t>
                      </a:r>
                      <a:endParaRPr lang="en-US" sz="1200" dirty="0"/>
                    </a:p>
                  </a:txBody>
                  <a:tcPr/>
                </a:tc>
                <a:tc>
                  <a:txBody>
                    <a:bodyPr/>
                    <a:lstStyle/>
                    <a:p>
                      <a:r>
                        <a:rPr lang="en-US" sz="1200" b="0" i="0" u="none" strike="noStrike" cap="none" dirty="0" err="1" smtClean="0">
                          <a:solidFill>
                            <a:srgbClr val="000000"/>
                          </a:solidFill>
                          <a:effectLst/>
                          <a:latin typeface="Arial"/>
                          <a:ea typeface="Arial"/>
                          <a:cs typeface="Arial"/>
                          <a:sym typeface="Arial"/>
                        </a:rPr>
                        <a:t>Các</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thẻ</a:t>
                      </a:r>
                      <a:r>
                        <a:rPr lang="en-US" sz="1200" b="0" i="0" u="none" strike="noStrike" cap="none" dirty="0" smtClean="0">
                          <a:solidFill>
                            <a:srgbClr val="000000"/>
                          </a:solidFill>
                          <a:effectLst/>
                          <a:latin typeface="Arial"/>
                          <a:ea typeface="Arial"/>
                          <a:cs typeface="Arial"/>
                          <a:sym typeface="Arial"/>
                        </a:rPr>
                        <a:t> SQL JSTL </a:t>
                      </a:r>
                      <a:r>
                        <a:rPr lang="en-US" sz="1200" b="0" i="0" u="none" strike="noStrike" cap="none" dirty="0" err="1" smtClean="0">
                          <a:solidFill>
                            <a:srgbClr val="000000"/>
                          </a:solidFill>
                          <a:effectLst/>
                          <a:latin typeface="Arial"/>
                          <a:ea typeface="Arial"/>
                          <a:cs typeface="Arial"/>
                          <a:sym typeface="Arial"/>
                        </a:rPr>
                        <a:t>cung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cấp</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hỗ</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trợ</a:t>
                      </a:r>
                      <a:r>
                        <a:rPr lang="en-US" sz="1200" b="0" i="0" u="none" strike="noStrike" cap="none" dirty="0" smtClean="0">
                          <a:solidFill>
                            <a:srgbClr val="000000"/>
                          </a:solidFill>
                          <a:effectLst/>
                          <a:latin typeface="Arial"/>
                          <a:ea typeface="Arial"/>
                          <a:cs typeface="Arial"/>
                          <a:sym typeface="Arial"/>
                        </a:rPr>
                        <a:t> SQL.</a:t>
                      </a:r>
                      <a:endParaRPr lang="vi-VN" sz="1200" dirty="0" smtClean="0"/>
                    </a:p>
                  </a:txBody>
                  <a:tcPr/>
                </a:tc>
                <a:extLst>
                  <a:ext uri="{0D108BD9-81ED-4DB2-BD59-A6C34878D82A}">
                    <a16:rowId xmlns:a16="http://schemas.microsoft.com/office/drawing/2014/main" val="1633409320"/>
                  </a:ext>
                </a:extLst>
              </a:tr>
            </a:tbl>
          </a:graphicData>
        </a:graphic>
      </p:graphicFrame>
    </p:spTree>
    <p:extLst>
      <p:ext uri="{BB962C8B-B14F-4D97-AF65-F5344CB8AC3E}">
        <p14:creationId xmlns:p14="http://schemas.microsoft.com/office/powerpoint/2010/main" val="53579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0"/>
        <p:cNvGrpSpPr/>
        <p:nvPr/>
      </p:nvGrpSpPr>
      <p:grpSpPr>
        <a:xfrm>
          <a:off x="0" y="0"/>
          <a:ext cx="0" cy="0"/>
          <a:chOff x="0" y="0"/>
          <a:chExt cx="0" cy="0"/>
        </a:xfrm>
      </p:grpSpPr>
      <p:pic>
        <p:nvPicPr>
          <p:cNvPr id="351" name="Google Shape;351;p37"/>
          <p:cNvPicPr preferRelativeResize="0"/>
          <p:nvPr/>
        </p:nvPicPr>
        <p:blipFill rotWithShape="1">
          <a:blip r:embed="rId3">
            <a:alphaModFix/>
          </a:blip>
          <a:srcRect l="21350" r="18473" b="17416"/>
          <a:stretch/>
        </p:blipFill>
        <p:spPr>
          <a:xfrm>
            <a:off x="719924" y="1272812"/>
            <a:ext cx="3546839" cy="3244178"/>
          </a:xfrm>
          <a:prstGeom prst="rect">
            <a:avLst/>
          </a:prstGeom>
          <a:noFill/>
          <a:ln>
            <a:noFill/>
          </a:ln>
        </p:spPr>
      </p:pic>
      <p:sp>
        <p:nvSpPr>
          <p:cNvPr id="352" name="Google Shape;352;p37"/>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dirty="0" smtClean="0"/>
              <a:t>Slide  này được thiết kế 1 cách giới thiệu cơ bản nhất về java servlet.</a:t>
            </a:r>
          </a:p>
          <a:p>
            <a:pPr marL="0" lvl="0" indent="0" algn="l" rtl="0">
              <a:spcBef>
                <a:spcPts val="0"/>
              </a:spcBef>
              <a:spcAft>
                <a:spcPts val="0"/>
              </a:spcAft>
              <a:buClr>
                <a:schemeClr val="dk1"/>
              </a:buClr>
              <a:buSzPts val="1100"/>
              <a:buFont typeface="Arial"/>
              <a:buNone/>
            </a:pPr>
            <a:endParaRPr lang="vi-VN" dirty="0"/>
          </a:p>
          <a:p>
            <a:pPr marL="0" lvl="0" indent="0" algn="l" rtl="0">
              <a:spcBef>
                <a:spcPts val="0"/>
              </a:spcBef>
              <a:spcAft>
                <a:spcPts val="0"/>
              </a:spcAft>
              <a:buClr>
                <a:schemeClr val="dk1"/>
              </a:buClr>
              <a:buSzPts val="1100"/>
              <a:buFont typeface="Arial"/>
              <a:buNone/>
            </a:pPr>
            <a:r>
              <a:rPr lang="vi-VN" dirty="0" smtClean="0"/>
              <a:t>Sau khi các bạn nắm rõ cơ bản rồi thì  mọi người có thể tìm hiểu sâu hơn tại đây:</a:t>
            </a:r>
          </a:p>
          <a:p>
            <a:pPr marL="0" lvl="0" indent="0" algn="l" rtl="0">
              <a:spcBef>
                <a:spcPts val="0"/>
              </a:spcBef>
              <a:spcAft>
                <a:spcPts val="0"/>
              </a:spcAft>
              <a:buClr>
                <a:schemeClr val="dk1"/>
              </a:buClr>
              <a:buSzPts val="1100"/>
              <a:buFont typeface="Arial"/>
              <a:buNone/>
            </a:pPr>
            <a:endParaRPr lang="vi-VN" dirty="0" smtClean="0"/>
          </a:p>
          <a:p>
            <a:pPr marL="0" lvl="0" indent="0">
              <a:buSzPts val="1100"/>
              <a:buNone/>
            </a:pPr>
            <a:r>
              <a:rPr lang="vi-VN" sz="1100" dirty="0">
                <a:solidFill>
                  <a:srgbClr val="0070C0"/>
                </a:solidFill>
                <a:hlinkClick r:id="rId4"/>
              </a:rPr>
              <a:t>Java Servlet Technology - The Java EE 5 Tutorial (oracle.com</a:t>
            </a:r>
            <a:r>
              <a:rPr lang="vi-VN" sz="1100" dirty="0" smtClean="0">
                <a:solidFill>
                  <a:srgbClr val="0070C0"/>
                </a:solidFill>
                <a:hlinkClick r:id="rId4"/>
              </a:rPr>
              <a:t>)</a:t>
            </a:r>
            <a:endParaRPr lang="vi-VN" dirty="0" smtClean="0">
              <a:solidFill>
                <a:srgbClr val="0070C0"/>
              </a:solidFill>
            </a:endParaRPr>
          </a:p>
        </p:txBody>
      </p:sp>
      <p:sp>
        <p:nvSpPr>
          <p:cNvPr id="354" name="Google Shape;354;p37"/>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ko-KR" altLang="en-US" dirty="0" smtClean="0"/>
              <a:t>머리 말</a:t>
            </a:r>
            <a:endParaRPr dirty="0">
              <a:solidFill>
                <a:schemeClr val="lt1"/>
              </a:solidFill>
            </a:endParaRPr>
          </a:p>
        </p:txBody>
      </p:sp>
      <p:sp>
        <p:nvSpPr>
          <p:cNvPr id="356" name="Google Shape;356;p37"/>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929275"/>
            <a:ext cx="3855600" cy="1610100"/>
          </a:xfrm>
          <a:prstGeom prst="rect">
            <a:avLst/>
          </a:prstGeom>
        </p:spPr>
        <p:txBody>
          <a:bodyPr spcFirstLastPara="1" wrap="square" lIns="91425" tIns="91425" rIns="91425" bIns="91425" anchor="b" anchorCtr="0">
            <a:noAutofit/>
          </a:bodyPr>
          <a:lstStyle/>
          <a:p>
            <a:pPr lvl="0" algn="ctr"/>
            <a:r>
              <a:rPr lang="en-US" sz="5400" dirty="0"/>
              <a:t>Servlet</a:t>
            </a:r>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9" name="Google Shape;389;p41"/>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solidFill>
                  <a:schemeClr val="lt1"/>
                </a:solidFill>
              </a:rPr>
              <a:t>1. </a:t>
            </a:r>
            <a:r>
              <a:rPr lang="en" dirty="0" smtClean="0">
                <a:solidFill>
                  <a:schemeClr val="lt1"/>
                </a:solidFill>
              </a:rPr>
              <a:t>Servlet </a:t>
            </a:r>
            <a:r>
              <a:rPr lang="vi-VN" dirty="0" smtClean="0">
                <a:solidFill>
                  <a:schemeClr val="lt1"/>
                </a:solidFill>
              </a:rPr>
              <a:t>là gì?</a:t>
            </a:r>
            <a:endParaRPr dirty="0">
              <a:solidFill>
                <a:schemeClr val="lt1"/>
              </a:solidFill>
            </a:endParaRPr>
          </a:p>
        </p:txBody>
      </p:sp>
      <p:sp>
        <p:nvSpPr>
          <p:cNvPr id="401" name="Google Shape;401;p42"/>
          <p:cNvSpPr/>
          <p:nvPr/>
        </p:nvSpPr>
        <p:spPr>
          <a:xfrm rot="-529266">
            <a:off x="1646587" y="4297848"/>
            <a:ext cx="380269" cy="498337"/>
          </a:xfrm>
          <a:custGeom>
            <a:avLst/>
            <a:gdLst/>
            <a:ahLst/>
            <a:cxnLst/>
            <a:rect l="l" t="t" r="r" b="b"/>
            <a:pathLst>
              <a:path w="8102" h="10617" extrusionOk="0">
                <a:moveTo>
                  <a:pt x="4051" y="625"/>
                </a:moveTo>
                <a:cubicBezTo>
                  <a:pt x="4462" y="625"/>
                  <a:pt x="4801" y="893"/>
                  <a:pt x="4925" y="1249"/>
                </a:cubicBezTo>
                <a:lnTo>
                  <a:pt x="3177" y="1249"/>
                </a:lnTo>
                <a:cubicBezTo>
                  <a:pt x="3302" y="893"/>
                  <a:pt x="3641" y="625"/>
                  <a:pt x="4051" y="625"/>
                </a:cubicBezTo>
                <a:close/>
                <a:moveTo>
                  <a:pt x="4979" y="1874"/>
                </a:moveTo>
                <a:lnTo>
                  <a:pt x="4979" y="2516"/>
                </a:lnTo>
                <a:lnTo>
                  <a:pt x="3123" y="2516"/>
                </a:lnTo>
                <a:lnTo>
                  <a:pt x="3123" y="1874"/>
                </a:lnTo>
                <a:close/>
                <a:moveTo>
                  <a:pt x="2535" y="3159"/>
                </a:moveTo>
                <a:lnTo>
                  <a:pt x="2535" y="3159"/>
                </a:lnTo>
                <a:cubicBezTo>
                  <a:pt x="2481" y="3230"/>
                  <a:pt x="2428" y="3301"/>
                  <a:pt x="2374" y="3391"/>
                </a:cubicBezTo>
                <a:cubicBezTo>
                  <a:pt x="2053" y="3908"/>
                  <a:pt x="1874" y="4586"/>
                  <a:pt x="1874" y="5318"/>
                </a:cubicBezTo>
                <a:cubicBezTo>
                  <a:pt x="1874" y="6031"/>
                  <a:pt x="2053" y="6727"/>
                  <a:pt x="2374" y="7245"/>
                </a:cubicBezTo>
                <a:cubicBezTo>
                  <a:pt x="2428" y="7316"/>
                  <a:pt x="2481" y="7405"/>
                  <a:pt x="2535" y="7477"/>
                </a:cubicBezTo>
                <a:cubicBezTo>
                  <a:pt x="1464" y="7352"/>
                  <a:pt x="625" y="6424"/>
                  <a:pt x="625" y="5318"/>
                </a:cubicBezTo>
                <a:cubicBezTo>
                  <a:pt x="625" y="4194"/>
                  <a:pt x="1464" y="3284"/>
                  <a:pt x="2535" y="3159"/>
                </a:cubicBezTo>
                <a:close/>
                <a:moveTo>
                  <a:pt x="5550" y="3159"/>
                </a:moveTo>
                <a:lnTo>
                  <a:pt x="5550" y="3159"/>
                </a:lnTo>
                <a:cubicBezTo>
                  <a:pt x="6638" y="3284"/>
                  <a:pt x="7477" y="4194"/>
                  <a:pt x="7477" y="5318"/>
                </a:cubicBezTo>
                <a:cubicBezTo>
                  <a:pt x="7477" y="6424"/>
                  <a:pt x="6638" y="7352"/>
                  <a:pt x="5550" y="7477"/>
                </a:cubicBezTo>
                <a:cubicBezTo>
                  <a:pt x="5621" y="7405"/>
                  <a:pt x="5675" y="7316"/>
                  <a:pt x="5728" y="7245"/>
                </a:cubicBezTo>
                <a:cubicBezTo>
                  <a:pt x="6050" y="6727"/>
                  <a:pt x="6228" y="6031"/>
                  <a:pt x="6228" y="5318"/>
                </a:cubicBezTo>
                <a:cubicBezTo>
                  <a:pt x="6228" y="4586"/>
                  <a:pt x="6050" y="3908"/>
                  <a:pt x="5728" y="3391"/>
                </a:cubicBezTo>
                <a:cubicBezTo>
                  <a:pt x="5675" y="3301"/>
                  <a:pt x="5621" y="3230"/>
                  <a:pt x="5550" y="3159"/>
                </a:cubicBezTo>
                <a:close/>
                <a:moveTo>
                  <a:pt x="3730" y="3141"/>
                </a:moveTo>
                <a:lnTo>
                  <a:pt x="3730" y="7494"/>
                </a:lnTo>
                <a:cubicBezTo>
                  <a:pt x="3070" y="7494"/>
                  <a:pt x="2499" y="6495"/>
                  <a:pt x="2499" y="5318"/>
                </a:cubicBezTo>
                <a:cubicBezTo>
                  <a:pt x="2499" y="4140"/>
                  <a:pt x="3070" y="3141"/>
                  <a:pt x="3730" y="3141"/>
                </a:cubicBezTo>
                <a:close/>
                <a:moveTo>
                  <a:pt x="4355" y="3141"/>
                </a:moveTo>
                <a:cubicBezTo>
                  <a:pt x="5033" y="3141"/>
                  <a:pt x="5603" y="4140"/>
                  <a:pt x="5603" y="5318"/>
                </a:cubicBezTo>
                <a:cubicBezTo>
                  <a:pt x="5603" y="6495"/>
                  <a:pt x="5033" y="7494"/>
                  <a:pt x="4355" y="7494"/>
                </a:cubicBezTo>
                <a:lnTo>
                  <a:pt x="4355" y="3141"/>
                </a:lnTo>
                <a:close/>
                <a:moveTo>
                  <a:pt x="4979" y="8119"/>
                </a:moveTo>
                <a:lnTo>
                  <a:pt x="4979" y="8743"/>
                </a:lnTo>
                <a:lnTo>
                  <a:pt x="3123" y="8743"/>
                </a:lnTo>
                <a:lnTo>
                  <a:pt x="3123" y="8119"/>
                </a:lnTo>
                <a:close/>
                <a:moveTo>
                  <a:pt x="4072" y="0"/>
                </a:moveTo>
                <a:cubicBezTo>
                  <a:pt x="3212" y="0"/>
                  <a:pt x="2499" y="690"/>
                  <a:pt x="2499" y="1553"/>
                </a:cubicBezTo>
                <a:lnTo>
                  <a:pt x="2499" y="2534"/>
                </a:lnTo>
                <a:cubicBezTo>
                  <a:pt x="1089" y="2695"/>
                  <a:pt x="1" y="3872"/>
                  <a:pt x="1" y="5318"/>
                </a:cubicBezTo>
                <a:cubicBezTo>
                  <a:pt x="1" y="6745"/>
                  <a:pt x="1089" y="7940"/>
                  <a:pt x="2499" y="8101"/>
                </a:cubicBezTo>
                <a:lnTo>
                  <a:pt x="2499" y="10617"/>
                </a:lnTo>
                <a:lnTo>
                  <a:pt x="3123" y="10617"/>
                </a:lnTo>
                <a:lnTo>
                  <a:pt x="3123" y="9350"/>
                </a:lnTo>
                <a:lnTo>
                  <a:pt x="3730" y="9350"/>
                </a:lnTo>
                <a:lnTo>
                  <a:pt x="3730" y="10617"/>
                </a:lnTo>
                <a:lnTo>
                  <a:pt x="4355" y="10617"/>
                </a:lnTo>
                <a:lnTo>
                  <a:pt x="4355" y="9350"/>
                </a:lnTo>
                <a:lnTo>
                  <a:pt x="4979" y="9350"/>
                </a:lnTo>
                <a:lnTo>
                  <a:pt x="4979" y="10617"/>
                </a:lnTo>
                <a:lnTo>
                  <a:pt x="5603" y="10617"/>
                </a:lnTo>
                <a:lnTo>
                  <a:pt x="5603" y="8101"/>
                </a:lnTo>
                <a:cubicBezTo>
                  <a:pt x="6995" y="7940"/>
                  <a:pt x="8101" y="6745"/>
                  <a:pt x="8101" y="5318"/>
                </a:cubicBezTo>
                <a:cubicBezTo>
                  <a:pt x="8101" y="3872"/>
                  <a:pt x="6995" y="2695"/>
                  <a:pt x="5603" y="2534"/>
                </a:cubicBezTo>
                <a:lnTo>
                  <a:pt x="5603" y="1589"/>
                </a:lnTo>
                <a:cubicBezTo>
                  <a:pt x="5603" y="732"/>
                  <a:pt x="4943" y="36"/>
                  <a:pt x="4105" y="1"/>
                </a:cubicBezTo>
                <a:cubicBezTo>
                  <a:pt x="4094" y="0"/>
                  <a:pt x="4083" y="0"/>
                  <a:pt x="4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42"/>
          <p:cNvGrpSpPr/>
          <p:nvPr/>
        </p:nvGrpSpPr>
        <p:grpSpPr>
          <a:xfrm rot="484655">
            <a:off x="4423718" y="4097642"/>
            <a:ext cx="479571" cy="420934"/>
            <a:chOff x="4772497" y="1789389"/>
            <a:chExt cx="341543" cy="299761"/>
          </a:xfrm>
        </p:grpSpPr>
        <p:sp>
          <p:nvSpPr>
            <p:cNvPr id="403" name="Google Shape;403;p42"/>
            <p:cNvSpPr/>
            <p:nvPr/>
          </p:nvSpPr>
          <p:spPr>
            <a:xfrm>
              <a:off x="4812609"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53" y="1"/>
                    <a:pt x="0" y="554"/>
                    <a:pt x="0" y="1250"/>
                  </a:cubicBezTo>
                  <a:cubicBezTo>
                    <a:pt x="0" y="1928"/>
                    <a:pt x="553"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2"/>
            <p:cNvSpPr/>
            <p:nvPr/>
          </p:nvSpPr>
          <p:spPr>
            <a:xfrm>
              <a:off x="4772497" y="1789389"/>
              <a:ext cx="341543" cy="220116"/>
            </a:xfrm>
            <a:custGeom>
              <a:avLst/>
              <a:gdLst/>
              <a:ahLst/>
              <a:cxnLst/>
              <a:rect l="l" t="t" r="r" b="b"/>
              <a:pathLst>
                <a:path w="10635" h="6854" extrusionOk="0">
                  <a:moveTo>
                    <a:pt x="2498" y="626"/>
                  </a:moveTo>
                  <a:cubicBezTo>
                    <a:pt x="3533" y="626"/>
                    <a:pt x="4354" y="1465"/>
                    <a:pt x="4354" y="2500"/>
                  </a:cubicBezTo>
                  <a:cubicBezTo>
                    <a:pt x="4354" y="3517"/>
                    <a:pt x="3533" y="4355"/>
                    <a:pt x="2498" y="4355"/>
                  </a:cubicBezTo>
                  <a:cubicBezTo>
                    <a:pt x="1463" y="4355"/>
                    <a:pt x="625" y="3517"/>
                    <a:pt x="625" y="2500"/>
                  </a:cubicBezTo>
                  <a:cubicBezTo>
                    <a:pt x="625" y="1465"/>
                    <a:pt x="1463" y="626"/>
                    <a:pt x="2498" y="626"/>
                  </a:cubicBezTo>
                  <a:close/>
                  <a:moveTo>
                    <a:pt x="8136" y="626"/>
                  </a:moveTo>
                  <a:cubicBezTo>
                    <a:pt x="9171" y="626"/>
                    <a:pt x="10010" y="1465"/>
                    <a:pt x="10010" y="2500"/>
                  </a:cubicBezTo>
                  <a:cubicBezTo>
                    <a:pt x="10010" y="3517"/>
                    <a:pt x="9171" y="4355"/>
                    <a:pt x="8136" y="4355"/>
                  </a:cubicBezTo>
                  <a:cubicBezTo>
                    <a:pt x="7102" y="4355"/>
                    <a:pt x="6263" y="3517"/>
                    <a:pt x="6263" y="2500"/>
                  </a:cubicBezTo>
                  <a:cubicBezTo>
                    <a:pt x="6263" y="1465"/>
                    <a:pt x="7102" y="626"/>
                    <a:pt x="8136" y="626"/>
                  </a:cubicBezTo>
                  <a:close/>
                  <a:moveTo>
                    <a:pt x="10010" y="4980"/>
                  </a:moveTo>
                  <a:lnTo>
                    <a:pt x="10010" y="5604"/>
                  </a:lnTo>
                  <a:lnTo>
                    <a:pt x="8761" y="5604"/>
                  </a:lnTo>
                  <a:lnTo>
                    <a:pt x="8761" y="6229"/>
                  </a:lnTo>
                  <a:lnTo>
                    <a:pt x="8136" y="6229"/>
                  </a:lnTo>
                  <a:lnTo>
                    <a:pt x="8136" y="5604"/>
                  </a:lnTo>
                  <a:lnTo>
                    <a:pt x="2498" y="5604"/>
                  </a:lnTo>
                  <a:lnTo>
                    <a:pt x="2498" y="6229"/>
                  </a:lnTo>
                  <a:lnTo>
                    <a:pt x="1874" y="6229"/>
                  </a:lnTo>
                  <a:lnTo>
                    <a:pt x="1874" y="5604"/>
                  </a:lnTo>
                  <a:lnTo>
                    <a:pt x="625" y="5604"/>
                  </a:lnTo>
                  <a:lnTo>
                    <a:pt x="625" y="4980"/>
                  </a:lnTo>
                  <a:close/>
                  <a:moveTo>
                    <a:pt x="2492" y="0"/>
                  </a:moveTo>
                  <a:cubicBezTo>
                    <a:pt x="1125" y="0"/>
                    <a:pt x="0" y="1122"/>
                    <a:pt x="0" y="2500"/>
                  </a:cubicBezTo>
                  <a:cubicBezTo>
                    <a:pt x="0" y="3231"/>
                    <a:pt x="339" y="3909"/>
                    <a:pt x="857" y="4355"/>
                  </a:cubicBezTo>
                  <a:lnTo>
                    <a:pt x="0" y="4355"/>
                  </a:lnTo>
                  <a:lnTo>
                    <a:pt x="0" y="6229"/>
                  </a:lnTo>
                  <a:lnTo>
                    <a:pt x="1249" y="6229"/>
                  </a:lnTo>
                  <a:lnTo>
                    <a:pt x="1249" y="6853"/>
                  </a:lnTo>
                  <a:lnTo>
                    <a:pt x="3123" y="6853"/>
                  </a:lnTo>
                  <a:lnTo>
                    <a:pt x="3123" y="6229"/>
                  </a:lnTo>
                  <a:lnTo>
                    <a:pt x="7512" y="6229"/>
                  </a:lnTo>
                  <a:lnTo>
                    <a:pt x="7512" y="6853"/>
                  </a:lnTo>
                  <a:lnTo>
                    <a:pt x="9385" y="6853"/>
                  </a:lnTo>
                  <a:lnTo>
                    <a:pt x="9385" y="6229"/>
                  </a:lnTo>
                  <a:lnTo>
                    <a:pt x="10617" y="6229"/>
                  </a:lnTo>
                  <a:lnTo>
                    <a:pt x="10617" y="4355"/>
                  </a:lnTo>
                  <a:lnTo>
                    <a:pt x="9778" y="4355"/>
                  </a:lnTo>
                  <a:cubicBezTo>
                    <a:pt x="10295" y="3909"/>
                    <a:pt x="10634" y="3231"/>
                    <a:pt x="10617" y="2482"/>
                  </a:cubicBezTo>
                  <a:cubicBezTo>
                    <a:pt x="10617" y="1162"/>
                    <a:pt x="9564" y="55"/>
                    <a:pt x="8226" y="2"/>
                  </a:cubicBezTo>
                  <a:cubicBezTo>
                    <a:pt x="8194" y="1"/>
                    <a:pt x="8162" y="0"/>
                    <a:pt x="8130" y="0"/>
                  </a:cubicBezTo>
                  <a:cubicBezTo>
                    <a:pt x="6764" y="0"/>
                    <a:pt x="5656" y="1122"/>
                    <a:pt x="5656" y="2500"/>
                  </a:cubicBezTo>
                  <a:cubicBezTo>
                    <a:pt x="5656" y="3231"/>
                    <a:pt x="5977" y="3909"/>
                    <a:pt x="6495" y="4355"/>
                  </a:cubicBezTo>
                  <a:lnTo>
                    <a:pt x="4140" y="4355"/>
                  </a:lnTo>
                  <a:cubicBezTo>
                    <a:pt x="4657" y="3909"/>
                    <a:pt x="4978" y="3231"/>
                    <a:pt x="4978" y="2482"/>
                  </a:cubicBezTo>
                  <a:cubicBezTo>
                    <a:pt x="4978" y="1162"/>
                    <a:pt x="3926" y="55"/>
                    <a:pt x="2587" y="2"/>
                  </a:cubicBezTo>
                  <a:cubicBezTo>
                    <a:pt x="2555" y="1"/>
                    <a:pt x="2524" y="0"/>
                    <a:pt x="2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2"/>
            <p:cNvSpPr/>
            <p:nvPr/>
          </p:nvSpPr>
          <p:spPr>
            <a:xfrm>
              <a:off x="4993673"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71" y="1"/>
                    <a:pt x="0" y="554"/>
                    <a:pt x="0" y="1250"/>
                  </a:cubicBezTo>
                  <a:cubicBezTo>
                    <a:pt x="0" y="1928"/>
                    <a:pt x="571"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p:cNvSpPr/>
            <p:nvPr/>
          </p:nvSpPr>
          <p:spPr>
            <a:xfrm>
              <a:off x="4793115" y="2029513"/>
              <a:ext cx="299729" cy="20104"/>
            </a:xfrm>
            <a:custGeom>
              <a:avLst/>
              <a:gdLst/>
              <a:ahLst/>
              <a:cxnLst/>
              <a:rect l="l" t="t" r="r" b="b"/>
              <a:pathLst>
                <a:path w="9333" h="626" extrusionOk="0">
                  <a:moveTo>
                    <a:pt x="0" y="1"/>
                  </a:moveTo>
                  <a:lnTo>
                    <a:pt x="0" y="625"/>
                  </a:lnTo>
                  <a:lnTo>
                    <a:pt x="9332" y="625"/>
                  </a:lnTo>
                  <a:lnTo>
                    <a:pt x="93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p:nvPr/>
          </p:nvSpPr>
          <p:spPr>
            <a:xfrm>
              <a:off x="4793115" y="2069079"/>
              <a:ext cx="299729" cy="20072"/>
            </a:xfrm>
            <a:custGeom>
              <a:avLst/>
              <a:gdLst/>
              <a:ahLst/>
              <a:cxnLst/>
              <a:rect l="l" t="t" r="r" b="b"/>
              <a:pathLst>
                <a:path w="9333" h="625" extrusionOk="0">
                  <a:moveTo>
                    <a:pt x="0" y="0"/>
                  </a:moveTo>
                  <a:lnTo>
                    <a:pt x="0" y="625"/>
                  </a:lnTo>
                  <a:lnTo>
                    <a:pt x="9332" y="625"/>
                  </a:lnTo>
                  <a:lnTo>
                    <a:pt x="9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42"/>
          <p:cNvGrpSpPr/>
          <p:nvPr/>
        </p:nvGrpSpPr>
        <p:grpSpPr>
          <a:xfrm rot="510042">
            <a:off x="7242601" y="4520658"/>
            <a:ext cx="437768" cy="497995"/>
            <a:chOff x="5535742" y="1768803"/>
            <a:chExt cx="299729" cy="340965"/>
          </a:xfrm>
        </p:grpSpPr>
        <p:sp>
          <p:nvSpPr>
            <p:cNvPr id="409" name="Google Shape;409;p42"/>
            <p:cNvSpPr/>
            <p:nvPr/>
          </p:nvSpPr>
          <p:spPr>
            <a:xfrm>
              <a:off x="5535742" y="1989979"/>
              <a:ext cx="299729" cy="119789"/>
            </a:xfrm>
            <a:custGeom>
              <a:avLst/>
              <a:gdLst/>
              <a:ahLst/>
              <a:cxnLst/>
              <a:rect l="l" t="t" r="r" b="b"/>
              <a:pathLst>
                <a:path w="9333" h="3730" extrusionOk="0">
                  <a:moveTo>
                    <a:pt x="1321" y="661"/>
                  </a:moveTo>
                  <a:lnTo>
                    <a:pt x="1803" y="3105"/>
                  </a:lnTo>
                  <a:lnTo>
                    <a:pt x="625" y="3105"/>
                  </a:lnTo>
                  <a:lnTo>
                    <a:pt x="625" y="1553"/>
                  </a:lnTo>
                  <a:cubicBezTo>
                    <a:pt x="625" y="1125"/>
                    <a:pt x="928" y="768"/>
                    <a:pt x="1321" y="661"/>
                  </a:cubicBezTo>
                  <a:close/>
                  <a:moveTo>
                    <a:pt x="7405" y="625"/>
                  </a:moveTo>
                  <a:lnTo>
                    <a:pt x="6906" y="3105"/>
                  </a:lnTo>
                  <a:lnTo>
                    <a:pt x="2445" y="3105"/>
                  </a:lnTo>
                  <a:lnTo>
                    <a:pt x="1945" y="625"/>
                  </a:lnTo>
                  <a:lnTo>
                    <a:pt x="4229" y="625"/>
                  </a:lnTo>
                  <a:lnTo>
                    <a:pt x="3605" y="2392"/>
                  </a:lnTo>
                  <a:lnTo>
                    <a:pt x="4194" y="2588"/>
                  </a:lnTo>
                  <a:lnTo>
                    <a:pt x="4675" y="1232"/>
                  </a:lnTo>
                  <a:lnTo>
                    <a:pt x="5157" y="2588"/>
                  </a:lnTo>
                  <a:lnTo>
                    <a:pt x="5746" y="2392"/>
                  </a:lnTo>
                  <a:lnTo>
                    <a:pt x="5121" y="625"/>
                  </a:lnTo>
                  <a:close/>
                  <a:moveTo>
                    <a:pt x="8030" y="661"/>
                  </a:moveTo>
                  <a:cubicBezTo>
                    <a:pt x="8422" y="768"/>
                    <a:pt x="8726" y="1125"/>
                    <a:pt x="8726" y="1553"/>
                  </a:cubicBezTo>
                  <a:lnTo>
                    <a:pt x="8726" y="3105"/>
                  </a:lnTo>
                  <a:lnTo>
                    <a:pt x="7548" y="3105"/>
                  </a:lnTo>
                  <a:lnTo>
                    <a:pt x="8030" y="661"/>
                  </a:lnTo>
                  <a:close/>
                  <a:moveTo>
                    <a:pt x="1571" y="1"/>
                  </a:moveTo>
                  <a:cubicBezTo>
                    <a:pt x="696" y="1"/>
                    <a:pt x="1" y="697"/>
                    <a:pt x="1" y="1553"/>
                  </a:cubicBezTo>
                  <a:lnTo>
                    <a:pt x="1" y="3730"/>
                  </a:lnTo>
                  <a:lnTo>
                    <a:pt x="9332" y="3730"/>
                  </a:lnTo>
                  <a:lnTo>
                    <a:pt x="9332" y="1553"/>
                  </a:lnTo>
                  <a:cubicBezTo>
                    <a:pt x="9332" y="697"/>
                    <a:pt x="8636" y="1"/>
                    <a:pt x="7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p:cNvSpPr/>
            <p:nvPr/>
          </p:nvSpPr>
          <p:spPr>
            <a:xfrm>
              <a:off x="5575854" y="1768803"/>
              <a:ext cx="220084" cy="221272"/>
            </a:xfrm>
            <a:custGeom>
              <a:avLst/>
              <a:gdLst/>
              <a:ahLst/>
              <a:cxnLst/>
              <a:rect l="l" t="t" r="r" b="b"/>
              <a:pathLst>
                <a:path w="6853" h="6890" extrusionOk="0">
                  <a:moveTo>
                    <a:pt x="4069" y="625"/>
                  </a:moveTo>
                  <a:lnTo>
                    <a:pt x="4318" y="3123"/>
                  </a:lnTo>
                  <a:lnTo>
                    <a:pt x="2516" y="3123"/>
                  </a:lnTo>
                  <a:lnTo>
                    <a:pt x="2766" y="625"/>
                  </a:lnTo>
                  <a:close/>
                  <a:moveTo>
                    <a:pt x="4354" y="3730"/>
                  </a:moveTo>
                  <a:lnTo>
                    <a:pt x="4354" y="5335"/>
                  </a:lnTo>
                  <a:cubicBezTo>
                    <a:pt x="4354" y="5850"/>
                    <a:pt x="3942" y="6265"/>
                    <a:pt x="3435" y="6265"/>
                  </a:cubicBezTo>
                  <a:cubicBezTo>
                    <a:pt x="3414" y="6265"/>
                    <a:pt x="3394" y="6265"/>
                    <a:pt x="3373" y="6263"/>
                  </a:cubicBezTo>
                  <a:cubicBezTo>
                    <a:pt x="2891" y="6245"/>
                    <a:pt x="2499" y="5799"/>
                    <a:pt x="2499" y="5318"/>
                  </a:cubicBezTo>
                  <a:lnTo>
                    <a:pt x="2499" y="3730"/>
                  </a:lnTo>
                  <a:close/>
                  <a:moveTo>
                    <a:pt x="2213" y="1"/>
                  </a:moveTo>
                  <a:lnTo>
                    <a:pt x="1892" y="3123"/>
                  </a:lnTo>
                  <a:lnTo>
                    <a:pt x="1" y="3123"/>
                  </a:lnTo>
                  <a:lnTo>
                    <a:pt x="1" y="3730"/>
                  </a:lnTo>
                  <a:lnTo>
                    <a:pt x="1874" y="3730"/>
                  </a:lnTo>
                  <a:lnTo>
                    <a:pt x="1874" y="5318"/>
                  </a:lnTo>
                  <a:cubicBezTo>
                    <a:pt x="1874" y="6156"/>
                    <a:pt x="2534" y="6852"/>
                    <a:pt x="3373" y="6888"/>
                  </a:cubicBezTo>
                  <a:cubicBezTo>
                    <a:pt x="3394" y="6889"/>
                    <a:pt x="3415" y="6889"/>
                    <a:pt x="3436" y="6889"/>
                  </a:cubicBezTo>
                  <a:cubicBezTo>
                    <a:pt x="4282" y="6889"/>
                    <a:pt x="4979" y="6189"/>
                    <a:pt x="4979" y="5335"/>
                  </a:cubicBezTo>
                  <a:lnTo>
                    <a:pt x="4979" y="3730"/>
                  </a:lnTo>
                  <a:lnTo>
                    <a:pt x="6852" y="3730"/>
                  </a:lnTo>
                  <a:lnTo>
                    <a:pt x="6852" y="3123"/>
                  </a:lnTo>
                  <a:lnTo>
                    <a:pt x="4943" y="3123"/>
                  </a:lnTo>
                  <a:lnTo>
                    <a:pt x="4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400;p42"/>
          <p:cNvSpPr txBox="1">
            <a:spLocks noGrp="1"/>
          </p:cNvSpPr>
          <p:nvPr>
            <p:ph type="subTitle" idx="1"/>
          </p:nvPr>
        </p:nvSpPr>
        <p:spPr>
          <a:xfrm>
            <a:off x="719926" y="1243174"/>
            <a:ext cx="7577768" cy="2990335"/>
          </a:xfrm>
          <a:prstGeom prst="rect">
            <a:avLst/>
          </a:prstGeom>
        </p:spPr>
        <p:txBody>
          <a:bodyPr spcFirstLastPara="1" wrap="square" lIns="91425" tIns="91425" rIns="91425" bIns="91425" anchor="t" anchorCtr="0">
            <a:noAutofit/>
          </a:bodyPr>
          <a:lstStyle/>
          <a:p>
            <a:pPr marL="0" lvl="0" indent="0" algn="l"/>
            <a:r>
              <a:rPr lang="vi-VN" dirty="0" smtClean="0"/>
              <a:t>-Servlet </a:t>
            </a:r>
            <a:r>
              <a:rPr lang="vi-VN" dirty="0"/>
              <a:t>là một </a:t>
            </a:r>
            <a:r>
              <a:rPr lang="vi-VN" dirty="0" smtClean="0"/>
              <a:t>class của </a:t>
            </a:r>
            <a:r>
              <a:rPr lang="vi-VN" dirty="0"/>
              <a:t>ngôn ngữ lập trình Java được sử dụng để mở rộng khả năng của các máy chủ lưu trữ các ứng dụng được truy cập bằng mô hình lập trình </a:t>
            </a:r>
            <a:r>
              <a:rPr lang="en-US" dirty="0"/>
              <a:t>request-response</a:t>
            </a:r>
            <a:r>
              <a:rPr lang="vi-VN" dirty="0" smtClean="0"/>
              <a:t>. </a:t>
            </a:r>
            <a:r>
              <a:rPr lang="vi-VN" dirty="0"/>
              <a:t>Mặc dù các servlet có thể đáp ứng bất kỳ loại yêu cầu nào, chúng thường được sử dụng để mở rộng các ứng dụng được lưu trữ bởi các máy chủ web. Đối với các ứng dụng như vậy, công </a:t>
            </a:r>
            <a:r>
              <a:rPr lang="vi-VN" dirty="0" smtClean="0"/>
              <a:t>nghệ Java Servlet xác định ra các class servlet dành riêng cho HTTP.</a:t>
            </a:r>
          </a:p>
          <a:p>
            <a:pPr marL="0" lvl="0" indent="0" algn="l"/>
            <a:endParaRPr lang="vi-VN" dirty="0" smtClean="0"/>
          </a:p>
          <a:p>
            <a:pPr marL="0" lvl="0" indent="0" algn="l"/>
            <a:r>
              <a:rPr lang="vi-VN" dirty="0" smtClean="0"/>
              <a:t>- </a:t>
            </a:r>
            <a:r>
              <a:rPr lang="vi-VN" dirty="0"/>
              <a:t>Các gói javax.servlet và javax.servlet.http cung cấp các giao diện và lớp để viết các servlet. Tất cả các servlet phải triển khai giao diện Servlet, giao diện này xác định các phương thức vòng đời. Khi triển khai một dịch vụ chung, bạn có thể sử dụng hoặc mở rộng lớp GenericServlet được cung cấp cùng với API Java Servlet. Lớp HttpServlet cung cấp các phương thức, chẳng hạn như doGet và doPost, để xử lý các dịch vụ dành riêng cho HTTP.</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25" y="57061"/>
            <a:ext cx="7704000" cy="657900"/>
          </a:xfrm>
        </p:spPr>
        <p:txBody>
          <a:bodyPr/>
          <a:lstStyle/>
          <a:p>
            <a:r>
              <a:rPr lang="vi-VN" dirty="0" smtClean="0"/>
              <a:t>2. Cách sử dụng</a:t>
            </a:r>
            <a:endParaRPr lang="en-US" dirty="0"/>
          </a:p>
        </p:txBody>
      </p:sp>
      <p:sp>
        <p:nvSpPr>
          <p:cNvPr id="8" name="Subtitle 7"/>
          <p:cNvSpPr>
            <a:spLocks noGrp="1"/>
          </p:cNvSpPr>
          <p:nvPr>
            <p:ph type="subTitle" idx="6"/>
          </p:nvPr>
        </p:nvSpPr>
        <p:spPr>
          <a:xfrm>
            <a:off x="719925" y="714962"/>
            <a:ext cx="7260000" cy="3886222"/>
          </a:xfrm>
        </p:spPr>
        <p:txBody>
          <a:bodyPr/>
          <a:lstStyle/>
          <a:p>
            <a:pPr algn="l"/>
            <a:r>
              <a:rPr lang="vi-VN" b="1" dirty="0" smtClean="0"/>
              <a:t>	Cách 1: Tạo class Implement từ Servlet Interface</a:t>
            </a:r>
          </a:p>
          <a:p>
            <a:pPr algn="l"/>
            <a:endParaRPr lang="vi-VN" dirty="0" smtClean="0"/>
          </a:p>
          <a:p>
            <a:pPr algn="l"/>
            <a:endParaRPr lang="en-US" dirty="0"/>
          </a:p>
        </p:txBody>
      </p:sp>
      <p:pic>
        <p:nvPicPr>
          <p:cNvPr id="9" name="Picture 8"/>
          <p:cNvPicPr>
            <a:picLocks noChangeAspect="1"/>
          </p:cNvPicPr>
          <p:nvPr/>
        </p:nvPicPr>
        <p:blipFill>
          <a:blip r:embed="rId2"/>
          <a:stretch>
            <a:fillRect/>
          </a:stretch>
        </p:blipFill>
        <p:spPr>
          <a:xfrm>
            <a:off x="719926" y="1089499"/>
            <a:ext cx="7457790" cy="4078176"/>
          </a:xfrm>
          <a:prstGeom prst="rect">
            <a:avLst/>
          </a:prstGeom>
        </p:spPr>
      </p:pic>
    </p:spTree>
    <p:extLst>
      <p:ext uri="{BB962C8B-B14F-4D97-AF65-F5344CB8AC3E}">
        <p14:creationId xmlns:p14="http://schemas.microsoft.com/office/powerpoint/2010/main" val="2430181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6"/>
          </p:nvPr>
        </p:nvSpPr>
        <p:spPr>
          <a:xfrm>
            <a:off x="613408" y="340468"/>
            <a:ext cx="7260000" cy="4260715"/>
          </a:xfrm>
        </p:spPr>
        <p:txBody>
          <a:bodyPr/>
          <a:lstStyle/>
          <a:p>
            <a:pPr algn="l"/>
            <a:r>
              <a:rPr lang="vi-VN" b="1" dirty="0" smtClean="0"/>
              <a:t>		Cách </a:t>
            </a:r>
            <a:r>
              <a:rPr lang="vi-VN" b="1" dirty="0"/>
              <a:t>2: Tạo class extend từ GenericServlet </a:t>
            </a:r>
            <a:r>
              <a:rPr lang="vi-VN" b="1" dirty="0" smtClean="0"/>
              <a:t>class</a:t>
            </a:r>
          </a:p>
          <a:p>
            <a:pPr algn="l"/>
            <a:endParaRPr lang="vi-VN" b="1" dirty="0" smtClean="0"/>
          </a:p>
          <a:p>
            <a:pPr algn="l"/>
            <a:endParaRPr lang="vi-VN" b="1" dirty="0"/>
          </a:p>
          <a:p>
            <a:pPr algn="l"/>
            <a:endParaRPr lang="vi-VN" b="1" dirty="0" smtClean="0"/>
          </a:p>
          <a:p>
            <a:pPr algn="l"/>
            <a:endParaRPr lang="vi-VN" b="1" dirty="0"/>
          </a:p>
          <a:p>
            <a:pPr algn="l"/>
            <a:endParaRPr lang="vi-VN" b="1" dirty="0" smtClean="0"/>
          </a:p>
          <a:p>
            <a:pPr algn="l"/>
            <a:endParaRPr lang="vi-VN" b="1" dirty="0"/>
          </a:p>
          <a:p>
            <a:pPr algn="l"/>
            <a:endParaRPr lang="vi-VN" b="1" dirty="0" smtClean="0"/>
          </a:p>
          <a:p>
            <a:pPr algn="l"/>
            <a:endParaRPr lang="vi-VN" b="1" dirty="0"/>
          </a:p>
          <a:p>
            <a:pPr algn="l"/>
            <a:endParaRPr lang="vi-VN" b="1" dirty="0" smtClean="0"/>
          </a:p>
          <a:p>
            <a:pPr algn="l"/>
            <a:r>
              <a:rPr lang="vi-VN" b="1" dirty="0"/>
              <a:t>	  </a:t>
            </a:r>
            <a:endParaRPr lang="vi-VN" b="1" dirty="0" smtClean="0"/>
          </a:p>
          <a:p>
            <a:pPr algn="l"/>
            <a:r>
              <a:rPr lang="vi-VN" b="1" dirty="0" smtClean="0"/>
              <a:t>	Cách </a:t>
            </a:r>
            <a:r>
              <a:rPr lang="vi-VN" b="1" dirty="0"/>
              <a:t>3: Tạo class extend từ HttpServlet </a:t>
            </a:r>
            <a:r>
              <a:rPr lang="vi-VN" b="1" dirty="0" smtClean="0"/>
              <a:t>class</a:t>
            </a:r>
          </a:p>
          <a:p>
            <a:pPr algn="l"/>
            <a:endParaRPr lang="en-US" b="1" dirty="0"/>
          </a:p>
        </p:txBody>
      </p:sp>
      <p:pic>
        <p:nvPicPr>
          <p:cNvPr id="2" name="Picture 1"/>
          <p:cNvPicPr>
            <a:picLocks noChangeAspect="1"/>
          </p:cNvPicPr>
          <p:nvPr/>
        </p:nvPicPr>
        <p:blipFill>
          <a:blip r:embed="rId2"/>
          <a:stretch>
            <a:fillRect/>
          </a:stretch>
        </p:blipFill>
        <p:spPr>
          <a:xfrm>
            <a:off x="613408" y="820442"/>
            <a:ext cx="7366517" cy="1810003"/>
          </a:xfrm>
          <a:prstGeom prst="rect">
            <a:avLst/>
          </a:prstGeom>
        </p:spPr>
      </p:pic>
      <p:pic>
        <p:nvPicPr>
          <p:cNvPr id="3" name="Picture 2"/>
          <p:cNvPicPr>
            <a:picLocks noChangeAspect="1"/>
          </p:cNvPicPr>
          <p:nvPr/>
        </p:nvPicPr>
        <p:blipFill>
          <a:blip r:embed="rId3"/>
          <a:stretch>
            <a:fillRect/>
          </a:stretch>
        </p:blipFill>
        <p:spPr>
          <a:xfrm>
            <a:off x="613408" y="3257364"/>
            <a:ext cx="7499460" cy="1552792"/>
          </a:xfrm>
          <a:prstGeom prst="rect">
            <a:avLst/>
          </a:prstGeom>
        </p:spPr>
      </p:pic>
    </p:spTree>
    <p:extLst>
      <p:ext uri="{BB962C8B-B14F-4D97-AF65-F5344CB8AC3E}">
        <p14:creationId xmlns:p14="http://schemas.microsoft.com/office/powerpoint/2010/main" val="833917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25" y="57061"/>
            <a:ext cx="7704000" cy="657900"/>
          </a:xfrm>
        </p:spPr>
        <p:txBody>
          <a:bodyPr/>
          <a:lstStyle/>
          <a:p>
            <a:r>
              <a:rPr lang="vi-VN" dirty="0"/>
              <a:t>3</a:t>
            </a:r>
            <a:r>
              <a:rPr lang="vi-VN" dirty="0" smtClean="0"/>
              <a:t>. Vòng đời servlet</a:t>
            </a:r>
            <a:endParaRPr lang="en-US" dirty="0"/>
          </a:p>
        </p:txBody>
      </p:sp>
      <p:sp>
        <p:nvSpPr>
          <p:cNvPr id="8" name="Subtitle 7"/>
          <p:cNvSpPr>
            <a:spLocks noGrp="1"/>
          </p:cNvSpPr>
          <p:nvPr>
            <p:ph type="subTitle" idx="6"/>
          </p:nvPr>
        </p:nvSpPr>
        <p:spPr>
          <a:xfrm>
            <a:off x="719925" y="714962"/>
            <a:ext cx="7260000" cy="3886222"/>
          </a:xfrm>
        </p:spPr>
        <p:txBody>
          <a:bodyPr/>
          <a:lstStyle/>
          <a:p>
            <a:pPr algn="l"/>
            <a:endParaRPr lang="vi-VN" dirty="0" smtClean="0"/>
          </a:p>
          <a:p>
            <a:pPr algn="l"/>
            <a:endParaRPr lang="en-US" dirty="0"/>
          </a:p>
        </p:txBody>
      </p:sp>
      <p:sp>
        <p:nvSpPr>
          <p:cNvPr id="7" name="Subtitle 7"/>
          <p:cNvSpPr>
            <a:spLocks noGrp="1"/>
          </p:cNvSpPr>
          <p:nvPr>
            <p:ph type="subTitle" idx="6"/>
          </p:nvPr>
        </p:nvSpPr>
        <p:spPr>
          <a:xfrm>
            <a:off x="719925" y="1361872"/>
            <a:ext cx="7260000" cy="3239311"/>
          </a:xfrm>
        </p:spPr>
        <p:txBody>
          <a:bodyPr/>
          <a:lstStyle/>
          <a:p>
            <a:pPr marL="127000" indent="0" algn="l"/>
            <a:endParaRPr lang="en-US" dirty="0"/>
          </a:p>
        </p:txBody>
      </p:sp>
      <p:pic>
        <p:nvPicPr>
          <p:cNvPr id="1030" name="Picture 6" descr="Life cycle of a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892" y="714961"/>
            <a:ext cx="3857625"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96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Attribute trong servlet</a:t>
            </a:r>
            <a:endParaRPr lang="en-US" dirty="0"/>
          </a:p>
        </p:txBody>
      </p:sp>
      <p:sp>
        <p:nvSpPr>
          <p:cNvPr id="8" name="Subtitle 7"/>
          <p:cNvSpPr>
            <a:spLocks noGrp="1"/>
          </p:cNvSpPr>
          <p:nvPr>
            <p:ph type="subTitle" idx="6"/>
          </p:nvPr>
        </p:nvSpPr>
        <p:spPr>
          <a:xfrm>
            <a:off x="719925" y="1361872"/>
            <a:ext cx="7260000" cy="3239311"/>
          </a:xfrm>
        </p:spPr>
        <p:txBody>
          <a:bodyPr/>
          <a:lstStyle/>
          <a:p>
            <a:pPr algn="l"/>
            <a:r>
              <a:rPr lang="vi-VN" dirty="0"/>
              <a:t>Một </a:t>
            </a:r>
            <a:r>
              <a:rPr lang="vi-VN" b="1" dirty="0"/>
              <a:t>Attribute</a:t>
            </a:r>
            <a:r>
              <a:rPr lang="vi-VN" dirty="0" smtClean="0"/>
              <a:t> </a:t>
            </a:r>
            <a:r>
              <a:rPr lang="vi-VN" dirty="0"/>
              <a:t>trong servlet là một đối tượng có thể được thiết lập, lấy hoặc xóa </a:t>
            </a:r>
            <a:r>
              <a:rPr lang="vi-VN" dirty="0" smtClean="0"/>
              <a:t>khỏi một </a:t>
            </a:r>
            <a:r>
              <a:rPr lang="vi-VN" dirty="0"/>
              <a:t>trong các phạm vi sau</a:t>
            </a:r>
            <a:r>
              <a:rPr lang="vi-VN" dirty="0" smtClean="0"/>
              <a:t>:</a:t>
            </a:r>
          </a:p>
          <a:p>
            <a:pPr marL="927100" lvl="1" indent="-342900" algn="l">
              <a:buFont typeface="+mj-lt"/>
              <a:buAutoNum type="arabicPeriod"/>
            </a:pPr>
            <a:r>
              <a:rPr lang="en-US" dirty="0"/>
              <a:t>request </a:t>
            </a:r>
            <a:r>
              <a:rPr lang="en-US" dirty="0" smtClean="0"/>
              <a:t>scope</a:t>
            </a:r>
            <a:r>
              <a:rPr lang="vi-VN" dirty="0" smtClean="0"/>
              <a:t> (HttpServletRequest)</a:t>
            </a:r>
            <a:endParaRPr lang="en-US" dirty="0"/>
          </a:p>
          <a:p>
            <a:pPr marL="927100" lvl="1" indent="-342900" algn="l">
              <a:buFont typeface="+mj-lt"/>
              <a:buAutoNum type="arabicPeriod"/>
            </a:pPr>
            <a:r>
              <a:rPr lang="en-US" dirty="0"/>
              <a:t>session </a:t>
            </a:r>
            <a:r>
              <a:rPr lang="en-US" dirty="0" smtClean="0"/>
              <a:t>scope</a:t>
            </a:r>
            <a:r>
              <a:rPr lang="vi-VN" dirty="0" smtClean="0"/>
              <a:t> (HttpSession)</a:t>
            </a:r>
            <a:endParaRPr lang="en-US" dirty="0"/>
          </a:p>
          <a:p>
            <a:pPr marL="927100" lvl="1" indent="-342900" algn="l">
              <a:buFont typeface="+mj-lt"/>
              <a:buAutoNum type="arabicPeriod"/>
            </a:pPr>
            <a:r>
              <a:rPr lang="en-US" dirty="0"/>
              <a:t>application </a:t>
            </a:r>
            <a:r>
              <a:rPr lang="en-US" dirty="0" smtClean="0"/>
              <a:t>scope</a:t>
            </a:r>
            <a:r>
              <a:rPr lang="vi-VN" dirty="0" smtClean="0"/>
              <a:t> (ServletContext)</a:t>
            </a:r>
          </a:p>
          <a:p>
            <a:pPr marL="127000" indent="0" algn="l"/>
            <a:endParaRPr lang="vi-VN" dirty="0"/>
          </a:p>
          <a:p>
            <a:pPr marL="127000" indent="0" algn="l"/>
            <a:r>
              <a:rPr lang="vi-VN" dirty="0" smtClean="0"/>
              <a:t>1 số method cụ thể được sử dụng có trong class như sau:</a:t>
            </a:r>
          </a:p>
          <a:p>
            <a:pPr marL="127000" indent="0" algn="l"/>
            <a:endParaRPr lang="vi-VN" dirty="0" smtClean="0"/>
          </a:p>
          <a:p>
            <a:pPr algn="just">
              <a:buFont typeface="+mj-lt"/>
              <a:buAutoNum type="arabicPeriod"/>
            </a:pPr>
            <a:r>
              <a:rPr lang="en-US" b="1" dirty="0">
                <a:solidFill>
                  <a:srgbClr val="000000"/>
                </a:solidFill>
                <a:latin typeface="inter-bold"/>
              </a:rPr>
              <a:t>public void </a:t>
            </a:r>
            <a:r>
              <a:rPr lang="en-US" b="1" dirty="0" err="1">
                <a:solidFill>
                  <a:srgbClr val="000000"/>
                </a:solidFill>
                <a:latin typeface="inter-bold"/>
              </a:rPr>
              <a:t>setAttribute</a:t>
            </a:r>
            <a:r>
              <a:rPr lang="en-US" b="1" dirty="0">
                <a:solidFill>
                  <a:srgbClr val="000000"/>
                </a:solidFill>
                <a:latin typeface="inter-bold"/>
              </a:rPr>
              <a:t>(String </a:t>
            </a:r>
            <a:r>
              <a:rPr lang="en-US" b="1" dirty="0" err="1">
                <a:solidFill>
                  <a:srgbClr val="000000"/>
                </a:solidFill>
                <a:latin typeface="inter-bold"/>
              </a:rPr>
              <a:t>name,Object</a:t>
            </a:r>
            <a:r>
              <a:rPr lang="en-US" b="1" dirty="0">
                <a:solidFill>
                  <a:srgbClr val="000000"/>
                </a:solidFill>
                <a:latin typeface="inter-bold"/>
              </a:rPr>
              <a:t> object):</a:t>
            </a:r>
            <a:r>
              <a:rPr lang="en-US" dirty="0">
                <a:solidFill>
                  <a:srgbClr val="000000"/>
                </a:solidFill>
                <a:latin typeface="inter-regular"/>
              </a:rPr>
              <a:t>sets the given object in the application scope.</a:t>
            </a:r>
          </a:p>
          <a:p>
            <a:pPr algn="just">
              <a:buFont typeface="+mj-lt"/>
              <a:buAutoNum type="arabicPeriod"/>
            </a:pPr>
            <a:r>
              <a:rPr lang="en-US" b="1" dirty="0">
                <a:solidFill>
                  <a:srgbClr val="000000"/>
                </a:solidFill>
                <a:latin typeface="inter-bold"/>
              </a:rPr>
              <a:t>public Object </a:t>
            </a:r>
            <a:r>
              <a:rPr lang="en-US" b="1" dirty="0" err="1">
                <a:solidFill>
                  <a:srgbClr val="000000"/>
                </a:solidFill>
                <a:latin typeface="inter-bold"/>
              </a:rPr>
              <a:t>getAttribute</a:t>
            </a:r>
            <a:r>
              <a:rPr lang="en-US" b="1" dirty="0">
                <a:solidFill>
                  <a:srgbClr val="000000"/>
                </a:solidFill>
                <a:latin typeface="inter-bold"/>
              </a:rPr>
              <a:t>(String name):</a:t>
            </a:r>
            <a:r>
              <a:rPr lang="en-US" dirty="0">
                <a:solidFill>
                  <a:srgbClr val="000000"/>
                </a:solidFill>
                <a:latin typeface="inter-regular"/>
              </a:rPr>
              <a:t>Returns the attribute for the specified name.</a:t>
            </a:r>
          </a:p>
          <a:p>
            <a:pPr algn="just">
              <a:buFont typeface="+mj-lt"/>
              <a:buAutoNum type="arabicPeriod"/>
            </a:pPr>
            <a:r>
              <a:rPr lang="en-US" b="1" dirty="0">
                <a:solidFill>
                  <a:srgbClr val="000000"/>
                </a:solidFill>
                <a:latin typeface="inter-bold"/>
              </a:rPr>
              <a:t>public Enumeration </a:t>
            </a:r>
            <a:r>
              <a:rPr lang="en-US" b="1" dirty="0" err="1">
                <a:solidFill>
                  <a:srgbClr val="000000"/>
                </a:solidFill>
                <a:latin typeface="inter-bold"/>
              </a:rPr>
              <a:t>getInitParameterNames</a:t>
            </a:r>
            <a:r>
              <a:rPr lang="en-US" b="1" dirty="0">
                <a:solidFill>
                  <a:srgbClr val="000000"/>
                </a:solidFill>
                <a:latin typeface="inter-bold"/>
              </a:rPr>
              <a:t>():</a:t>
            </a:r>
            <a:r>
              <a:rPr lang="en-US" dirty="0">
                <a:solidFill>
                  <a:srgbClr val="000000"/>
                </a:solidFill>
                <a:latin typeface="inter-regular"/>
              </a:rPr>
              <a:t>Returns the names of the context's initialization parameters as an Enumeration of String objects.</a:t>
            </a:r>
          </a:p>
          <a:p>
            <a:pPr algn="just">
              <a:buFont typeface="+mj-lt"/>
              <a:buAutoNum type="arabicPeriod"/>
            </a:pPr>
            <a:r>
              <a:rPr lang="en-US" b="1" dirty="0">
                <a:solidFill>
                  <a:srgbClr val="000000"/>
                </a:solidFill>
                <a:latin typeface="inter-bold"/>
              </a:rPr>
              <a:t>public void </a:t>
            </a:r>
            <a:r>
              <a:rPr lang="en-US" b="1" dirty="0" err="1">
                <a:solidFill>
                  <a:srgbClr val="000000"/>
                </a:solidFill>
                <a:latin typeface="inter-bold"/>
              </a:rPr>
              <a:t>removeAttribute</a:t>
            </a:r>
            <a:r>
              <a:rPr lang="en-US" b="1" dirty="0">
                <a:solidFill>
                  <a:srgbClr val="000000"/>
                </a:solidFill>
                <a:latin typeface="inter-bold"/>
              </a:rPr>
              <a:t>(String name):</a:t>
            </a:r>
            <a:r>
              <a:rPr lang="en-US" dirty="0">
                <a:solidFill>
                  <a:srgbClr val="000000"/>
                </a:solidFill>
                <a:latin typeface="inter-regular"/>
              </a:rPr>
              <a:t>Removes the attribute with the given name from the servlet context.</a:t>
            </a:r>
          </a:p>
          <a:p>
            <a:pPr marL="127000" indent="0" algn="l"/>
            <a:endParaRPr lang="en-US" dirty="0"/>
          </a:p>
        </p:txBody>
      </p:sp>
    </p:spTree>
    <p:extLst>
      <p:ext uri="{BB962C8B-B14F-4D97-AF65-F5344CB8AC3E}">
        <p14:creationId xmlns:p14="http://schemas.microsoft.com/office/powerpoint/2010/main" val="1359224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1432</Words>
  <Application>Microsoft Office PowerPoint</Application>
  <PresentationFormat>On-screen Show (16:9)</PresentationFormat>
  <Paragraphs>148</Paragraphs>
  <Slides>28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Kulim Park</vt:lpstr>
      <vt:lpstr>Manrope</vt:lpstr>
      <vt:lpstr>Arial</vt:lpstr>
      <vt:lpstr>Wingdings</vt:lpstr>
      <vt:lpstr>Kulim Park SemiBold</vt:lpstr>
      <vt:lpstr>Nunito Light</vt:lpstr>
      <vt:lpstr>inter-regular</vt:lpstr>
      <vt:lpstr>inter-bold</vt:lpstr>
      <vt:lpstr>Minimalist Korean Aesthetic Pitch Deck by Slidesgo</vt:lpstr>
      <vt:lpstr>JAVA SERVLET</vt:lpstr>
      <vt:lpstr>물룩</vt:lpstr>
      <vt:lpstr>머리 말</vt:lpstr>
      <vt:lpstr>Servlet</vt:lpstr>
      <vt:lpstr>1. Servlet là gì?</vt:lpstr>
      <vt:lpstr>2. Cách sử dụng</vt:lpstr>
      <vt:lpstr>PowerPoint Presentation</vt:lpstr>
      <vt:lpstr>3. Vòng đời servlet</vt:lpstr>
      <vt:lpstr>4. Attribute trong servlet</vt:lpstr>
      <vt:lpstr>Request dispatcher</vt:lpstr>
      <vt:lpstr>Forward method</vt:lpstr>
      <vt:lpstr>Include method</vt:lpstr>
      <vt:lpstr>Session trong servlet</vt:lpstr>
      <vt:lpstr>Cookies in Servlet</vt:lpstr>
      <vt:lpstr>5. Filter</vt:lpstr>
      <vt:lpstr>Cách dùng filter</vt:lpstr>
      <vt:lpstr>PowerPoint Presentation</vt:lpstr>
      <vt:lpstr>JSP</vt:lpstr>
      <vt:lpstr>1. JSP là gì?</vt:lpstr>
      <vt:lpstr>1. Vòng đời JSP</vt:lpstr>
      <vt:lpstr>2. Cách sử dụng</vt:lpstr>
      <vt:lpstr>2. JSP TAG</vt:lpstr>
      <vt:lpstr>3. JSP DIRECTIVE</vt:lpstr>
      <vt:lpstr>JSP PAGE DIRECTIVE</vt:lpstr>
      <vt:lpstr>4. Expression Language (EL) in JSP</vt:lpstr>
      <vt:lpstr>9 jsp implicit objects</vt:lpstr>
      <vt:lpstr>JSTL</vt:lpstr>
      <vt:lpstr>JSTL là gì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dc:title>
  <cp:lastModifiedBy>Shiki Ori</cp:lastModifiedBy>
  <cp:revision>23</cp:revision>
  <dcterms:modified xsi:type="dcterms:W3CDTF">2022-03-27T08:45:33Z</dcterms:modified>
</cp:coreProperties>
</file>