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60"/>
  </p:notes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70" r:id="rId14"/>
    <p:sldId id="271" r:id="rId15"/>
    <p:sldId id="273" r:id="rId16"/>
    <p:sldId id="274" r:id="rId17"/>
    <p:sldId id="275" r:id="rId18"/>
    <p:sldId id="276" r:id="rId19"/>
    <p:sldId id="311" r:id="rId20"/>
    <p:sldId id="277" r:id="rId21"/>
    <p:sldId id="278" r:id="rId22"/>
    <p:sldId id="279" r:id="rId23"/>
    <p:sldId id="281" r:id="rId24"/>
    <p:sldId id="282" r:id="rId25"/>
    <p:sldId id="283" r:id="rId26"/>
    <p:sldId id="284" r:id="rId27"/>
    <p:sldId id="285" r:id="rId28"/>
    <p:sldId id="292" r:id="rId29"/>
    <p:sldId id="286" r:id="rId30"/>
    <p:sldId id="287" r:id="rId31"/>
    <p:sldId id="288" r:id="rId32"/>
    <p:sldId id="314" r:id="rId33"/>
    <p:sldId id="319" r:id="rId34"/>
    <p:sldId id="315" r:id="rId35"/>
    <p:sldId id="316" r:id="rId36"/>
    <p:sldId id="317" r:id="rId37"/>
    <p:sldId id="318" r:id="rId38"/>
    <p:sldId id="290" r:id="rId39"/>
    <p:sldId id="291" r:id="rId40"/>
    <p:sldId id="293" r:id="rId41"/>
    <p:sldId id="294" r:id="rId42"/>
    <p:sldId id="313"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8C31E0-C1F1-4C10-8822-240DC98E411D}" type="datetimeFigureOut">
              <a:rPr lang="en-US" smtClean="0"/>
              <a:t>03-May-18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BC8ECA-E241-4EC2-A07E-6E95A575748E}" type="slidenum">
              <a:rPr lang="en-US" smtClean="0"/>
              <a:t>‹#›</a:t>
            </a:fld>
            <a:endParaRPr lang="en-US"/>
          </a:p>
        </p:txBody>
      </p:sp>
    </p:spTree>
    <p:extLst>
      <p:ext uri="{BB962C8B-B14F-4D97-AF65-F5344CB8AC3E}">
        <p14:creationId xmlns:p14="http://schemas.microsoft.com/office/powerpoint/2010/main" val="923521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8ECA-E241-4EC2-A07E-6E95A575748E}" type="slidenum">
              <a:rPr lang="en-US" smtClean="0"/>
              <a:t>3</a:t>
            </a:fld>
            <a:endParaRPr lang="en-US"/>
          </a:p>
        </p:txBody>
      </p:sp>
    </p:spTree>
    <p:extLst>
      <p:ext uri="{BB962C8B-B14F-4D97-AF65-F5344CB8AC3E}">
        <p14:creationId xmlns:p14="http://schemas.microsoft.com/office/powerpoint/2010/main" val="295169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03-May-18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03-May-18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03-May-18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03-May-18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03-May-18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03-May-18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4166"/>
            <a:ext cx="7772400" cy="2590801"/>
          </a:xfrm>
        </p:spPr>
        <p:txBody>
          <a:bodyPr/>
          <a:lstStyle/>
          <a:p>
            <a:r>
              <a:rPr lang="ro-RO" dirty="0"/>
              <a:t>PROIECT BAZE DE DATE</a:t>
            </a:r>
            <a:endParaRPr lang="en-US" dirty="0"/>
          </a:p>
        </p:txBody>
      </p:sp>
      <p:sp>
        <p:nvSpPr>
          <p:cNvPr id="3" name="Subtitle 2"/>
          <p:cNvSpPr>
            <a:spLocks noGrp="1"/>
          </p:cNvSpPr>
          <p:nvPr>
            <p:ph type="subTitle" idx="1"/>
          </p:nvPr>
        </p:nvSpPr>
        <p:spPr>
          <a:xfrm>
            <a:off x="1371600" y="4419600"/>
            <a:ext cx="6400800" cy="533400"/>
          </a:xfrm>
        </p:spPr>
        <p:txBody>
          <a:bodyPr>
            <a:normAutofit fontScale="92500" lnSpcReduction="10000"/>
          </a:bodyPr>
          <a:lstStyle/>
          <a:p>
            <a:r>
              <a:rPr lang="ro-RO" sz="3200" dirty="0"/>
              <a:t>B</a:t>
            </a:r>
            <a:r>
              <a:rPr lang="en-US" sz="3200" dirty="0"/>
              <a:t>aza de date a unui reality show</a:t>
            </a:r>
          </a:p>
          <a:p>
            <a:endParaRPr lang="en-US" dirty="0"/>
          </a:p>
        </p:txBody>
      </p:sp>
      <p:sp>
        <p:nvSpPr>
          <p:cNvPr id="4" name="TextBox 3"/>
          <p:cNvSpPr txBox="1"/>
          <p:nvPr/>
        </p:nvSpPr>
        <p:spPr>
          <a:xfrm>
            <a:off x="381000" y="152400"/>
            <a:ext cx="5721695" cy="1477328"/>
          </a:xfrm>
          <a:prstGeom prst="rect">
            <a:avLst/>
          </a:prstGeom>
          <a:noFill/>
        </p:spPr>
        <p:txBody>
          <a:bodyPr wrap="none" rtlCol="0">
            <a:spAutoFit/>
          </a:bodyPr>
          <a:lstStyle/>
          <a:p>
            <a:r>
              <a:rPr lang="en-US" dirty="0"/>
              <a:t>UNIVERSITATEA DIN </a:t>
            </a:r>
            <a:r>
              <a:rPr lang="ro-RO" dirty="0"/>
              <a:t>BUCUREȘTI</a:t>
            </a:r>
          </a:p>
          <a:p>
            <a:r>
              <a:rPr lang="ro-RO" dirty="0"/>
              <a:t>FACULTATEA DE MATEMATICĂ ȘI INFORMATICĂ</a:t>
            </a:r>
          </a:p>
          <a:p>
            <a:r>
              <a:rPr lang="ro-RO" dirty="0"/>
              <a:t>DEPARTAMENTUL DE TEHNOLOGII</a:t>
            </a:r>
          </a:p>
          <a:p>
            <a:r>
              <a:rPr lang="ro-RO" dirty="0"/>
              <a:t>SPECIALIZAREA TEHNOLOGIA INFORMAȚIEI</a:t>
            </a:r>
            <a:endParaRPr lang="en-US" dirty="0"/>
          </a:p>
          <a:p>
            <a:endParaRPr lang="en-US" dirty="0"/>
          </a:p>
        </p:txBody>
      </p:sp>
      <p:sp>
        <p:nvSpPr>
          <p:cNvPr id="5" name="TextBox 4"/>
          <p:cNvSpPr txBox="1"/>
          <p:nvPr/>
        </p:nvSpPr>
        <p:spPr>
          <a:xfrm>
            <a:off x="5181600" y="5715000"/>
            <a:ext cx="3535776" cy="923330"/>
          </a:xfrm>
          <a:prstGeom prst="rect">
            <a:avLst/>
          </a:prstGeom>
          <a:noFill/>
        </p:spPr>
        <p:txBody>
          <a:bodyPr wrap="none" rtlCol="0">
            <a:spAutoFit/>
          </a:bodyPr>
          <a:lstStyle/>
          <a:p>
            <a:r>
              <a:rPr lang="ro-RO" dirty="0"/>
              <a:t>STUDENT</a:t>
            </a:r>
            <a:r>
              <a:rPr lang="en-US" dirty="0"/>
              <a:t>:</a:t>
            </a:r>
            <a:r>
              <a:rPr lang="ro-RO" dirty="0"/>
              <a:t> </a:t>
            </a:r>
            <a:r>
              <a:rPr lang="en-US" dirty="0" smtClean="0"/>
              <a:t>Tofan Iulian-Claudiu</a:t>
            </a:r>
            <a:endParaRPr lang="ro-RO" dirty="0"/>
          </a:p>
          <a:p>
            <a:r>
              <a:rPr lang="ro-RO" dirty="0"/>
              <a:t>GRUPA</a:t>
            </a:r>
            <a:r>
              <a:rPr lang="en-US" dirty="0"/>
              <a:t>:</a:t>
            </a:r>
            <a:r>
              <a:rPr lang="ro-RO" dirty="0"/>
              <a:t> 251</a:t>
            </a:r>
            <a:endParaRPr lang="en-US" dirty="0"/>
          </a:p>
          <a:p>
            <a:endParaRPr lang="en-US" dirty="0"/>
          </a:p>
        </p:txBody>
      </p:sp>
      <p:sp>
        <p:nvSpPr>
          <p:cNvPr id="6" name="TextBox 5"/>
          <p:cNvSpPr txBox="1"/>
          <p:nvPr/>
        </p:nvSpPr>
        <p:spPr>
          <a:xfrm>
            <a:off x="304800" y="5193268"/>
            <a:ext cx="4311501" cy="369332"/>
          </a:xfrm>
          <a:prstGeom prst="rect">
            <a:avLst/>
          </a:prstGeom>
          <a:noFill/>
        </p:spPr>
        <p:txBody>
          <a:bodyPr wrap="none" rtlCol="0">
            <a:spAutoFit/>
          </a:bodyPr>
          <a:lstStyle/>
          <a:p>
            <a:r>
              <a:rPr lang="en-US" dirty="0" smtClean="0"/>
              <a:t>Profesor </a:t>
            </a:r>
            <a:r>
              <a:rPr lang="en-US" dirty="0" smtClean="0"/>
              <a:t>coordonator: Popescu </a:t>
            </a:r>
            <a:r>
              <a:rPr lang="en-US" dirty="0" smtClean="0"/>
              <a:t>Cristiana</a:t>
            </a:r>
            <a:endParaRPr lang="en-US" dirty="0"/>
          </a:p>
        </p:txBody>
      </p:sp>
    </p:spTree>
    <p:extLst>
      <p:ext uri="{BB962C8B-B14F-4D97-AF65-F5344CB8AC3E}">
        <p14:creationId xmlns:p14="http://schemas.microsoft.com/office/powerpoint/2010/main" val="2330760061"/>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84030"/>
            <a:ext cx="8229600" cy="2677656"/>
          </a:xfrm>
          <a:prstGeom prst="rect">
            <a:avLst/>
          </a:prstGeom>
          <a:noFill/>
        </p:spPr>
        <p:txBody>
          <a:bodyPr wrap="square" rtlCol="0">
            <a:spAutoFit/>
          </a:bodyPr>
          <a:lstStyle/>
          <a:p>
            <a:r>
              <a:rPr lang="en-US" sz="1200" b="1" u="sng" dirty="0"/>
              <a:t>Inserarea informatiilor </a:t>
            </a:r>
            <a:r>
              <a:rPr lang="en-US" sz="1200" b="1" u="sng" dirty="0" smtClean="0"/>
              <a:t> in tabelul </a:t>
            </a:r>
            <a:r>
              <a:rPr lang="en-US" sz="1200" b="1" u="sng" dirty="0"/>
              <a:t>Alesii_Publicului</a:t>
            </a:r>
            <a:endParaRPr lang="en-US" sz="1200" b="1" u="sng" dirty="0" smtClean="0"/>
          </a:p>
          <a:p>
            <a:endParaRPr lang="en-US" sz="1200" dirty="0"/>
          </a:p>
          <a:p>
            <a:r>
              <a:rPr lang="en-US" sz="1200" dirty="0"/>
              <a:t>INSERT ALL</a:t>
            </a:r>
          </a:p>
          <a:p>
            <a:r>
              <a:rPr lang="en-US" sz="1200" dirty="0"/>
              <a:t>   INTO Alesii_Publicului (id_a, nume, prenume, CNP, telefon, adresa, id_v) VALUES (1, 'Popescu', 'Ion', '1900510171719', '0745566621', 'Calea Givitei, Bucuresti', 1)</a:t>
            </a:r>
          </a:p>
          <a:p>
            <a:r>
              <a:rPr lang="en-US" sz="1200" dirty="0"/>
              <a:t>   INTO Alesii_Publicului (id_a, nume, prenume, CNP, telefon, adresa, id_v) VALUES (2, 'Grigore', 'Mihai', '1850506151412', '0756248523', 'Bulevardul Ion, Cluj', 2)</a:t>
            </a:r>
          </a:p>
          <a:p>
            <a:r>
              <a:rPr lang="en-US" sz="1200" dirty="0"/>
              <a:t>   INTO Alesii_Publicului (id_a, nume, prenume, CNP, telefon, adresa, id_v) VALUES (3, 'Jatca', 'David', '1911005141618', '0748635589', 'Aeriene, Iasi', 3)</a:t>
            </a:r>
          </a:p>
          <a:p>
            <a:r>
              <a:rPr lang="en-US" sz="1200" dirty="0"/>
              <a:t>   INTO Alesii_Publicului (id_a, nume, prenume, CNP, telefon, adresa, id_v) VALUES (4, 'Sima', 'George', '1901212171514', '0781623564', 'Calea Noilor, timisoara', 4)</a:t>
            </a:r>
          </a:p>
          <a:p>
            <a:r>
              <a:rPr lang="en-US" sz="1200" dirty="0"/>
              <a:t>   INTO Alesii_Publicului (id_a, nume, prenume, CNP, telefon, adresa, id_v) VALUES (5, 'Enache', 'Ion', '1870309181918', '0756898457', 'Centru Vechi, Bucuresti', 5)</a:t>
            </a:r>
          </a:p>
          <a:p>
            <a:r>
              <a:rPr lang="en-US" sz="1200" dirty="0"/>
              <a:t>SELECT 1 FROM DUAL;</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8229601"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2123658"/>
          </a:xfrm>
          <a:prstGeom prst="rect">
            <a:avLst/>
          </a:prstGeom>
          <a:noFill/>
        </p:spPr>
        <p:txBody>
          <a:bodyPr wrap="square" rtlCol="0">
            <a:spAutoFit/>
          </a:bodyPr>
          <a:lstStyle/>
          <a:p>
            <a:r>
              <a:rPr lang="en-US" sz="1200" b="1" u="sng" dirty="0"/>
              <a:t>Crearea </a:t>
            </a:r>
            <a:r>
              <a:rPr lang="en-US" sz="1200" b="1" u="sng" dirty="0" smtClean="0"/>
              <a:t>tabelului Episoade</a:t>
            </a:r>
            <a:endParaRPr lang="en-US" sz="1200" b="1" dirty="0"/>
          </a:p>
          <a:p>
            <a:endParaRPr lang="en-US" sz="1200" dirty="0" smtClean="0"/>
          </a:p>
          <a:p>
            <a:r>
              <a:rPr lang="en-US" sz="1200" dirty="0" smtClean="0"/>
              <a:t>CREATE </a:t>
            </a:r>
            <a:r>
              <a:rPr lang="en-US" sz="1200" dirty="0"/>
              <a:t>TABLE Episoade (</a:t>
            </a:r>
          </a:p>
          <a:p>
            <a:r>
              <a:rPr lang="en-US" sz="1200" dirty="0"/>
              <a:t>id_ep number(2) CONSTRAINT PK_Episoade PRIMARY KEY,</a:t>
            </a:r>
          </a:p>
          <a:p>
            <a:r>
              <a:rPr lang="en-US" sz="1200" dirty="0"/>
              <a:t>data_difuzare date NOT NULL,</a:t>
            </a:r>
          </a:p>
          <a:p>
            <a:r>
              <a:rPr lang="en-US" sz="1200" dirty="0"/>
              <a:t>durata number(2) NOT NULL,</a:t>
            </a:r>
          </a:p>
          <a:p>
            <a:r>
              <a:rPr lang="en-US" sz="1200" dirty="0"/>
              <a:t>id_e number(2) NOT NULL,</a:t>
            </a:r>
          </a:p>
          <a:p>
            <a:r>
              <a:rPr lang="en-US" sz="1200" dirty="0"/>
              <a:t>id_a number(2) NOT NULL,</a:t>
            </a:r>
          </a:p>
          <a:p>
            <a:r>
              <a:rPr lang="en-US" sz="1200" dirty="0"/>
              <a:t>CONSTRAINT FK_Echipe FOREIGN KEY (id_e) REFERENCES Echipe(id_e),</a:t>
            </a:r>
          </a:p>
          <a:p>
            <a:r>
              <a:rPr lang="en-US" sz="1200" dirty="0"/>
              <a:t>CONSTRAINT FK_Alesii_Publicului FOREIGN KEY (id_a) REFERENCES Alesii_Publicului(id_a)</a:t>
            </a:r>
          </a:p>
          <a:p>
            <a:r>
              <a:rPr lang="en-US" sz="1200" dirty="0"/>
              <a:t>);</a:t>
            </a:r>
          </a:p>
        </p:txBody>
      </p:sp>
      <p:pic>
        <p:nvPicPr>
          <p:cNvPr id="717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924799" cy="358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754326"/>
          </a:xfrm>
          <a:prstGeom prst="rect">
            <a:avLst/>
          </a:prstGeom>
          <a:noFill/>
        </p:spPr>
        <p:txBody>
          <a:bodyPr wrap="square" rtlCol="0">
            <a:spAutoFit/>
          </a:bodyPr>
          <a:lstStyle/>
          <a:p>
            <a:r>
              <a:rPr lang="en-US" sz="1200" b="1" u="sng" dirty="0"/>
              <a:t>Inserarea informatiilor </a:t>
            </a:r>
            <a:r>
              <a:rPr lang="en-US" sz="1200" b="1" u="sng" dirty="0" smtClean="0"/>
              <a:t> in tabelul Episoade</a:t>
            </a:r>
            <a:endParaRPr lang="en-US" sz="1200" b="1" dirty="0" smtClean="0"/>
          </a:p>
          <a:p>
            <a:endParaRPr lang="en-US" sz="1200" dirty="0" smtClean="0"/>
          </a:p>
          <a:p>
            <a:r>
              <a:rPr lang="en-US" sz="1200" dirty="0" smtClean="0"/>
              <a:t>INSERT </a:t>
            </a:r>
            <a:r>
              <a:rPr lang="en-US" sz="1200" dirty="0"/>
              <a:t>ALL</a:t>
            </a:r>
          </a:p>
          <a:p>
            <a:r>
              <a:rPr lang="en-US" sz="1200" dirty="0"/>
              <a:t>   INTO Episoade (id_ep, data_difuzare, durata, id_e, id_a) VALUES (1, '11/10/2017', 44, 5, 1)</a:t>
            </a:r>
          </a:p>
          <a:p>
            <a:r>
              <a:rPr lang="en-US" sz="1200" dirty="0"/>
              <a:t>   INTO Episoade (id_ep, data_difuzare, durata, id_e, id_a) VALUES (2, '11/17/2017', 44, 2, 2)</a:t>
            </a:r>
          </a:p>
          <a:p>
            <a:r>
              <a:rPr lang="en-US" sz="1200" dirty="0"/>
              <a:t>   INTO Episoade (id_ep, data_difuzare, durata, id_e, id_a) VALUES (3, '11/24/2017', 44, 3, 3)</a:t>
            </a:r>
          </a:p>
          <a:p>
            <a:r>
              <a:rPr lang="en-US" sz="1200" dirty="0"/>
              <a:t>   INTO Episoade (id_ep, data_difuzare, durata, id_e, id_a) VALUES (4, '01/01/2018', 44, 4, 4)</a:t>
            </a:r>
          </a:p>
          <a:p>
            <a:r>
              <a:rPr lang="en-US" sz="1200" dirty="0"/>
              <a:t>   INTO Episoade (id_ep, data_difuzare, durata, id_e, id_a) VALUES (5, '08/01/2018', 44, 1, 5)</a:t>
            </a:r>
          </a:p>
          <a:p>
            <a:r>
              <a:rPr lang="en-US" sz="1200" dirty="0"/>
              <a:t>SELECT 1 FROM DUAL;</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9248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2123658"/>
          </a:xfrm>
          <a:prstGeom prst="rect">
            <a:avLst/>
          </a:prstGeom>
          <a:noFill/>
        </p:spPr>
        <p:txBody>
          <a:bodyPr wrap="square" rtlCol="0">
            <a:spAutoFit/>
          </a:bodyPr>
          <a:lstStyle/>
          <a:p>
            <a:r>
              <a:rPr lang="en-US" sz="1200" b="1" u="sng" dirty="0"/>
              <a:t>Crearea </a:t>
            </a:r>
            <a:r>
              <a:rPr lang="en-US" sz="1200" b="1" u="sng" dirty="0" smtClean="0"/>
              <a:t>tabelului  Public_Speakeri</a:t>
            </a:r>
          </a:p>
          <a:p>
            <a:endParaRPr lang="en-US" sz="1200" dirty="0"/>
          </a:p>
          <a:p>
            <a:r>
              <a:rPr lang="en-US" sz="1200" dirty="0" smtClean="0"/>
              <a:t>CREATE </a:t>
            </a:r>
            <a:r>
              <a:rPr lang="en-US" sz="1200" dirty="0"/>
              <a:t>TABLE Public_Speakeri (</a:t>
            </a:r>
          </a:p>
          <a:p>
            <a:r>
              <a:rPr lang="en-US" sz="1200" dirty="0"/>
              <a:t>id_p number(2) CONSTRAINT PK_Public_Speakeri PRIMARY KEY,</a:t>
            </a:r>
          </a:p>
          <a:p>
            <a:r>
              <a:rPr lang="en-US" sz="1200" dirty="0"/>
              <a:t>nume varchar2(30) NOT NULL,</a:t>
            </a:r>
          </a:p>
          <a:p>
            <a:r>
              <a:rPr lang="en-US" sz="1200" dirty="0"/>
              <a:t>prenume varchar2(30) NOT NULL,</a:t>
            </a:r>
          </a:p>
          <a:p>
            <a:r>
              <a:rPr lang="en-US" sz="1200" dirty="0"/>
              <a:t>email varchar2(30) NOT NULL,</a:t>
            </a:r>
          </a:p>
          <a:p>
            <a:r>
              <a:rPr lang="en-US" sz="1200" dirty="0"/>
              <a:t>nr_discursuri_tinute number(2) NOT NULL,</a:t>
            </a:r>
          </a:p>
          <a:p>
            <a:r>
              <a:rPr lang="en-US" sz="1200" dirty="0"/>
              <a:t>id_e number(2) NOT NULL,</a:t>
            </a:r>
          </a:p>
          <a:p>
            <a:r>
              <a:rPr lang="en-US" sz="1200" dirty="0"/>
              <a:t>CONSTRAINT FK_Echipe2 FOREIGN KEY (id_e) REFERENCES Echipe(id_e)</a:t>
            </a:r>
          </a:p>
          <a:p>
            <a:r>
              <a:rPr lang="en-US" sz="1200" dirty="0"/>
              <a:t>);</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9248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3046988"/>
          </a:xfrm>
          <a:prstGeom prst="rect">
            <a:avLst/>
          </a:prstGeom>
          <a:noFill/>
        </p:spPr>
        <p:txBody>
          <a:bodyPr wrap="square" rtlCol="0">
            <a:spAutoFit/>
          </a:bodyPr>
          <a:lstStyle/>
          <a:p>
            <a:r>
              <a:rPr lang="en-US" sz="1200" b="1" u="sng" dirty="0" smtClean="0"/>
              <a:t>Inserarea informatiilor  in tabelul Public_Speakeri</a:t>
            </a:r>
            <a:endParaRPr lang="en-US" sz="1200" dirty="0" smtClean="0"/>
          </a:p>
          <a:p>
            <a:endParaRPr lang="en-US" sz="1200" dirty="0" smtClean="0"/>
          </a:p>
          <a:p>
            <a:r>
              <a:rPr lang="en-US" sz="1200" dirty="0" smtClean="0"/>
              <a:t>INSERT ALL</a:t>
            </a:r>
          </a:p>
          <a:p>
            <a:r>
              <a:rPr lang="en-US" sz="1200" dirty="0" smtClean="0"/>
              <a:t>   INTO Public_Speakeri (id_p, nume, prenume, email, nr_discursuri_tinute, id_e) VALUES (1, 'Anghel', 'Albert','anghelalbert@ygmail',15,5)</a:t>
            </a:r>
          </a:p>
          <a:p>
            <a:r>
              <a:rPr lang="en-US" sz="1200" dirty="0" smtClean="0"/>
              <a:t>   INTO Public_Speakeri (id_p, nume, prenume, email, nr_discursuri_tinute, id_e) VALUES (2, 'Crisan', 'Marius','crisanmarius@ygmail',5,1)</a:t>
            </a:r>
          </a:p>
          <a:p>
            <a:r>
              <a:rPr lang="en-US" sz="1200" dirty="0" smtClean="0"/>
              <a:t>   INTO Public_Speakeri (id_p, nume, prenume, email, nr_discursuri_tinute, id_e) VALUES (3, 'Andrei', 'Ion','andreiion@ygmail',23,2)</a:t>
            </a:r>
          </a:p>
          <a:p>
            <a:r>
              <a:rPr lang="en-US" sz="1200" dirty="0" smtClean="0"/>
              <a:t>   INTO Public_Speakeri (id_p, nume, prenume, email, nr_discursuri_tinute, id_e) VALUES (4, 'Marin', 'Gica','maringica@ygmail',12,4)</a:t>
            </a:r>
          </a:p>
          <a:p>
            <a:r>
              <a:rPr lang="en-US" sz="1200" dirty="0" smtClean="0"/>
              <a:t>   INTO Public_Speakeri (id_p, nume, prenume, email, nr_discursuri_tinute, id_e) VALUES (5, 'Ciorbea', 'Florin','ciorbeaflorin@ygmail',14,3)</a:t>
            </a:r>
          </a:p>
          <a:p>
            <a:r>
              <a:rPr lang="en-US" sz="1200" dirty="0" smtClean="0"/>
              <a:t>   INTO Public_Speakeri (id_p, nume, prenume, email, nr_discursuri_tinute, id_e) VALUES (6, 'Andreiescu', 'Mihai','andreiescumihai@ygmail',13,1)</a:t>
            </a:r>
          </a:p>
          <a:p>
            <a:r>
              <a:rPr lang="en-US" sz="1200" dirty="0" smtClean="0"/>
              <a:t>SELECT 1 FROM DUAL;</a:t>
            </a:r>
            <a:endParaRPr lang="en-US" sz="12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3200400"/>
            <a:ext cx="7620000" cy="3418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938992"/>
          </a:xfrm>
          <a:prstGeom prst="rect">
            <a:avLst/>
          </a:prstGeom>
          <a:noFill/>
        </p:spPr>
        <p:txBody>
          <a:bodyPr wrap="square" rtlCol="0">
            <a:spAutoFit/>
          </a:bodyPr>
          <a:lstStyle/>
          <a:p>
            <a:r>
              <a:rPr lang="en-US" sz="1200" b="1" u="sng" dirty="0"/>
              <a:t>Crearea </a:t>
            </a:r>
            <a:r>
              <a:rPr lang="en-US" sz="1200" b="1" u="sng" dirty="0" smtClean="0"/>
              <a:t>tabelului Experti_In_Moda</a:t>
            </a:r>
          </a:p>
          <a:p>
            <a:endParaRPr lang="en-US" sz="1200" dirty="0"/>
          </a:p>
          <a:p>
            <a:r>
              <a:rPr lang="en-US" sz="1200" dirty="0" smtClean="0"/>
              <a:t>CREATE </a:t>
            </a:r>
            <a:r>
              <a:rPr lang="en-US" sz="1200" dirty="0"/>
              <a:t>TABLE Experti_In_Moda (</a:t>
            </a:r>
          </a:p>
          <a:p>
            <a:r>
              <a:rPr lang="en-US" sz="1200" dirty="0"/>
              <a:t>id_exp number(2) CONSTRAINT Experti_In_Moda PRIMARY KEY,</a:t>
            </a:r>
          </a:p>
          <a:p>
            <a:r>
              <a:rPr lang="en-US" sz="1200" dirty="0"/>
              <a:t>nume varchar2(30) NOT NULL,</a:t>
            </a:r>
          </a:p>
          <a:p>
            <a:r>
              <a:rPr lang="en-US" sz="1200" dirty="0"/>
              <a:t>prenume varchar2(30) NOT NULL,</a:t>
            </a:r>
          </a:p>
          <a:p>
            <a:r>
              <a:rPr lang="en-US" sz="1200" dirty="0"/>
              <a:t>CNP varchar2(13) NOT NULL,</a:t>
            </a:r>
          </a:p>
          <a:p>
            <a:r>
              <a:rPr lang="en-US" sz="1200" dirty="0"/>
              <a:t>id_e number(2) NOT NULL,</a:t>
            </a:r>
          </a:p>
          <a:p>
            <a:r>
              <a:rPr lang="en-US" sz="1200" dirty="0"/>
              <a:t>CONSTRAINT FK_Echipe3 FOREIGN KEY (id_e) REFERENCES Echipe(id_e)</a:t>
            </a:r>
          </a:p>
          <a:p>
            <a:r>
              <a:rPr lang="en-US" sz="1200" dirty="0"/>
              <a:t>);</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79248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938992"/>
          </a:xfrm>
          <a:prstGeom prst="rect">
            <a:avLst/>
          </a:prstGeom>
          <a:noFill/>
        </p:spPr>
        <p:txBody>
          <a:bodyPr wrap="square" rtlCol="0">
            <a:spAutoFit/>
          </a:bodyPr>
          <a:lstStyle/>
          <a:p>
            <a:r>
              <a:rPr lang="en-US" sz="1200" b="1" u="sng" dirty="0"/>
              <a:t>Inserarea informatiilor </a:t>
            </a:r>
            <a:r>
              <a:rPr lang="en-US" sz="1200" b="1" u="sng" dirty="0" smtClean="0"/>
              <a:t> in tabelul Experti_In_Moda</a:t>
            </a:r>
          </a:p>
          <a:p>
            <a:endParaRPr lang="en-US" sz="1200" dirty="0" smtClean="0"/>
          </a:p>
          <a:p>
            <a:r>
              <a:rPr lang="en-US" sz="1200" dirty="0" smtClean="0"/>
              <a:t>INSERT </a:t>
            </a:r>
            <a:r>
              <a:rPr lang="en-US" sz="1200" dirty="0"/>
              <a:t>ALL</a:t>
            </a:r>
          </a:p>
          <a:p>
            <a:r>
              <a:rPr lang="en-US" sz="1200" dirty="0"/>
              <a:t>   INTO Experti_In_Moda (id_exp, nume, prenume, CNP, id_e) VALUES (1, 'Popovici', 'Ana','0920305161514',1)</a:t>
            </a:r>
          </a:p>
          <a:p>
            <a:r>
              <a:rPr lang="en-US" sz="1200" dirty="0"/>
              <a:t>   INTO Experti_In_Moda (id_exp, nume, prenume, CNP, id_e) VALUES (2, 'Poiana', 'Batrice','0841223161412',5)</a:t>
            </a:r>
          </a:p>
          <a:p>
            <a:r>
              <a:rPr lang="en-US" sz="1200" dirty="0"/>
              <a:t>   INTO Experti_In_Moda (id_exp, nume, prenume, CNP, id_e) VALUES (3, 'Andrei', 'Jack','1861105251524',2)</a:t>
            </a:r>
          </a:p>
          <a:p>
            <a:r>
              <a:rPr lang="en-US" sz="1200" dirty="0"/>
              <a:t>   INTO Experti_In_Moda (id_exp, nume, prenume, CNP, id_e) VALUES (4, 'Covrig', 'Gigel','1921013121514',4)</a:t>
            </a:r>
          </a:p>
          <a:p>
            <a:r>
              <a:rPr lang="en-US" sz="1200" dirty="0"/>
              <a:t>   INTO Experti_In_Moda (id_exp, nume, prenume, CNP, id_e) VALUES (5, 'Angel', 'Florin','1851214151819',3)</a:t>
            </a:r>
          </a:p>
          <a:p>
            <a:r>
              <a:rPr lang="en-US" sz="1200" dirty="0"/>
              <a:t>   INTO Experti_In_Moda (id_exp, nume, prenume, CNP, id_e) VALUES (6, 'Bors', 'Mihail','1901226151514',5)</a:t>
            </a:r>
          </a:p>
          <a:p>
            <a:r>
              <a:rPr lang="en-US" sz="1200" dirty="0"/>
              <a:t>SELECT 1 FROM DUAL;</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167592"/>
            <a:ext cx="7924800" cy="423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2123658"/>
          </a:xfrm>
          <a:prstGeom prst="rect">
            <a:avLst/>
          </a:prstGeom>
          <a:noFill/>
        </p:spPr>
        <p:txBody>
          <a:bodyPr wrap="square" rtlCol="0">
            <a:spAutoFit/>
          </a:bodyPr>
          <a:lstStyle/>
          <a:p>
            <a:r>
              <a:rPr lang="en-US" sz="1200" b="1" u="sng" dirty="0"/>
              <a:t>Crearea </a:t>
            </a:r>
            <a:r>
              <a:rPr lang="en-US" sz="1200" b="1" u="sng" dirty="0" smtClean="0"/>
              <a:t>tabelului Cameramani</a:t>
            </a:r>
            <a:endParaRPr lang="en-US" sz="1200" b="1" dirty="0"/>
          </a:p>
          <a:p>
            <a:endParaRPr lang="en-US" sz="1200" dirty="0"/>
          </a:p>
          <a:p>
            <a:r>
              <a:rPr lang="en-US" sz="1200" dirty="0"/>
              <a:t>CREATE TABLE Cameramani (</a:t>
            </a:r>
          </a:p>
          <a:p>
            <a:r>
              <a:rPr lang="en-US" sz="1200" dirty="0"/>
              <a:t>id_c number(2) CONSTRAINT PK_Cameramani PRIMARY KEY,</a:t>
            </a:r>
          </a:p>
          <a:p>
            <a:r>
              <a:rPr lang="en-US" sz="1200" dirty="0"/>
              <a:t>nume varchar2(30) NOT NULL,</a:t>
            </a:r>
          </a:p>
          <a:p>
            <a:r>
              <a:rPr lang="en-US" sz="1200" dirty="0"/>
              <a:t>prenume varchar2(30) NOT NULL,</a:t>
            </a:r>
          </a:p>
          <a:p>
            <a:r>
              <a:rPr lang="en-US" sz="1200" dirty="0"/>
              <a:t>telefon varchar2(10) NOT NULL,</a:t>
            </a:r>
          </a:p>
          <a:p>
            <a:r>
              <a:rPr lang="en-US" sz="1200" dirty="0"/>
              <a:t>specializare varchar2(50) NOT NULL,</a:t>
            </a:r>
          </a:p>
          <a:p>
            <a:r>
              <a:rPr lang="en-US" sz="1200" dirty="0"/>
              <a:t>id_e number(2) NOT NULL,</a:t>
            </a:r>
          </a:p>
          <a:p>
            <a:r>
              <a:rPr lang="en-US" sz="1200" dirty="0"/>
              <a:t>CONSTRAINT FK_Echipe4 FOREIGN KEY (id_e) REFERENCES Echipe(id_e)</a:t>
            </a:r>
          </a:p>
          <a:p>
            <a:r>
              <a:rPr lang="en-US" sz="1200" dirty="0"/>
              <a:t>);</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9248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2492990"/>
          </a:xfrm>
          <a:prstGeom prst="rect">
            <a:avLst/>
          </a:prstGeom>
          <a:noFill/>
        </p:spPr>
        <p:txBody>
          <a:bodyPr wrap="square" rtlCol="0">
            <a:spAutoFit/>
          </a:bodyPr>
          <a:lstStyle/>
          <a:p>
            <a:r>
              <a:rPr lang="en-US" sz="1200" b="1" u="sng" dirty="0"/>
              <a:t>Inserarea </a:t>
            </a:r>
            <a:r>
              <a:rPr lang="en-US" sz="1200" b="1" u="sng" dirty="0" smtClean="0"/>
              <a:t>informatiilor  </a:t>
            </a:r>
            <a:r>
              <a:rPr lang="en-US" sz="1200" b="1" u="sng" dirty="0"/>
              <a:t>in </a:t>
            </a:r>
            <a:r>
              <a:rPr lang="en-US" sz="1200" b="1" u="sng" dirty="0" smtClean="0"/>
              <a:t>tabelul Cameramani</a:t>
            </a:r>
          </a:p>
          <a:p>
            <a:endParaRPr lang="en-US" sz="1200" dirty="0"/>
          </a:p>
          <a:p>
            <a:r>
              <a:rPr lang="en-US" sz="1200" dirty="0"/>
              <a:t>INSERT ALL</a:t>
            </a:r>
          </a:p>
          <a:p>
            <a:r>
              <a:rPr lang="en-US" sz="1200" dirty="0"/>
              <a:t>   INTO Cameramani (id_c, nume, prenume, telefon, specializare, id_e) VALUES (1, 'Giusca', 'Stefan', '0752369568', 'Intro',2)</a:t>
            </a:r>
          </a:p>
          <a:p>
            <a:r>
              <a:rPr lang="en-US" sz="1200" dirty="0"/>
              <a:t>   INTO Cameramani (id_c, nume, prenume, telefon, specializare, id_e) VALUES (2, 'Poiana', 'Andru', '0741256528', 'Outro',5)</a:t>
            </a:r>
          </a:p>
          <a:p>
            <a:r>
              <a:rPr lang="en-US" sz="1200" dirty="0"/>
              <a:t>   INTO Cameramani (id_c, nume, prenume, telefon, specializare, id_e) VALUES (3, 'Andrusca', 'george', '0742589632', 'Outro',1)</a:t>
            </a:r>
          </a:p>
          <a:p>
            <a:r>
              <a:rPr lang="en-US" sz="1200" dirty="0"/>
              <a:t>   INTO Cameramani (id_c, nume, prenume, telefon, specializare, id_e) VALUES (4, 'BIll', 'Gigel', '0784568525', 'Intro',3)</a:t>
            </a:r>
          </a:p>
          <a:p>
            <a:r>
              <a:rPr lang="en-US" sz="1200" dirty="0"/>
              <a:t>   INTO Cameramani (id_c, nume, prenume, telefon, specializare, id_e) VALUES (5, 'Girgore', 'Florin', '0762589636', 'Outro',4)</a:t>
            </a:r>
          </a:p>
          <a:p>
            <a:r>
              <a:rPr lang="en-US" sz="1200" dirty="0"/>
              <a:t>SELECT 1 FROM DUAL;</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753435"/>
            <a:ext cx="7924799" cy="372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2123658"/>
          </a:xfrm>
          <a:prstGeom prst="rect">
            <a:avLst/>
          </a:prstGeom>
          <a:noFill/>
        </p:spPr>
        <p:txBody>
          <a:bodyPr wrap="square" rtlCol="0">
            <a:spAutoFit/>
          </a:bodyPr>
          <a:lstStyle/>
          <a:p>
            <a:r>
              <a:rPr lang="en-US" sz="1200" b="1" u="sng" dirty="0"/>
              <a:t>Crearea </a:t>
            </a:r>
            <a:r>
              <a:rPr lang="en-US" sz="1200" b="1" u="sng" dirty="0" smtClean="0"/>
              <a:t>tabelului Hairstyleri</a:t>
            </a:r>
            <a:endParaRPr lang="en-US" sz="1200" b="1" dirty="0" smtClean="0"/>
          </a:p>
          <a:p>
            <a:endParaRPr lang="en-US" sz="1200" dirty="0"/>
          </a:p>
          <a:p>
            <a:r>
              <a:rPr lang="en-US" sz="1200" dirty="0"/>
              <a:t>CREATE TABLE Hairstyler (</a:t>
            </a:r>
          </a:p>
          <a:p>
            <a:r>
              <a:rPr lang="en-US" sz="1200" dirty="0"/>
              <a:t>id_h number(2) CONSTRAINT PK_Hairstyler PRIMARY KEY,</a:t>
            </a:r>
          </a:p>
          <a:p>
            <a:r>
              <a:rPr lang="en-US" sz="1200" dirty="0"/>
              <a:t>nume varchar2(30) NOT NULL,</a:t>
            </a:r>
          </a:p>
          <a:p>
            <a:r>
              <a:rPr lang="en-US" sz="1200" dirty="0"/>
              <a:t>prenume varchar2(30) NOT NULL,</a:t>
            </a:r>
          </a:p>
          <a:p>
            <a:r>
              <a:rPr lang="en-US" sz="1200" dirty="0"/>
              <a:t>telefon varchar2(10) NOT NULL,</a:t>
            </a:r>
          </a:p>
          <a:p>
            <a:r>
              <a:rPr lang="en-US" sz="1200" dirty="0"/>
              <a:t>ani_de_practica number(2) NOT NULL,</a:t>
            </a:r>
          </a:p>
          <a:p>
            <a:r>
              <a:rPr lang="en-US" sz="1200" dirty="0"/>
              <a:t>id_e number(2) NOT NULL,</a:t>
            </a:r>
          </a:p>
          <a:p>
            <a:r>
              <a:rPr lang="en-US" sz="1200" dirty="0"/>
              <a:t>CONSTRAINT FK_Echipe5 FOREIGN KEY (id_e) REFERENCES Echipe(id_e)</a:t>
            </a:r>
          </a:p>
          <a:p>
            <a:r>
              <a:rPr lang="en-US" sz="1200" dirty="0"/>
              <a: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2438400"/>
            <a:ext cx="7467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79563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09" y="152400"/>
            <a:ext cx="8229600" cy="1066800"/>
          </a:xfrm>
        </p:spPr>
        <p:txBody>
          <a:bodyPr/>
          <a:lstStyle/>
          <a:p>
            <a:pPr algn="l"/>
            <a:r>
              <a:rPr lang="en-US" sz="4400" dirty="0" smtClean="0"/>
              <a:t>Scenariul</a:t>
            </a:r>
            <a:endParaRPr lang="en-US" sz="4400" dirty="0"/>
          </a:p>
        </p:txBody>
      </p:sp>
      <p:sp>
        <p:nvSpPr>
          <p:cNvPr id="4" name="TextBox 3"/>
          <p:cNvSpPr txBox="1"/>
          <p:nvPr/>
        </p:nvSpPr>
        <p:spPr>
          <a:xfrm>
            <a:off x="609600" y="1143000"/>
            <a:ext cx="7848600" cy="5539978"/>
          </a:xfrm>
          <a:prstGeom prst="rect">
            <a:avLst/>
          </a:prstGeom>
          <a:noFill/>
        </p:spPr>
        <p:txBody>
          <a:bodyPr wrap="square" rtlCol="0">
            <a:spAutoFit/>
          </a:bodyPr>
          <a:lstStyle/>
          <a:p>
            <a:r>
              <a:rPr lang="en-US" sz="2100" dirty="0" smtClean="0"/>
              <a:t>  In </a:t>
            </a:r>
            <a:r>
              <a:rPr lang="en-US" sz="2100" dirty="0"/>
              <a:t>cadrul acestui reality show se </a:t>
            </a:r>
            <a:r>
              <a:rPr lang="en-US" sz="2100" dirty="0" smtClean="0"/>
              <a:t>vor </a:t>
            </a:r>
            <a:r>
              <a:rPr lang="en-US" sz="2100" dirty="0"/>
              <a:t>filma o serie de episoade in cadrul carora alesii publicului </a:t>
            </a:r>
            <a:r>
              <a:rPr lang="en-US" sz="2100" dirty="0" smtClean="0"/>
              <a:t>vor beneficia de ajutorul unei echipe de profesionalisti pentru a deveni cea mai buna versiune a lor, o versiune plina de incredere.</a:t>
            </a:r>
          </a:p>
          <a:p>
            <a:r>
              <a:rPr lang="en-US" sz="2100" dirty="0" smtClean="0"/>
              <a:t>  Pentru a deveni unul dintre alesii publicului participantii vor trebui sa posteze un video pe youtube in care acestia trebuie sa convinga publicul ca ei au nevoie de aceasta transformare.</a:t>
            </a:r>
          </a:p>
          <a:p>
            <a:r>
              <a:rPr lang="en-US" sz="2100" dirty="0" smtClean="0"/>
              <a:t>  Cei cu cele mai multe like-uri la video castiga transformarea.      </a:t>
            </a:r>
          </a:p>
          <a:p>
            <a:r>
              <a:rPr lang="en-US" sz="2100" dirty="0" smtClean="0"/>
              <a:t>  Acestia trebuie sa aduca la ei o o mica garderoba pentru ca e    echipa de profesionalisti sa vada nivelul de cunostinte vestimentare ale acestora.</a:t>
            </a:r>
          </a:p>
          <a:p>
            <a:r>
              <a:rPr lang="en-US" sz="2100" dirty="0" smtClean="0"/>
              <a:t>  Fiecare echipa este alcatuita dintr.un hairstyler, unul sau mai multi experti in moda, un cameraman, unul sau mai multi public speakeri si de asemenea fiecare echipa dispune de unul sau mai multi sponsori care le ofera acestora articole de vestimentatie si produse cosmetice.</a:t>
            </a:r>
            <a:endParaRPr lang="en-US" sz="2100" dirty="0"/>
          </a:p>
          <a:p>
            <a:endParaRPr lang="en-US" dirty="0"/>
          </a:p>
        </p:txBody>
      </p:sp>
    </p:spTree>
    <p:extLst>
      <p:ext uri="{BB962C8B-B14F-4D97-AF65-F5344CB8AC3E}">
        <p14:creationId xmlns:p14="http://schemas.microsoft.com/office/powerpoint/2010/main" val="23992736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2123658"/>
          </a:xfrm>
          <a:prstGeom prst="rect">
            <a:avLst/>
          </a:prstGeom>
          <a:noFill/>
        </p:spPr>
        <p:txBody>
          <a:bodyPr wrap="square" rtlCol="0">
            <a:spAutoFit/>
          </a:bodyPr>
          <a:lstStyle/>
          <a:p>
            <a:r>
              <a:rPr lang="en-US" sz="1200" b="1" dirty="0"/>
              <a:t>DROP TABLE Hairstyler</a:t>
            </a:r>
            <a:r>
              <a:rPr lang="en-US" sz="1200" b="1" dirty="0" smtClean="0"/>
              <a:t>;</a:t>
            </a:r>
          </a:p>
          <a:p>
            <a:endParaRPr lang="en-US" sz="1200" dirty="0"/>
          </a:p>
          <a:p>
            <a:r>
              <a:rPr lang="en-US" sz="1200" dirty="0"/>
              <a:t>CREATE TABLE </a:t>
            </a:r>
            <a:r>
              <a:rPr lang="en-US" sz="1200" dirty="0" smtClean="0"/>
              <a:t>Hairstyleri </a:t>
            </a:r>
            <a:r>
              <a:rPr lang="en-US" sz="1200" dirty="0"/>
              <a:t>(</a:t>
            </a:r>
          </a:p>
          <a:p>
            <a:r>
              <a:rPr lang="en-US" sz="1200" dirty="0"/>
              <a:t>id_h number(2) CONSTRAINT </a:t>
            </a:r>
            <a:r>
              <a:rPr lang="en-US" sz="1200" dirty="0" smtClean="0"/>
              <a:t>PK_Hairstyleri </a:t>
            </a:r>
            <a:r>
              <a:rPr lang="en-US" sz="1200" dirty="0"/>
              <a:t>PRIMARY KEY,</a:t>
            </a:r>
          </a:p>
          <a:p>
            <a:r>
              <a:rPr lang="en-US" sz="1200" dirty="0"/>
              <a:t>nume varchar2(30) NOT NULL,</a:t>
            </a:r>
          </a:p>
          <a:p>
            <a:r>
              <a:rPr lang="en-US" sz="1200" dirty="0"/>
              <a:t>prenume varchar2(30) NOT NULL,</a:t>
            </a:r>
          </a:p>
          <a:p>
            <a:r>
              <a:rPr lang="en-US" sz="1200" dirty="0"/>
              <a:t>telefon varchar2(10) NOT NULL,</a:t>
            </a:r>
          </a:p>
          <a:p>
            <a:r>
              <a:rPr lang="en-US" sz="1200" dirty="0"/>
              <a:t>ani_de_practica number(2) NOT NULL,</a:t>
            </a:r>
          </a:p>
          <a:p>
            <a:r>
              <a:rPr lang="en-US" sz="1200" dirty="0"/>
              <a:t>id_e number(2) NOT NULL,</a:t>
            </a:r>
          </a:p>
          <a:p>
            <a:r>
              <a:rPr lang="en-US" sz="1200" dirty="0"/>
              <a:t>CONSTRAINT FK_Echipe5 FOREIGN KEY (id_e) REFERENCES Echipe(id_e)</a:t>
            </a:r>
          </a:p>
          <a:p>
            <a:r>
              <a:rPr lang="en-US" sz="1200" dirty="0"/>
              <a:t>);</a:t>
            </a:r>
          </a:p>
        </p:txBody>
      </p:sp>
      <p:pic>
        <p:nvPicPr>
          <p:cNvPr id="1536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365198"/>
            <a:ext cx="7924800" cy="395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228600"/>
            <a:ext cx="8458200" cy="1938992"/>
          </a:xfrm>
          <a:prstGeom prst="rect">
            <a:avLst/>
          </a:prstGeom>
          <a:noFill/>
        </p:spPr>
        <p:txBody>
          <a:bodyPr wrap="square" rtlCol="0">
            <a:spAutoFit/>
          </a:bodyPr>
          <a:lstStyle/>
          <a:p>
            <a:r>
              <a:rPr lang="en-US" sz="1200" b="1" u="sng" dirty="0"/>
              <a:t>Inserarea informatiilor </a:t>
            </a:r>
            <a:r>
              <a:rPr lang="en-US" sz="1200" b="1" u="sng" dirty="0" smtClean="0"/>
              <a:t> in tabelul Hairstyleri</a:t>
            </a:r>
          </a:p>
          <a:p>
            <a:endParaRPr lang="en-US" sz="1200" dirty="0" smtClean="0"/>
          </a:p>
          <a:p>
            <a:r>
              <a:rPr lang="en-US" sz="1200" dirty="0" smtClean="0"/>
              <a:t>INSERT </a:t>
            </a:r>
            <a:r>
              <a:rPr lang="en-US" sz="1200" dirty="0"/>
              <a:t>ALL</a:t>
            </a:r>
          </a:p>
          <a:p>
            <a:r>
              <a:rPr lang="en-US" sz="1200" dirty="0"/>
              <a:t>   INTO </a:t>
            </a:r>
            <a:r>
              <a:rPr lang="en-US" sz="1200" dirty="0" smtClean="0"/>
              <a:t>Hairstyleri </a:t>
            </a:r>
            <a:r>
              <a:rPr lang="en-US" sz="1200" dirty="0"/>
              <a:t>(id_h, nume, prenume, telefon, ani_de_practica, id_e) VALUES (1, 'Ganea', 'Andrei', '0752362356', 5, 2)</a:t>
            </a:r>
          </a:p>
          <a:p>
            <a:r>
              <a:rPr lang="en-US" sz="1200" dirty="0"/>
              <a:t>   INTO </a:t>
            </a:r>
            <a:r>
              <a:rPr lang="en-US" sz="1200" dirty="0" smtClean="0"/>
              <a:t>Hairstyleri </a:t>
            </a:r>
            <a:r>
              <a:rPr lang="en-US" sz="1200" dirty="0"/>
              <a:t>(id_h, nume, prenume, telefon, ani_de_practica, id_e) VALUES (2, 'Purcea', 'Andru', '0741256895', 10, 5)</a:t>
            </a:r>
          </a:p>
          <a:p>
            <a:r>
              <a:rPr lang="en-US" sz="1200" dirty="0"/>
              <a:t>   INTO </a:t>
            </a:r>
            <a:r>
              <a:rPr lang="en-US" sz="1200" dirty="0" smtClean="0"/>
              <a:t>Hairstyleri </a:t>
            </a:r>
            <a:r>
              <a:rPr lang="en-US" sz="1200" dirty="0"/>
              <a:t>(id_h, nume, prenume, telefon, ani_de_practica, id_e) VALUES (3, 'Anglu', 'Gica', '0742569586', 1, 1)</a:t>
            </a:r>
          </a:p>
          <a:p>
            <a:r>
              <a:rPr lang="en-US" sz="1200" dirty="0"/>
              <a:t>   INTO </a:t>
            </a:r>
            <a:r>
              <a:rPr lang="en-US" sz="1200" dirty="0" smtClean="0"/>
              <a:t>Hairstyleri </a:t>
            </a:r>
            <a:r>
              <a:rPr lang="en-US" sz="1200" dirty="0"/>
              <a:t>(id_h, nume, prenume, telefon, ani_de_practica, id_e) VALUES (4, 'Bebe', 'Garcea', '0784523562', 20, 3)</a:t>
            </a:r>
          </a:p>
          <a:p>
            <a:r>
              <a:rPr lang="en-US" sz="1200" dirty="0"/>
              <a:t>   INTO </a:t>
            </a:r>
            <a:r>
              <a:rPr lang="en-US" sz="1200" dirty="0" smtClean="0"/>
              <a:t>Hairstyleri </a:t>
            </a:r>
            <a:r>
              <a:rPr lang="en-US" sz="1200" dirty="0"/>
              <a:t>(id_h, nume, prenume, telefon, ani_de_practica, id_e) VALUES (5, 'Ghinea', 'Florian', '0762584369', 18, 4)</a:t>
            </a:r>
          </a:p>
          <a:p>
            <a:r>
              <a:rPr lang="en-US" sz="1200" dirty="0"/>
              <a:t>SELECT 1 FROM DUAL;</a:t>
            </a:r>
          </a:p>
        </p:txBody>
      </p:sp>
      <p:pic>
        <p:nvPicPr>
          <p:cNvPr id="1638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3818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815882"/>
          </a:xfrm>
          <a:prstGeom prst="rect">
            <a:avLst/>
          </a:prstGeom>
          <a:noFill/>
        </p:spPr>
        <p:txBody>
          <a:bodyPr wrap="square" rtlCol="0">
            <a:spAutoFit/>
          </a:bodyPr>
          <a:lstStyle/>
          <a:p>
            <a:r>
              <a:rPr lang="en-US" sz="1400" b="1" u="sng" dirty="0"/>
              <a:t>Crearea </a:t>
            </a:r>
            <a:r>
              <a:rPr lang="en-US" sz="1400" b="1" u="sng" dirty="0" smtClean="0"/>
              <a:t>tablelului Articole_Vestimentare</a:t>
            </a:r>
          </a:p>
          <a:p>
            <a:endParaRPr lang="en-US" sz="1400" u="sng" dirty="0"/>
          </a:p>
          <a:p>
            <a:endParaRPr lang="en-US" sz="1400" dirty="0" smtClean="0"/>
          </a:p>
          <a:p>
            <a:r>
              <a:rPr lang="en-US" sz="1400" dirty="0" smtClean="0"/>
              <a:t>CREATE </a:t>
            </a:r>
            <a:r>
              <a:rPr lang="en-US" sz="1400" dirty="0"/>
              <a:t>TABLE Articole_Vestimentare (</a:t>
            </a:r>
          </a:p>
          <a:p>
            <a:r>
              <a:rPr lang="en-US" sz="1400" dirty="0"/>
              <a:t>id_art number(2) CONSTRAINT PK_Articole_Vestimentare PRIMARY KEY,</a:t>
            </a:r>
          </a:p>
          <a:p>
            <a:r>
              <a:rPr lang="en-US" sz="1400" dirty="0"/>
              <a:t>denumire varchar2(30) NOT NULL,</a:t>
            </a:r>
          </a:p>
          <a:p>
            <a:r>
              <a:rPr lang="en-US" sz="1400" dirty="0"/>
              <a:t>marime varchar2(15) NOT NULL</a:t>
            </a:r>
          </a:p>
          <a:p>
            <a:r>
              <a:rPr lang="en-US" sz="1400" dirty="0"/>
              <a:t>)</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323" y="2362200"/>
            <a:ext cx="7927353" cy="313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228600"/>
            <a:ext cx="8534400" cy="2123658"/>
          </a:xfrm>
          <a:prstGeom prst="rect">
            <a:avLst/>
          </a:prstGeom>
          <a:noFill/>
        </p:spPr>
        <p:txBody>
          <a:bodyPr wrap="square" rtlCol="0">
            <a:spAutoFit/>
          </a:bodyPr>
          <a:lstStyle/>
          <a:p>
            <a:r>
              <a:rPr lang="en-US" sz="1200" b="1" u="sng" dirty="0"/>
              <a:t>Inserarea informatiilor </a:t>
            </a:r>
            <a:r>
              <a:rPr lang="en-US" sz="1200" b="1" u="sng" dirty="0" smtClean="0"/>
              <a:t> in tabelul Articole_Vestimentare</a:t>
            </a:r>
          </a:p>
          <a:p>
            <a:endParaRPr lang="en-US" sz="1200" dirty="0" smtClean="0"/>
          </a:p>
          <a:p>
            <a:r>
              <a:rPr lang="en-US" sz="1200" dirty="0" smtClean="0"/>
              <a:t>INSERT </a:t>
            </a:r>
            <a:r>
              <a:rPr lang="en-US" sz="1200" dirty="0"/>
              <a:t>ALL</a:t>
            </a:r>
          </a:p>
          <a:p>
            <a:r>
              <a:rPr lang="en-US" sz="1200" dirty="0"/>
              <a:t>   INTO Articole_Vestimentare (id_art, denumire, marime) VALUES (1, 'Blugi', 'M, L, XL')</a:t>
            </a:r>
          </a:p>
          <a:p>
            <a:r>
              <a:rPr lang="en-US" sz="1200" dirty="0"/>
              <a:t>   INTO Articole_Vestimentare (id_art, denumire, marime) VALUES (2, 'Tricou', 'S, M')</a:t>
            </a:r>
          </a:p>
          <a:p>
            <a:r>
              <a:rPr lang="en-US" sz="1200" dirty="0"/>
              <a:t>   INTO Articole_Vestimentare (id_art, denumire, marime) VALUES (3, 'Adidasi', '42, 43, 44, 45')</a:t>
            </a:r>
          </a:p>
          <a:p>
            <a:r>
              <a:rPr lang="en-US" sz="1200" dirty="0"/>
              <a:t>   INTO Articole_Vestimentare (id_art, denumire, marime) VALUES (4, 'Pantofi', '41, 42, 43, 44')</a:t>
            </a:r>
          </a:p>
          <a:p>
            <a:r>
              <a:rPr lang="en-US" sz="1200" dirty="0"/>
              <a:t>   INTO Articole_Vestimentare (id_art, denumire, marime) VALUES (5, 'Costum', 'M, L, XL, XXL')</a:t>
            </a:r>
          </a:p>
          <a:p>
            <a:r>
              <a:rPr lang="en-US" sz="1200" dirty="0"/>
              <a:t>   INTO Articole_Vestimentare (id_art, denumire, marime) VALUES (6, 'Plover', 'S, M, L')</a:t>
            </a:r>
          </a:p>
          <a:p>
            <a:r>
              <a:rPr lang="en-US" sz="1200" dirty="0"/>
              <a:t>   INTO Articole_Vestimentare (id_art, denumire, marime) VALUES (7, 'Camasa', 'M, L, XL')</a:t>
            </a:r>
          </a:p>
          <a:p>
            <a:r>
              <a:rPr lang="en-US" sz="1200" dirty="0"/>
              <a:t>SELECT 1 FROM DUAL;</a:t>
            </a:r>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 y="2352258"/>
            <a:ext cx="8001000" cy="400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846659"/>
          </a:xfrm>
          <a:prstGeom prst="rect">
            <a:avLst/>
          </a:prstGeom>
          <a:noFill/>
        </p:spPr>
        <p:txBody>
          <a:bodyPr wrap="square" rtlCol="0">
            <a:spAutoFit/>
          </a:bodyPr>
          <a:lstStyle/>
          <a:p>
            <a:r>
              <a:rPr lang="en-US" sz="1600" b="1" u="sng" dirty="0"/>
              <a:t>Crearea </a:t>
            </a:r>
            <a:r>
              <a:rPr lang="en-US" sz="1600" b="1" u="sng" dirty="0" smtClean="0"/>
              <a:t>tabelului Cosmetice</a:t>
            </a:r>
          </a:p>
          <a:p>
            <a:endParaRPr lang="en-US" sz="1600" dirty="0"/>
          </a:p>
          <a:p>
            <a:r>
              <a:rPr lang="en-US" sz="1600" dirty="0"/>
              <a:t>CREATE TABLE Cosmetice (</a:t>
            </a:r>
          </a:p>
          <a:p>
            <a:r>
              <a:rPr lang="en-US" sz="1600" dirty="0"/>
              <a:t>id_cos number(2) CONSTRAINT PK_Cosmetice PRIMARY KEY,</a:t>
            </a:r>
          </a:p>
          <a:p>
            <a:r>
              <a:rPr lang="en-US" sz="1600" dirty="0"/>
              <a:t>denumire varchar2(30) NOT NULL,</a:t>
            </a:r>
          </a:p>
          <a:p>
            <a:r>
              <a:rPr lang="en-US" sz="1600" dirty="0"/>
              <a:t>producator varchar2(15) NOT NULL</a:t>
            </a:r>
          </a:p>
          <a:p>
            <a:r>
              <a:rPr lang="en-US" dirty="0"/>
              <a:t>)</a:t>
            </a: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647" y="2209800"/>
            <a:ext cx="804311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 y="228600"/>
            <a:ext cx="8763000" cy="2123658"/>
          </a:xfrm>
          <a:prstGeom prst="rect">
            <a:avLst/>
          </a:prstGeom>
          <a:noFill/>
        </p:spPr>
        <p:txBody>
          <a:bodyPr wrap="square" rtlCol="0">
            <a:spAutoFit/>
          </a:bodyPr>
          <a:lstStyle/>
          <a:p>
            <a:r>
              <a:rPr lang="en-US" sz="1200" b="1" u="sng" dirty="0"/>
              <a:t>Inserarea informatiilor </a:t>
            </a:r>
            <a:r>
              <a:rPr lang="en-US" sz="1200" b="1" u="sng" dirty="0" smtClean="0"/>
              <a:t> in tabelul Cosmetice</a:t>
            </a:r>
          </a:p>
          <a:p>
            <a:endParaRPr lang="en-US" sz="1200" dirty="0" smtClean="0"/>
          </a:p>
          <a:p>
            <a:r>
              <a:rPr lang="en-US" sz="1200" dirty="0" smtClean="0"/>
              <a:t>INSERT </a:t>
            </a:r>
            <a:r>
              <a:rPr lang="en-US" sz="1200" dirty="0"/>
              <a:t>ALL</a:t>
            </a:r>
          </a:p>
          <a:p>
            <a:r>
              <a:rPr lang="en-US" sz="1200" dirty="0"/>
              <a:t>   INTO Cosmetice (id_cos, denumire, producator) VALUES (1, 'Crema ingrijire maini', 'Nivea')</a:t>
            </a:r>
          </a:p>
          <a:p>
            <a:r>
              <a:rPr lang="en-US" sz="1200" dirty="0"/>
              <a:t>   INTO Cosmetice (id_cos, denumire, producator) VALUES (2, 'Crema ingrijire fata', 'Nivea')</a:t>
            </a:r>
          </a:p>
          <a:p>
            <a:r>
              <a:rPr lang="en-US" sz="1200" dirty="0"/>
              <a:t>   INTO Cosmetice (id_cos, denumire, producator) VALUES (3, 'Polmade', 'BlueMan')</a:t>
            </a:r>
          </a:p>
          <a:p>
            <a:r>
              <a:rPr lang="en-US" sz="1200" dirty="0"/>
              <a:t>   INTO Cosmetice (id_cos, denumire, producator) VALUES (4, 'Ceara', 'Extreme')</a:t>
            </a:r>
          </a:p>
          <a:p>
            <a:r>
              <a:rPr lang="en-US" sz="1200" dirty="0"/>
              <a:t>   INTO Cosmetice (id_cos, denumire, producator) VALUES (5, 'Sampon', 'Farmec')</a:t>
            </a:r>
          </a:p>
          <a:p>
            <a:r>
              <a:rPr lang="en-US" sz="1200" dirty="0"/>
              <a:t>   INTO Cosmetice (id_cos, denumire, producator) VALUES (6, 'Masca de par', 'Farmec')</a:t>
            </a:r>
          </a:p>
          <a:p>
            <a:r>
              <a:rPr lang="en-US" sz="1200" dirty="0"/>
              <a:t>   INTO Cosmetice (id_cos, denumire, producator) VALUES (7, 'Deodorant', 'STR8')</a:t>
            </a:r>
          </a:p>
          <a:p>
            <a:r>
              <a:rPr lang="en-US" sz="1200" dirty="0"/>
              <a:t>SELECT 1 FROM DUAL;</a:t>
            </a:r>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 y="2352258"/>
            <a:ext cx="7924800" cy="407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2492990"/>
          </a:xfrm>
          <a:prstGeom prst="rect">
            <a:avLst/>
          </a:prstGeom>
          <a:noFill/>
        </p:spPr>
        <p:txBody>
          <a:bodyPr wrap="square" rtlCol="0">
            <a:spAutoFit/>
          </a:bodyPr>
          <a:lstStyle/>
          <a:p>
            <a:r>
              <a:rPr lang="en-US" sz="1200" b="1" u="sng" dirty="0"/>
              <a:t>Crearea </a:t>
            </a:r>
            <a:r>
              <a:rPr lang="en-US" sz="1200" b="1" u="sng" dirty="0" smtClean="0"/>
              <a:t>tabelului Sponsori</a:t>
            </a:r>
          </a:p>
          <a:p>
            <a:endParaRPr lang="en-US" sz="1200" dirty="0" smtClean="0"/>
          </a:p>
          <a:p>
            <a:r>
              <a:rPr lang="en-US" sz="1200" dirty="0" smtClean="0"/>
              <a:t>CREATE </a:t>
            </a:r>
            <a:r>
              <a:rPr lang="en-US" sz="1200" dirty="0"/>
              <a:t>TABLE Sponsori (</a:t>
            </a:r>
          </a:p>
          <a:p>
            <a:r>
              <a:rPr lang="en-US" sz="1200" dirty="0"/>
              <a:t>id_s number(2) CONSTRAINT PK_Sponsori PRIMARY KEY,</a:t>
            </a:r>
          </a:p>
          <a:p>
            <a:r>
              <a:rPr lang="en-US" sz="1200" dirty="0"/>
              <a:t>nume varchar2(30) NOT NULL,</a:t>
            </a:r>
          </a:p>
          <a:p>
            <a:r>
              <a:rPr lang="en-US" sz="1200" dirty="0"/>
              <a:t>localitate varchar2(50) NOT NULL,</a:t>
            </a:r>
          </a:p>
          <a:p>
            <a:r>
              <a:rPr lang="en-US" sz="1200" dirty="0"/>
              <a:t>id_art number(2),</a:t>
            </a:r>
          </a:p>
          <a:p>
            <a:r>
              <a:rPr lang="en-US" sz="1200" dirty="0"/>
              <a:t>id_cos number(2),</a:t>
            </a:r>
          </a:p>
          <a:p>
            <a:r>
              <a:rPr lang="en-US" sz="1200" dirty="0"/>
              <a:t>CONSTRAINT FK_Cosmetice FOREIGN KEY (id_cos) REFERENCES Cosmetice(id_cos),</a:t>
            </a:r>
          </a:p>
          <a:p>
            <a:r>
              <a:rPr lang="en-US" sz="1200" dirty="0"/>
              <a:t>CONSTRAINT FK_Articole_Vestimentare FOREIGN KEY (id_art) REFERENCES Articole_Vestimentare(id_art),</a:t>
            </a:r>
          </a:p>
          <a:p>
            <a:r>
              <a:rPr lang="en-US" sz="1200" dirty="0"/>
              <a:t>CONSTRAINT </a:t>
            </a:r>
            <a:r>
              <a:rPr lang="en-US" sz="1200" dirty="0" smtClean="0"/>
              <a:t> Arc </a:t>
            </a:r>
            <a:r>
              <a:rPr lang="en-US" sz="1200" b="1" dirty="0" smtClean="0"/>
              <a:t> CHECK</a:t>
            </a:r>
            <a:r>
              <a:rPr lang="en-US" sz="1200" dirty="0"/>
              <a:t>( (id_art IS NOT NULL and id_cos IS NULL) OR (id_cos IS NOT NULL and id_art IS NULL) )</a:t>
            </a:r>
          </a:p>
          <a:p>
            <a:r>
              <a:rPr lang="en-US" sz="1200" dirty="0"/>
              <a:t>)</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721590"/>
            <a:ext cx="7924800" cy="369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8465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4524315"/>
          </a:xfrm>
          <a:prstGeom prst="rect">
            <a:avLst/>
          </a:prstGeom>
          <a:noFill/>
        </p:spPr>
        <p:txBody>
          <a:bodyPr wrap="square" rtlCol="0">
            <a:spAutoFit/>
          </a:bodyPr>
          <a:lstStyle/>
          <a:p>
            <a:r>
              <a:rPr lang="en-US" sz="1600" b="1" u="sng" dirty="0"/>
              <a:t>Inserarea informatiilor in </a:t>
            </a:r>
            <a:r>
              <a:rPr lang="en-US" sz="1600" b="1" u="sng" dirty="0" smtClean="0"/>
              <a:t>tabelul Sponsori</a:t>
            </a:r>
            <a:endParaRPr lang="en-US" sz="1600" dirty="0" smtClean="0"/>
          </a:p>
          <a:p>
            <a:endParaRPr lang="en-US" sz="1600" dirty="0" smtClean="0"/>
          </a:p>
          <a:p>
            <a:r>
              <a:rPr lang="en-US" sz="1600" dirty="0" smtClean="0"/>
              <a:t>INSERT </a:t>
            </a:r>
            <a:r>
              <a:rPr lang="en-US" sz="1600" dirty="0"/>
              <a:t>ALL</a:t>
            </a:r>
          </a:p>
          <a:p>
            <a:r>
              <a:rPr lang="en-US" sz="1600" dirty="0"/>
              <a:t>   INTO Sponsori (id_s, nume, localitate, id_art) VALUES (1, 'Fermieru', 'Bucuresti', '1')</a:t>
            </a:r>
          </a:p>
          <a:p>
            <a:r>
              <a:rPr lang="en-US" sz="1600" dirty="0"/>
              <a:t>   INTO Sponsori (id_s, nume, localitate, id_art) VALUES (2, 'Zara Shop','Bucuresti', '2')</a:t>
            </a:r>
          </a:p>
          <a:p>
            <a:r>
              <a:rPr lang="en-US" sz="1600" dirty="0"/>
              <a:t>   INTO Sponsori (id_s, nume, localitate, id_art) VALUES (3, 'Germa', 'Cluj', '3')</a:t>
            </a:r>
          </a:p>
          <a:p>
            <a:r>
              <a:rPr lang="en-US" sz="1600" dirty="0"/>
              <a:t>   INTO Sponsori (id_s, nume, localitate, id_art) VALUES (4, 'Big','Bucuresti', '4')</a:t>
            </a:r>
          </a:p>
          <a:p>
            <a:r>
              <a:rPr lang="en-US" sz="1600" dirty="0"/>
              <a:t>   INTO Sponsori (id_s, nume, localitate, id_art) VALUES (5, 'FRM','Bucuresti', '5')</a:t>
            </a:r>
          </a:p>
          <a:p>
            <a:r>
              <a:rPr lang="en-US" sz="1600" dirty="0"/>
              <a:t>   INTO Sponsori (id_s, nume, localitate, id_art) VALUES (6, 'Altantis', 'Cluj', '6')</a:t>
            </a:r>
          </a:p>
          <a:p>
            <a:r>
              <a:rPr lang="en-US" sz="1600" dirty="0"/>
              <a:t>   INTO Sponsori (id_s, nume, localitate, id_art) VALUES (7, 'Bibi', 'Cluj', '7')   </a:t>
            </a:r>
          </a:p>
          <a:p>
            <a:r>
              <a:rPr lang="en-US" sz="1600" dirty="0"/>
              <a:t>   INTO Sponsori (id_s, nume, localitate, id_cos) VALUES (8, 'Andrei', 'Iasi', '1')</a:t>
            </a:r>
          </a:p>
          <a:p>
            <a:r>
              <a:rPr lang="en-US" sz="1600" dirty="0"/>
              <a:t>   INTO Sponsori (id_s, nume, localitate, id_cos) VALUES (9, 'Sava', 'Timisoara', '2')</a:t>
            </a:r>
          </a:p>
          <a:p>
            <a:r>
              <a:rPr lang="en-US" sz="1600" dirty="0"/>
              <a:t>   INTO Sponsori (id_s, nume, localitate, id_cos) VALUES (10, 'Arc','Bucuresti', '3')</a:t>
            </a:r>
          </a:p>
          <a:p>
            <a:r>
              <a:rPr lang="en-US" sz="1600" dirty="0"/>
              <a:t>   INTO Sponsori (id_s, nume, localitate, id_cos) VALUES (11, 'Arc','Bucuresti', '4')</a:t>
            </a:r>
          </a:p>
          <a:p>
            <a:r>
              <a:rPr lang="en-US" sz="1600" dirty="0"/>
              <a:t>   INTO Sponsori (id_s, nume, localitate, id_cos) VALUES (12, 'Nicolas', 'Iasi', '5')</a:t>
            </a:r>
          </a:p>
          <a:p>
            <a:r>
              <a:rPr lang="en-US" sz="1600" dirty="0"/>
              <a:t>   INTO Sponsori (id_s, nume, localitate, id_cos) VALUES (13, 'Gigi','Bucuresti', '6')</a:t>
            </a:r>
          </a:p>
          <a:p>
            <a:r>
              <a:rPr lang="en-US" sz="1600" dirty="0"/>
              <a:t>   INTO Sponsori (id_s, nume, localitate, id_cos) VALUES (14, 'Paul', 'Iasi', '7')</a:t>
            </a:r>
          </a:p>
          <a:p>
            <a:r>
              <a:rPr lang="en-US" sz="1600" dirty="0"/>
              <a:t>SELECT 1 FROM DUAL;</a:t>
            </a:r>
          </a:p>
        </p:txBody>
      </p:sp>
    </p:spTree>
    <p:extLst>
      <p:ext uri="{BB962C8B-B14F-4D97-AF65-F5344CB8AC3E}">
        <p14:creationId xmlns:p14="http://schemas.microsoft.com/office/powerpoint/2010/main" val="2496145024"/>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001000" cy="5993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11541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938992"/>
          </a:xfrm>
          <a:prstGeom prst="rect">
            <a:avLst/>
          </a:prstGeom>
          <a:noFill/>
        </p:spPr>
        <p:txBody>
          <a:bodyPr wrap="square" rtlCol="0">
            <a:spAutoFit/>
          </a:bodyPr>
          <a:lstStyle/>
          <a:p>
            <a:r>
              <a:rPr lang="en-US" sz="1200" b="1" u="sng" dirty="0"/>
              <a:t>Crearea </a:t>
            </a:r>
            <a:r>
              <a:rPr lang="en-US" sz="1200" b="1" u="sng" dirty="0" smtClean="0"/>
              <a:t>tabelului Contracte</a:t>
            </a:r>
          </a:p>
          <a:p>
            <a:endParaRPr lang="en-US" sz="1200" dirty="0" smtClean="0"/>
          </a:p>
          <a:p>
            <a:r>
              <a:rPr lang="en-US" sz="1200" dirty="0" smtClean="0"/>
              <a:t>CREATE </a:t>
            </a:r>
            <a:r>
              <a:rPr lang="en-US" sz="1200" dirty="0"/>
              <a:t>TABLE Contracte (</a:t>
            </a:r>
          </a:p>
          <a:p>
            <a:r>
              <a:rPr lang="en-US" sz="1200" dirty="0"/>
              <a:t>id_con number(2) CONSTRAINT PK_Contracte PRIMARY KEY,</a:t>
            </a:r>
          </a:p>
          <a:p>
            <a:r>
              <a:rPr lang="en-US" sz="1200" dirty="0"/>
              <a:t>data_expirare date NOT NULL,</a:t>
            </a:r>
          </a:p>
          <a:p>
            <a:r>
              <a:rPr lang="en-US" sz="1200" dirty="0"/>
              <a:t>id_e number(2) NOT NULL,</a:t>
            </a:r>
          </a:p>
          <a:p>
            <a:r>
              <a:rPr lang="en-US" sz="1200" dirty="0"/>
              <a:t>id_s number(2) NOT NULL,</a:t>
            </a:r>
          </a:p>
          <a:p>
            <a:r>
              <a:rPr lang="en-US" sz="1200" dirty="0"/>
              <a:t>CONSTRAINT FK_Echipe6 FOREIGN KEY (id_e) REFERENCES Echipe(id_e),</a:t>
            </a:r>
          </a:p>
          <a:p>
            <a:r>
              <a:rPr lang="en-US" sz="1200" dirty="0"/>
              <a:t>CONSTRAINT FK_Sponsori FOREIGN KEY (id_s) REFERENCES Sponsori(id_s)</a:t>
            </a:r>
          </a:p>
          <a:p>
            <a:r>
              <a:rPr lang="en-US" sz="1200" dirty="0"/>
              <a:t>);</a:t>
            </a:r>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489" y="2286000"/>
            <a:ext cx="7991021"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14502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ro-RO" dirty="0"/>
              <a:t>Diagrama conceptuală</a:t>
            </a:r>
            <a:endParaRPr lang="en-US" dirty="0"/>
          </a:p>
        </p:txBody>
      </p:sp>
      <p:sp>
        <p:nvSpPr>
          <p:cNvPr id="5" name="Rounded Rectangle 4"/>
          <p:cNvSpPr/>
          <p:nvPr/>
        </p:nvSpPr>
        <p:spPr>
          <a:xfrm>
            <a:off x="381000" y="1295400"/>
            <a:ext cx="1154502"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lumMod val="95000"/>
                    <a:lumOff val="5000"/>
                  </a:schemeClr>
                </a:solidFill>
              </a:rPr>
              <a:t>EPISOD</a:t>
            </a:r>
          </a:p>
          <a:p>
            <a:pPr algn="ctr"/>
            <a:endParaRPr lang="en-US" sz="1000" b="1" dirty="0">
              <a:solidFill>
                <a:schemeClr val="tx1">
                  <a:lumMod val="95000"/>
                  <a:lumOff val="5000"/>
                </a:schemeClr>
              </a:solidFill>
            </a:endParaRPr>
          </a:p>
          <a:p>
            <a:pPr algn="ctr"/>
            <a:r>
              <a:rPr lang="en-US" sz="1000" b="1" dirty="0" smtClean="0">
                <a:solidFill>
                  <a:schemeClr val="tx1">
                    <a:lumMod val="95000"/>
                    <a:lumOff val="5000"/>
                  </a:schemeClr>
                </a:solidFill>
              </a:rPr>
              <a:t>#id_ep</a:t>
            </a:r>
          </a:p>
          <a:p>
            <a:pPr algn="ctr"/>
            <a:r>
              <a:rPr lang="en-US" sz="1000" b="1" dirty="0" smtClean="0">
                <a:solidFill>
                  <a:schemeClr val="tx1">
                    <a:lumMod val="95000"/>
                    <a:lumOff val="5000"/>
                  </a:schemeClr>
                </a:solidFill>
              </a:rPr>
              <a:t>*data_difusare</a:t>
            </a:r>
          </a:p>
          <a:p>
            <a:pPr algn="ctr"/>
            <a:r>
              <a:rPr lang="en-US" sz="1000" b="1" dirty="0" smtClean="0">
                <a:solidFill>
                  <a:schemeClr val="tx1">
                    <a:lumMod val="95000"/>
                    <a:lumOff val="5000"/>
                  </a:schemeClr>
                </a:solidFill>
              </a:rPr>
              <a:t>*durata</a:t>
            </a:r>
            <a:endParaRPr lang="en-US" sz="1000" b="1" dirty="0">
              <a:solidFill>
                <a:schemeClr val="tx1">
                  <a:lumMod val="95000"/>
                  <a:lumOff val="5000"/>
                </a:schemeClr>
              </a:solidFill>
            </a:endParaRPr>
          </a:p>
        </p:txBody>
      </p:sp>
      <p:sp>
        <p:nvSpPr>
          <p:cNvPr id="16" name="Rounded Rectangle 15"/>
          <p:cNvSpPr/>
          <p:nvPr/>
        </p:nvSpPr>
        <p:spPr>
          <a:xfrm>
            <a:off x="3220528" y="1269521"/>
            <a:ext cx="12192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050" b="1" dirty="0" smtClean="0">
                <a:solidFill>
                  <a:schemeClr val="tx1">
                    <a:lumMod val="95000"/>
                    <a:lumOff val="5000"/>
                  </a:schemeClr>
                </a:solidFill>
              </a:rPr>
              <a:t>ECHIPA</a:t>
            </a:r>
          </a:p>
          <a:p>
            <a:pPr algn="ctr"/>
            <a:endParaRPr lang="ro-RO" sz="1050" b="1" dirty="0">
              <a:solidFill>
                <a:schemeClr val="tx1">
                  <a:lumMod val="95000"/>
                  <a:lumOff val="5000"/>
                </a:schemeClr>
              </a:solidFill>
            </a:endParaRPr>
          </a:p>
          <a:p>
            <a:r>
              <a:rPr lang="en-US" sz="1050" b="1" dirty="0" smtClean="0">
                <a:solidFill>
                  <a:schemeClr val="tx1">
                    <a:lumMod val="95000"/>
                    <a:lumOff val="5000"/>
                  </a:schemeClr>
                </a:solidFill>
              </a:rPr>
              <a:t>#id_e</a:t>
            </a:r>
          </a:p>
          <a:p>
            <a:r>
              <a:rPr lang="en-US" sz="1050" b="1" dirty="0" smtClean="0">
                <a:solidFill>
                  <a:schemeClr val="tx1">
                    <a:lumMod val="95000"/>
                    <a:lumOff val="5000"/>
                  </a:schemeClr>
                </a:solidFill>
              </a:rPr>
              <a:t>*nume</a:t>
            </a:r>
          </a:p>
          <a:p>
            <a:r>
              <a:rPr lang="en-US" sz="1050" b="1" dirty="0" smtClean="0">
                <a:solidFill>
                  <a:schemeClr val="tx1">
                    <a:lumMod val="95000"/>
                    <a:lumOff val="5000"/>
                  </a:schemeClr>
                </a:solidFill>
              </a:rPr>
              <a:t>*oras</a:t>
            </a:r>
            <a:endParaRPr lang="en-US" sz="1050" b="1" dirty="0">
              <a:solidFill>
                <a:schemeClr val="tx1">
                  <a:lumMod val="95000"/>
                  <a:lumOff val="5000"/>
                </a:schemeClr>
              </a:solidFill>
            </a:endParaRPr>
          </a:p>
        </p:txBody>
      </p:sp>
      <p:sp>
        <p:nvSpPr>
          <p:cNvPr id="18" name="Rounded Rectangle 17"/>
          <p:cNvSpPr/>
          <p:nvPr/>
        </p:nvSpPr>
        <p:spPr>
          <a:xfrm>
            <a:off x="381000" y="2667000"/>
            <a:ext cx="1154502"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050" b="1" dirty="0" smtClean="0">
                <a:solidFill>
                  <a:schemeClr val="tx1">
                    <a:lumMod val="95000"/>
                    <a:lumOff val="5000"/>
                  </a:schemeClr>
                </a:solidFill>
              </a:rPr>
              <a:t>ALESUL</a:t>
            </a:r>
            <a:r>
              <a:rPr lang="en-US" sz="1050" b="1" dirty="0" smtClean="0">
                <a:solidFill>
                  <a:schemeClr val="tx1">
                    <a:lumMod val="95000"/>
                    <a:lumOff val="5000"/>
                  </a:schemeClr>
                </a:solidFill>
              </a:rPr>
              <a:t>_</a:t>
            </a:r>
            <a:r>
              <a:rPr lang="ro-RO" sz="1050" b="1" dirty="0" smtClean="0">
                <a:solidFill>
                  <a:schemeClr val="tx1">
                    <a:lumMod val="95000"/>
                    <a:lumOff val="5000"/>
                  </a:schemeClr>
                </a:solidFill>
              </a:rPr>
              <a:t> PUBLICULUI</a:t>
            </a:r>
            <a:endParaRPr lang="en-US" sz="1050" b="1" dirty="0" smtClean="0">
              <a:solidFill>
                <a:schemeClr val="tx1">
                  <a:lumMod val="95000"/>
                  <a:lumOff val="5000"/>
                </a:schemeClr>
              </a:solidFill>
            </a:endParaRPr>
          </a:p>
          <a:p>
            <a:pPr algn="ctr"/>
            <a:endParaRPr lang="en-US" sz="1050" b="1" dirty="0" smtClean="0">
              <a:solidFill>
                <a:schemeClr val="tx1">
                  <a:lumMod val="95000"/>
                  <a:lumOff val="5000"/>
                </a:schemeClr>
              </a:solidFill>
            </a:endParaRPr>
          </a:p>
          <a:p>
            <a:r>
              <a:rPr lang="en-US" sz="1050" b="1" dirty="0" smtClean="0">
                <a:solidFill>
                  <a:schemeClr val="tx1">
                    <a:lumMod val="95000"/>
                    <a:lumOff val="5000"/>
                  </a:schemeClr>
                </a:solidFill>
              </a:rPr>
              <a:t>#id_a</a:t>
            </a:r>
          </a:p>
          <a:p>
            <a:r>
              <a:rPr lang="en-US" sz="1050" b="1" dirty="0" smtClean="0">
                <a:solidFill>
                  <a:schemeClr val="tx1">
                    <a:lumMod val="95000"/>
                    <a:lumOff val="5000"/>
                  </a:schemeClr>
                </a:solidFill>
              </a:rPr>
              <a:t>*nume</a:t>
            </a:r>
          </a:p>
          <a:p>
            <a:r>
              <a:rPr lang="en-US" sz="1050" b="1" dirty="0" smtClean="0">
                <a:solidFill>
                  <a:schemeClr val="tx1">
                    <a:lumMod val="95000"/>
                    <a:lumOff val="5000"/>
                  </a:schemeClr>
                </a:solidFill>
              </a:rPr>
              <a:t>*prenume</a:t>
            </a:r>
          </a:p>
          <a:p>
            <a:r>
              <a:rPr lang="en-US" sz="1050" b="1" dirty="0" smtClean="0">
                <a:solidFill>
                  <a:schemeClr val="tx1">
                    <a:lumMod val="95000"/>
                    <a:lumOff val="5000"/>
                  </a:schemeClr>
                </a:solidFill>
              </a:rPr>
              <a:t>*CNP</a:t>
            </a:r>
          </a:p>
          <a:p>
            <a:r>
              <a:rPr lang="en-US" sz="1050" b="1" dirty="0" smtClean="0">
                <a:solidFill>
                  <a:schemeClr val="tx1">
                    <a:lumMod val="95000"/>
                    <a:lumOff val="5000"/>
                  </a:schemeClr>
                </a:solidFill>
              </a:rPr>
              <a:t>*telefon</a:t>
            </a:r>
          </a:p>
          <a:p>
            <a:r>
              <a:rPr lang="en-US" sz="1050" b="1" dirty="0" smtClean="0">
                <a:solidFill>
                  <a:schemeClr val="tx1">
                    <a:lumMod val="95000"/>
                    <a:lumOff val="5000"/>
                  </a:schemeClr>
                </a:solidFill>
              </a:rPr>
              <a:t>*adresa</a:t>
            </a:r>
          </a:p>
        </p:txBody>
      </p:sp>
      <p:sp>
        <p:nvSpPr>
          <p:cNvPr id="19" name="Rounded Rectangle 18"/>
          <p:cNvSpPr/>
          <p:nvPr/>
        </p:nvSpPr>
        <p:spPr>
          <a:xfrm>
            <a:off x="381000" y="4828636"/>
            <a:ext cx="1154502"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050" b="1" dirty="0" smtClean="0">
                <a:solidFill>
                  <a:schemeClr val="tx1">
                    <a:lumMod val="95000"/>
                    <a:lumOff val="5000"/>
                  </a:schemeClr>
                </a:solidFill>
              </a:rPr>
              <a:t>VIDEO</a:t>
            </a:r>
          </a:p>
          <a:p>
            <a:pPr algn="ctr"/>
            <a:endParaRPr lang="ro-RO" sz="1050" b="1" dirty="0">
              <a:solidFill>
                <a:schemeClr val="tx1">
                  <a:lumMod val="95000"/>
                  <a:lumOff val="5000"/>
                </a:schemeClr>
              </a:solidFill>
            </a:endParaRPr>
          </a:p>
          <a:p>
            <a:pPr algn="ctr"/>
            <a:r>
              <a:rPr lang="ro-RO" sz="1050" b="1" dirty="0" smtClean="0">
                <a:solidFill>
                  <a:schemeClr val="tx1">
                    <a:lumMod val="95000"/>
                    <a:lumOff val="5000"/>
                  </a:schemeClr>
                </a:solidFill>
              </a:rPr>
              <a:t>#id_v</a:t>
            </a:r>
          </a:p>
          <a:p>
            <a:pPr algn="ctr"/>
            <a:r>
              <a:rPr lang="ro-RO" sz="1050" b="1" dirty="0" smtClean="0">
                <a:solidFill>
                  <a:schemeClr val="tx1">
                    <a:lumMod val="95000"/>
                    <a:lumOff val="5000"/>
                  </a:schemeClr>
                </a:solidFill>
              </a:rPr>
              <a:t>*nr_likeuri</a:t>
            </a:r>
          </a:p>
          <a:p>
            <a:pPr algn="ctr"/>
            <a:r>
              <a:rPr lang="ro-RO" sz="1050" b="1" dirty="0" smtClean="0">
                <a:solidFill>
                  <a:schemeClr val="tx1">
                    <a:lumMod val="95000"/>
                    <a:lumOff val="5000"/>
                  </a:schemeClr>
                </a:solidFill>
              </a:rPr>
              <a:t>*durata</a:t>
            </a:r>
          </a:p>
          <a:p>
            <a:pPr algn="ctr"/>
            <a:r>
              <a:rPr lang="ro-RO" sz="1050" b="1" dirty="0" smtClean="0">
                <a:solidFill>
                  <a:schemeClr val="tx1">
                    <a:lumMod val="95000"/>
                    <a:lumOff val="5000"/>
                  </a:schemeClr>
                </a:solidFill>
              </a:rPr>
              <a:t>*data_postare</a:t>
            </a:r>
            <a:endParaRPr lang="en-US" sz="1050" b="1" dirty="0">
              <a:solidFill>
                <a:schemeClr val="tx1">
                  <a:lumMod val="95000"/>
                  <a:lumOff val="5000"/>
                </a:schemeClr>
              </a:solidFill>
            </a:endParaRPr>
          </a:p>
        </p:txBody>
      </p:sp>
      <p:sp>
        <p:nvSpPr>
          <p:cNvPr id="20" name="Rounded Rectangle 19"/>
          <p:cNvSpPr/>
          <p:nvPr/>
        </p:nvSpPr>
        <p:spPr>
          <a:xfrm>
            <a:off x="1932950" y="2658810"/>
            <a:ext cx="1219200" cy="1549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lumMod val="95000"/>
                    <a:lumOff val="5000"/>
                  </a:schemeClr>
                </a:solidFill>
              </a:rPr>
              <a:t>PUBLIC_</a:t>
            </a:r>
          </a:p>
          <a:p>
            <a:pPr algn="ctr"/>
            <a:r>
              <a:rPr lang="en-US" sz="1050" b="1" dirty="0" smtClean="0">
                <a:solidFill>
                  <a:schemeClr val="tx1">
                    <a:lumMod val="95000"/>
                    <a:lumOff val="5000"/>
                  </a:schemeClr>
                </a:solidFill>
              </a:rPr>
              <a:t>SPEAKER</a:t>
            </a:r>
          </a:p>
          <a:p>
            <a:pPr algn="ctr"/>
            <a:endParaRPr lang="ro-RO" sz="1050" b="1" dirty="0">
              <a:solidFill>
                <a:schemeClr val="tx1">
                  <a:lumMod val="95000"/>
                  <a:lumOff val="5000"/>
                </a:schemeClr>
              </a:solidFill>
            </a:endParaRPr>
          </a:p>
          <a:p>
            <a:r>
              <a:rPr lang="en-US" sz="1050" b="1" dirty="0" smtClean="0">
                <a:solidFill>
                  <a:schemeClr val="tx1">
                    <a:lumMod val="95000"/>
                    <a:lumOff val="5000"/>
                  </a:schemeClr>
                </a:solidFill>
              </a:rPr>
              <a:t>#id_p</a:t>
            </a:r>
          </a:p>
          <a:p>
            <a:r>
              <a:rPr lang="en-US" sz="1050" b="1" dirty="0" smtClean="0">
                <a:solidFill>
                  <a:schemeClr val="tx1">
                    <a:lumMod val="95000"/>
                    <a:lumOff val="5000"/>
                  </a:schemeClr>
                </a:solidFill>
              </a:rPr>
              <a:t>*nume</a:t>
            </a:r>
          </a:p>
          <a:p>
            <a:r>
              <a:rPr lang="en-US" sz="1050" b="1" dirty="0" smtClean="0">
                <a:solidFill>
                  <a:schemeClr val="tx1">
                    <a:lumMod val="95000"/>
                    <a:lumOff val="5000"/>
                  </a:schemeClr>
                </a:solidFill>
              </a:rPr>
              <a:t>*prenume</a:t>
            </a:r>
          </a:p>
          <a:p>
            <a:r>
              <a:rPr lang="en-US" sz="1050" b="1" dirty="0" smtClean="0">
                <a:solidFill>
                  <a:schemeClr val="tx1">
                    <a:lumMod val="95000"/>
                    <a:lumOff val="5000"/>
                  </a:schemeClr>
                </a:solidFill>
              </a:rPr>
              <a:t>*email</a:t>
            </a:r>
          </a:p>
          <a:p>
            <a:r>
              <a:rPr lang="en-US" sz="1050" b="1" dirty="0" smtClean="0">
                <a:solidFill>
                  <a:schemeClr val="tx1">
                    <a:lumMod val="95000"/>
                    <a:lumOff val="5000"/>
                  </a:schemeClr>
                </a:solidFill>
              </a:rPr>
              <a:t>*nr_discursuri_tinute</a:t>
            </a:r>
            <a:endParaRPr lang="en-US" sz="1050" b="1" dirty="0">
              <a:solidFill>
                <a:schemeClr val="tx1">
                  <a:lumMod val="95000"/>
                  <a:lumOff val="5000"/>
                </a:schemeClr>
              </a:solidFill>
            </a:endParaRPr>
          </a:p>
        </p:txBody>
      </p:sp>
      <p:sp>
        <p:nvSpPr>
          <p:cNvPr id="21" name="Rounded Rectangle 20"/>
          <p:cNvSpPr/>
          <p:nvPr/>
        </p:nvSpPr>
        <p:spPr>
          <a:xfrm>
            <a:off x="4495800" y="2678216"/>
            <a:ext cx="12954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lumMod val="95000"/>
                    <a:lumOff val="5000"/>
                  </a:schemeClr>
                </a:solidFill>
              </a:rPr>
              <a:t>EXPERT_IN _MODA</a:t>
            </a:r>
          </a:p>
          <a:p>
            <a:pPr algn="ctr"/>
            <a:endParaRPr lang="ro-RO" sz="1050" b="1" dirty="0">
              <a:solidFill>
                <a:schemeClr val="tx1">
                  <a:lumMod val="95000"/>
                  <a:lumOff val="5000"/>
                </a:schemeClr>
              </a:solidFill>
            </a:endParaRPr>
          </a:p>
          <a:p>
            <a:r>
              <a:rPr lang="en-US" sz="1050" b="1" dirty="0" smtClean="0">
                <a:solidFill>
                  <a:schemeClr val="tx1">
                    <a:lumMod val="95000"/>
                    <a:lumOff val="5000"/>
                  </a:schemeClr>
                </a:solidFill>
              </a:rPr>
              <a:t>#id_p</a:t>
            </a:r>
          </a:p>
          <a:p>
            <a:r>
              <a:rPr lang="en-US" sz="1050" b="1" dirty="0" smtClean="0">
                <a:solidFill>
                  <a:schemeClr val="tx1">
                    <a:lumMod val="95000"/>
                    <a:lumOff val="5000"/>
                  </a:schemeClr>
                </a:solidFill>
              </a:rPr>
              <a:t>*nume</a:t>
            </a:r>
          </a:p>
          <a:p>
            <a:r>
              <a:rPr lang="en-US" sz="1050" b="1" dirty="0" smtClean="0">
                <a:solidFill>
                  <a:schemeClr val="tx1">
                    <a:lumMod val="95000"/>
                    <a:lumOff val="5000"/>
                  </a:schemeClr>
                </a:solidFill>
              </a:rPr>
              <a:t>*prenume</a:t>
            </a:r>
          </a:p>
          <a:p>
            <a:r>
              <a:rPr lang="en-US" sz="1050" b="1" dirty="0" smtClean="0">
                <a:solidFill>
                  <a:schemeClr val="tx1">
                    <a:lumMod val="95000"/>
                    <a:lumOff val="5000"/>
                  </a:schemeClr>
                </a:solidFill>
              </a:rPr>
              <a:t>*CNP</a:t>
            </a:r>
            <a:endParaRPr lang="en-US" sz="1050" b="1" dirty="0">
              <a:solidFill>
                <a:schemeClr val="tx1">
                  <a:lumMod val="95000"/>
                  <a:lumOff val="5000"/>
                </a:schemeClr>
              </a:solidFill>
            </a:endParaRPr>
          </a:p>
        </p:txBody>
      </p:sp>
      <p:sp>
        <p:nvSpPr>
          <p:cNvPr id="22" name="Rounded Rectangle 21"/>
          <p:cNvSpPr/>
          <p:nvPr/>
        </p:nvSpPr>
        <p:spPr>
          <a:xfrm>
            <a:off x="1917135" y="4699239"/>
            <a:ext cx="1219200" cy="14751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lumMod val="95000"/>
                    <a:lumOff val="5000"/>
                  </a:schemeClr>
                </a:solidFill>
              </a:rPr>
              <a:t>HAIRSTYLER</a:t>
            </a:r>
          </a:p>
          <a:p>
            <a:pPr algn="ctr"/>
            <a:endParaRPr lang="ro-RO" sz="1050" b="1" dirty="0">
              <a:solidFill>
                <a:schemeClr val="tx1">
                  <a:lumMod val="95000"/>
                  <a:lumOff val="5000"/>
                </a:schemeClr>
              </a:solidFill>
            </a:endParaRPr>
          </a:p>
          <a:p>
            <a:r>
              <a:rPr lang="en-US" sz="1050" b="1" dirty="0" smtClean="0">
                <a:solidFill>
                  <a:schemeClr val="tx1">
                    <a:lumMod val="95000"/>
                    <a:lumOff val="5000"/>
                  </a:schemeClr>
                </a:solidFill>
              </a:rPr>
              <a:t>#id_p</a:t>
            </a:r>
          </a:p>
          <a:p>
            <a:r>
              <a:rPr lang="en-US" sz="1050" b="1" dirty="0" smtClean="0">
                <a:solidFill>
                  <a:schemeClr val="tx1">
                    <a:lumMod val="95000"/>
                    <a:lumOff val="5000"/>
                  </a:schemeClr>
                </a:solidFill>
              </a:rPr>
              <a:t>*nume</a:t>
            </a:r>
          </a:p>
          <a:p>
            <a:r>
              <a:rPr lang="en-US" sz="1050" b="1" dirty="0" smtClean="0">
                <a:solidFill>
                  <a:schemeClr val="tx1">
                    <a:lumMod val="95000"/>
                    <a:lumOff val="5000"/>
                  </a:schemeClr>
                </a:solidFill>
              </a:rPr>
              <a:t>*prenume</a:t>
            </a:r>
          </a:p>
          <a:p>
            <a:r>
              <a:rPr lang="en-US" sz="1050" b="1" dirty="0" smtClean="0">
                <a:solidFill>
                  <a:schemeClr val="tx1">
                    <a:lumMod val="95000"/>
                    <a:lumOff val="5000"/>
                  </a:schemeClr>
                </a:solidFill>
              </a:rPr>
              <a:t>*telefon</a:t>
            </a:r>
          </a:p>
          <a:p>
            <a:r>
              <a:rPr lang="en-US" sz="1050" b="1" dirty="0" smtClean="0">
                <a:solidFill>
                  <a:schemeClr val="tx1">
                    <a:lumMod val="95000"/>
                    <a:lumOff val="5000"/>
                  </a:schemeClr>
                </a:solidFill>
              </a:rPr>
              <a:t>*ani_de_</a:t>
            </a:r>
          </a:p>
          <a:p>
            <a:r>
              <a:rPr lang="en-US" sz="1050" b="1" dirty="0" smtClean="0">
                <a:solidFill>
                  <a:schemeClr val="tx1">
                    <a:lumMod val="95000"/>
                    <a:lumOff val="5000"/>
                  </a:schemeClr>
                </a:solidFill>
              </a:rPr>
              <a:t>practica</a:t>
            </a:r>
            <a:endParaRPr lang="en-US" sz="1050" b="1" dirty="0">
              <a:solidFill>
                <a:schemeClr val="tx1">
                  <a:lumMod val="95000"/>
                  <a:lumOff val="5000"/>
                </a:schemeClr>
              </a:solidFill>
            </a:endParaRPr>
          </a:p>
        </p:txBody>
      </p:sp>
      <p:sp>
        <p:nvSpPr>
          <p:cNvPr id="23" name="Rounded Rectangle 22"/>
          <p:cNvSpPr/>
          <p:nvPr/>
        </p:nvSpPr>
        <p:spPr>
          <a:xfrm>
            <a:off x="4495800" y="4700677"/>
            <a:ext cx="1295400" cy="1473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lumMod val="95000"/>
                    <a:lumOff val="5000"/>
                  </a:schemeClr>
                </a:solidFill>
              </a:rPr>
              <a:t>CAMERAMAN</a:t>
            </a:r>
          </a:p>
          <a:p>
            <a:pPr algn="ctr"/>
            <a:endParaRPr lang="ro-RO" sz="1050" b="1" dirty="0">
              <a:solidFill>
                <a:schemeClr val="tx1">
                  <a:lumMod val="95000"/>
                  <a:lumOff val="5000"/>
                </a:schemeClr>
              </a:solidFill>
            </a:endParaRPr>
          </a:p>
          <a:p>
            <a:r>
              <a:rPr lang="en-US" sz="1050" b="1" dirty="0" smtClean="0">
                <a:solidFill>
                  <a:schemeClr val="tx1">
                    <a:lumMod val="95000"/>
                    <a:lumOff val="5000"/>
                  </a:schemeClr>
                </a:solidFill>
              </a:rPr>
              <a:t>#id_p</a:t>
            </a:r>
          </a:p>
          <a:p>
            <a:r>
              <a:rPr lang="en-US" sz="1050" b="1" dirty="0" smtClean="0">
                <a:solidFill>
                  <a:schemeClr val="tx1">
                    <a:lumMod val="95000"/>
                    <a:lumOff val="5000"/>
                  </a:schemeClr>
                </a:solidFill>
              </a:rPr>
              <a:t>*nume</a:t>
            </a:r>
          </a:p>
          <a:p>
            <a:r>
              <a:rPr lang="en-US" sz="1050" b="1" dirty="0" smtClean="0">
                <a:solidFill>
                  <a:schemeClr val="tx1">
                    <a:lumMod val="95000"/>
                    <a:lumOff val="5000"/>
                  </a:schemeClr>
                </a:solidFill>
              </a:rPr>
              <a:t>*prenume</a:t>
            </a:r>
          </a:p>
          <a:p>
            <a:r>
              <a:rPr lang="en-US" sz="1050" b="1" dirty="0" smtClean="0">
                <a:solidFill>
                  <a:schemeClr val="tx1">
                    <a:lumMod val="95000"/>
                    <a:lumOff val="5000"/>
                  </a:schemeClr>
                </a:solidFill>
              </a:rPr>
              <a:t>*telefon</a:t>
            </a:r>
          </a:p>
          <a:p>
            <a:r>
              <a:rPr lang="en-US" sz="1050" b="1" dirty="0" smtClean="0">
                <a:solidFill>
                  <a:schemeClr val="tx1">
                    <a:lumMod val="95000"/>
                    <a:lumOff val="5000"/>
                  </a:schemeClr>
                </a:solidFill>
              </a:rPr>
              <a:t>*ani_de_</a:t>
            </a:r>
          </a:p>
          <a:p>
            <a:r>
              <a:rPr lang="en-US" sz="1050" b="1" dirty="0" smtClean="0">
                <a:solidFill>
                  <a:schemeClr val="tx1">
                    <a:lumMod val="95000"/>
                    <a:lumOff val="5000"/>
                  </a:schemeClr>
                </a:solidFill>
              </a:rPr>
              <a:t>practica</a:t>
            </a:r>
            <a:endParaRPr lang="en-US" sz="1050" b="1" dirty="0">
              <a:solidFill>
                <a:schemeClr val="tx1">
                  <a:lumMod val="95000"/>
                  <a:lumOff val="5000"/>
                </a:schemeClr>
              </a:solidFill>
            </a:endParaRPr>
          </a:p>
        </p:txBody>
      </p:sp>
      <p:sp>
        <p:nvSpPr>
          <p:cNvPr id="24" name="Rounded Rectangle 23"/>
          <p:cNvSpPr/>
          <p:nvPr/>
        </p:nvSpPr>
        <p:spPr>
          <a:xfrm>
            <a:off x="6781800" y="1299713"/>
            <a:ext cx="1295400" cy="8338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lumMod val="95000"/>
                    <a:lumOff val="5000"/>
                  </a:schemeClr>
                </a:solidFill>
              </a:rPr>
              <a:t>CONTRACT</a:t>
            </a:r>
          </a:p>
          <a:p>
            <a:pPr algn="ctr"/>
            <a:endParaRPr lang="ro-RO" sz="1050" b="1" dirty="0">
              <a:solidFill>
                <a:schemeClr val="tx1">
                  <a:lumMod val="95000"/>
                  <a:lumOff val="5000"/>
                </a:schemeClr>
              </a:solidFill>
            </a:endParaRPr>
          </a:p>
          <a:p>
            <a:r>
              <a:rPr lang="en-US" sz="1050" b="1" dirty="0" smtClean="0">
                <a:solidFill>
                  <a:schemeClr val="tx1">
                    <a:lumMod val="95000"/>
                    <a:lumOff val="5000"/>
                  </a:schemeClr>
                </a:solidFill>
              </a:rPr>
              <a:t>#id_con</a:t>
            </a:r>
          </a:p>
          <a:p>
            <a:r>
              <a:rPr lang="en-US" sz="1050" b="1" dirty="0" smtClean="0">
                <a:solidFill>
                  <a:schemeClr val="tx1">
                    <a:lumMod val="95000"/>
                    <a:lumOff val="5000"/>
                  </a:schemeClr>
                </a:solidFill>
              </a:rPr>
              <a:t>*data_expirarii</a:t>
            </a:r>
            <a:endParaRPr lang="en-US" sz="1050" b="1" dirty="0">
              <a:solidFill>
                <a:schemeClr val="tx1">
                  <a:lumMod val="95000"/>
                  <a:lumOff val="5000"/>
                </a:schemeClr>
              </a:solidFill>
            </a:endParaRPr>
          </a:p>
        </p:txBody>
      </p:sp>
      <p:sp>
        <p:nvSpPr>
          <p:cNvPr id="25" name="Rounded Rectangle 24"/>
          <p:cNvSpPr/>
          <p:nvPr/>
        </p:nvSpPr>
        <p:spPr>
          <a:xfrm>
            <a:off x="6781800" y="2881941"/>
            <a:ext cx="1295400" cy="10941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lumMod val="95000"/>
                    <a:lumOff val="5000"/>
                  </a:schemeClr>
                </a:solidFill>
              </a:rPr>
              <a:t>SPONSOR</a:t>
            </a:r>
          </a:p>
          <a:p>
            <a:pPr algn="ctr"/>
            <a:endParaRPr lang="ro-RO" sz="1050" b="1" dirty="0">
              <a:solidFill>
                <a:schemeClr val="tx1">
                  <a:lumMod val="95000"/>
                  <a:lumOff val="5000"/>
                </a:schemeClr>
              </a:solidFill>
            </a:endParaRPr>
          </a:p>
          <a:p>
            <a:r>
              <a:rPr lang="en-US" sz="1050" b="1" dirty="0" smtClean="0">
                <a:solidFill>
                  <a:schemeClr val="tx1">
                    <a:lumMod val="95000"/>
                    <a:lumOff val="5000"/>
                  </a:schemeClr>
                </a:solidFill>
              </a:rPr>
              <a:t>#id_S</a:t>
            </a:r>
          </a:p>
          <a:p>
            <a:r>
              <a:rPr lang="en-US" sz="1050" b="1" dirty="0" smtClean="0">
                <a:solidFill>
                  <a:schemeClr val="tx1">
                    <a:lumMod val="95000"/>
                    <a:lumOff val="5000"/>
                  </a:schemeClr>
                </a:solidFill>
              </a:rPr>
              <a:t>*nume</a:t>
            </a:r>
          </a:p>
          <a:p>
            <a:r>
              <a:rPr lang="en-US" sz="1050" b="1" dirty="0" smtClean="0">
                <a:solidFill>
                  <a:schemeClr val="tx1">
                    <a:lumMod val="95000"/>
                    <a:lumOff val="5000"/>
                  </a:schemeClr>
                </a:solidFill>
              </a:rPr>
              <a:t>*localitate</a:t>
            </a:r>
          </a:p>
        </p:txBody>
      </p:sp>
      <p:sp>
        <p:nvSpPr>
          <p:cNvPr id="26" name="Rounded Rectangle 25"/>
          <p:cNvSpPr/>
          <p:nvPr/>
        </p:nvSpPr>
        <p:spPr>
          <a:xfrm>
            <a:off x="6003985" y="4700677"/>
            <a:ext cx="1295400" cy="14751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lumMod val="95000"/>
                    <a:lumOff val="5000"/>
                  </a:schemeClr>
                </a:solidFill>
              </a:rPr>
              <a:t>COSMETICE</a:t>
            </a:r>
          </a:p>
          <a:p>
            <a:pPr algn="ctr"/>
            <a:endParaRPr lang="ro-RO" sz="1050" b="1" dirty="0" smtClean="0">
              <a:solidFill>
                <a:schemeClr val="tx1">
                  <a:lumMod val="95000"/>
                  <a:lumOff val="5000"/>
                </a:schemeClr>
              </a:solidFill>
            </a:endParaRPr>
          </a:p>
          <a:p>
            <a:r>
              <a:rPr lang="en-US" sz="1050" b="1" dirty="0" smtClean="0">
                <a:solidFill>
                  <a:schemeClr val="tx1">
                    <a:lumMod val="95000"/>
                    <a:lumOff val="5000"/>
                  </a:schemeClr>
                </a:solidFill>
              </a:rPr>
              <a:t>#id_cos</a:t>
            </a:r>
          </a:p>
          <a:p>
            <a:r>
              <a:rPr lang="en-US" sz="1050" b="1" dirty="0" smtClean="0">
                <a:solidFill>
                  <a:schemeClr val="tx1">
                    <a:lumMod val="95000"/>
                    <a:lumOff val="5000"/>
                  </a:schemeClr>
                </a:solidFill>
              </a:rPr>
              <a:t>*denumire</a:t>
            </a:r>
          </a:p>
          <a:p>
            <a:r>
              <a:rPr lang="en-US" sz="1050" b="1" dirty="0" smtClean="0">
                <a:solidFill>
                  <a:schemeClr val="tx1">
                    <a:lumMod val="95000"/>
                    <a:lumOff val="5000"/>
                  </a:schemeClr>
                </a:solidFill>
              </a:rPr>
              <a:t>*producator</a:t>
            </a:r>
            <a:endParaRPr lang="en-US" sz="1050" b="1" dirty="0">
              <a:solidFill>
                <a:schemeClr val="tx1">
                  <a:lumMod val="95000"/>
                  <a:lumOff val="5000"/>
                </a:schemeClr>
              </a:solidFill>
            </a:endParaRPr>
          </a:p>
        </p:txBody>
      </p:sp>
      <p:sp>
        <p:nvSpPr>
          <p:cNvPr id="27" name="Rounded Rectangle 26"/>
          <p:cNvSpPr/>
          <p:nvPr/>
        </p:nvSpPr>
        <p:spPr>
          <a:xfrm>
            <a:off x="7543800" y="4689893"/>
            <a:ext cx="1295400" cy="14751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lumMod val="95000"/>
                    <a:lumOff val="5000"/>
                  </a:schemeClr>
                </a:solidFill>
              </a:rPr>
              <a:t>ARTICOL_VESTIMENTAR</a:t>
            </a:r>
          </a:p>
          <a:p>
            <a:pPr algn="ctr"/>
            <a:endParaRPr lang="ro-RO" sz="1050" b="1" dirty="0">
              <a:solidFill>
                <a:schemeClr val="tx1">
                  <a:lumMod val="95000"/>
                  <a:lumOff val="5000"/>
                </a:schemeClr>
              </a:solidFill>
            </a:endParaRPr>
          </a:p>
          <a:p>
            <a:r>
              <a:rPr lang="en-US" sz="1050" b="1" dirty="0" smtClean="0">
                <a:solidFill>
                  <a:schemeClr val="tx1">
                    <a:lumMod val="95000"/>
                    <a:lumOff val="5000"/>
                  </a:schemeClr>
                </a:solidFill>
              </a:rPr>
              <a:t>#id_art</a:t>
            </a:r>
          </a:p>
          <a:p>
            <a:r>
              <a:rPr lang="en-US" sz="1050" b="1" dirty="0" smtClean="0">
                <a:solidFill>
                  <a:schemeClr val="tx1">
                    <a:lumMod val="95000"/>
                    <a:lumOff val="5000"/>
                  </a:schemeClr>
                </a:solidFill>
              </a:rPr>
              <a:t>*denumire</a:t>
            </a:r>
          </a:p>
          <a:p>
            <a:r>
              <a:rPr lang="en-US" sz="1050" b="1" dirty="0" smtClean="0">
                <a:solidFill>
                  <a:schemeClr val="tx1">
                    <a:lumMod val="95000"/>
                    <a:lumOff val="5000"/>
                  </a:schemeClr>
                </a:solidFill>
              </a:rPr>
              <a:t>*marime</a:t>
            </a:r>
            <a:endParaRPr lang="en-US" sz="1050" b="1" dirty="0">
              <a:solidFill>
                <a:schemeClr val="tx1">
                  <a:lumMod val="95000"/>
                  <a:lumOff val="5000"/>
                </a:schemeClr>
              </a:solidFill>
            </a:endParaRPr>
          </a:p>
        </p:txBody>
      </p:sp>
      <p:sp>
        <p:nvSpPr>
          <p:cNvPr id="28" name="TextBox 27"/>
          <p:cNvSpPr txBox="1"/>
          <p:nvPr/>
        </p:nvSpPr>
        <p:spPr>
          <a:xfrm>
            <a:off x="242892" y="2107721"/>
            <a:ext cx="817524" cy="253916"/>
          </a:xfrm>
          <a:prstGeom prst="rect">
            <a:avLst/>
          </a:prstGeom>
          <a:noFill/>
        </p:spPr>
        <p:txBody>
          <a:bodyPr wrap="square" rtlCol="0">
            <a:spAutoFit/>
          </a:bodyPr>
          <a:lstStyle/>
          <a:p>
            <a:r>
              <a:rPr lang="en-US" sz="1050" b="1" dirty="0" smtClean="0"/>
              <a:t>  Prezinta</a:t>
            </a:r>
            <a:endParaRPr lang="en-US" sz="1050" b="1" dirty="0"/>
          </a:p>
        </p:txBody>
      </p:sp>
      <p:sp>
        <p:nvSpPr>
          <p:cNvPr id="29" name="TextBox 28"/>
          <p:cNvSpPr txBox="1"/>
          <p:nvPr/>
        </p:nvSpPr>
        <p:spPr>
          <a:xfrm>
            <a:off x="366623" y="2461403"/>
            <a:ext cx="693793" cy="253916"/>
          </a:xfrm>
          <a:prstGeom prst="rect">
            <a:avLst/>
          </a:prstGeom>
          <a:noFill/>
        </p:spPr>
        <p:txBody>
          <a:bodyPr wrap="square" rtlCol="0">
            <a:spAutoFit/>
          </a:bodyPr>
          <a:lstStyle/>
          <a:p>
            <a:r>
              <a:rPr lang="en-US" sz="1050" b="1" dirty="0" smtClean="0"/>
              <a:t>  Apare</a:t>
            </a:r>
            <a:endParaRPr lang="en-US" sz="1050" b="1" dirty="0"/>
          </a:p>
        </p:txBody>
      </p:sp>
      <p:sp>
        <p:nvSpPr>
          <p:cNvPr id="30" name="TextBox 29"/>
          <p:cNvSpPr txBox="1"/>
          <p:nvPr/>
        </p:nvSpPr>
        <p:spPr>
          <a:xfrm>
            <a:off x="457200" y="4189562"/>
            <a:ext cx="693793" cy="253916"/>
          </a:xfrm>
          <a:prstGeom prst="rect">
            <a:avLst/>
          </a:prstGeom>
          <a:noFill/>
        </p:spPr>
        <p:txBody>
          <a:bodyPr wrap="square" rtlCol="0">
            <a:spAutoFit/>
          </a:bodyPr>
          <a:lstStyle/>
          <a:p>
            <a:r>
              <a:rPr lang="en-US" sz="1050" b="1" dirty="0" smtClean="0"/>
              <a:t>    Are</a:t>
            </a:r>
            <a:endParaRPr lang="en-US" sz="1050" b="1" dirty="0"/>
          </a:p>
        </p:txBody>
      </p:sp>
      <p:sp>
        <p:nvSpPr>
          <p:cNvPr id="31" name="TextBox 30"/>
          <p:cNvSpPr txBox="1"/>
          <p:nvPr/>
        </p:nvSpPr>
        <p:spPr>
          <a:xfrm>
            <a:off x="217732" y="4608254"/>
            <a:ext cx="842684" cy="253916"/>
          </a:xfrm>
          <a:prstGeom prst="rect">
            <a:avLst/>
          </a:prstGeom>
          <a:noFill/>
        </p:spPr>
        <p:txBody>
          <a:bodyPr wrap="square" rtlCol="0">
            <a:spAutoFit/>
          </a:bodyPr>
          <a:lstStyle/>
          <a:p>
            <a:r>
              <a:rPr lang="en-US" sz="1050" b="1" dirty="0" smtClean="0"/>
              <a:t>  Apartine</a:t>
            </a:r>
            <a:endParaRPr lang="en-US" sz="1050" b="1" dirty="0"/>
          </a:p>
        </p:txBody>
      </p:sp>
      <p:sp>
        <p:nvSpPr>
          <p:cNvPr id="34" name="TextBox 33"/>
          <p:cNvSpPr txBox="1"/>
          <p:nvPr/>
        </p:nvSpPr>
        <p:spPr>
          <a:xfrm>
            <a:off x="1958025" y="2190990"/>
            <a:ext cx="693793" cy="415498"/>
          </a:xfrm>
          <a:prstGeom prst="rect">
            <a:avLst/>
          </a:prstGeom>
          <a:noFill/>
        </p:spPr>
        <p:txBody>
          <a:bodyPr wrap="square" rtlCol="0">
            <a:spAutoFit/>
          </a:bodyPr>
          <a:lstStyle/>
          <a:p>
            <a:r>
              <a:rPr lang="en-US" sz="1050" b="1" dirty="0" smtClean="0"/>
              <a:t>Face parte</a:t>
            </a:r>
            <a:endParaRPr lang="en-US" sz="1050" b="1" dirty="0"/>
          </a:p>
        </p:txBody>
      </p:sp>
      <p:sp>
        <p:nvSpPr>
          <p:cNvPr id="35" name="TextBox 34"/>
          <p:cNvSpPr txBox="1"/>
          <p:nvPr/>
        </p:nvSpPr>
        <p:spPr>
          <a:xfrm>
            <a:off x="3117285" y="5039998"/>
            <a:ext cx="693793" cy="415498"/>
          </a:xfrm>
          <a:prstGeom prst="rect">
            <a:avLst/>
          </a:prstGeom>
          <a:noFill/>
        </p:spPr>
        <p:txBody>
          <a:bodyPr wrap="square" rtlCol="0">
            <a:spAutoFit/>
          </a:bodyPr>
          <a:lstStyle/>
          <a:p>
            <a:r>
              <a:rPr lang="en-US" sz="1050" b="1" dirty="0" smtClean="0"/>
              <a:t>Face parte</a:t>
            </a:r>
            <a:endParaRPr lang="en-US" sz="1050" b="1" dirty="0"/>
          </a:p>
        </p:txBody>
      </p:sp>
      <p:sp>
        <p:nvSpPr>
          <p:cNvPr id="36" name="TextBox 35"/>
          <p:cNvSpPr txBox="1"/>
          <p:nvPr/>
        </p:nvSpPr>
        <p:spPr>
          <a:xfrm>
            <a:off x="5143500" y="2190990"/>
            <a:ext cx="693793" cy="415498"/>
          </a:xfrm>
          <a:prstGeom prst="rect">
            <a:avLst/>
          </a:prstGeom>
          <a:noFill/>
        </p:spPr>
        <p:txBody>
          <a:bodyPr wrap="square" rtlCol="0">
            <a:spAutoFit/>
          </a:bodyPr>
          <a:lstStyle/>
          <a:p>
            <a:r>
              <a:rPr lang="en-US" sz="1050" b="1" dirty="0" smtClean="0"/>
              <a:t>Face parte</a:t>
            </a:r>
            <a:endParaRPr lang="en-US" sz="1050" b="1" dirty="0"/>
          </a:p>
        </p:txBody>
      </p:sp>
      <p:sp>
        <p:nvSpPr>
          <p:cNvPr id="37" name="TextBox 36"/>
          <p:cNvSpPr txBox="1"/>
          <p:nvPr/>
        </p:nvSpPr>
        <p:spPr>
          <a:xfrm>
            <a:off x="4038600" y="5041599"/>
            <a:ext cx="693793" cy="415498"/>
          </a:xfrm>
          <a:prstGeom prst="rect">
            <a:avLst/>
          </a:prstGeom>
          <a:noFill/>
        </p:spPr>
        <p:txBody>
          <a:bodyPr wrap="square" rtlCol="0">
            <a:spAutoFit/>
          </a:bodyPr>
          <a:lstStyle/>
          <a:p>
            <a:r>
              <a:rPr lang="en-US" sz="1050" b="1" dirty="0" smtClean="0"/>
              <a:t>Face parte</a:t>
            </a:r>
            <a:endParaRPr lang="en-US" sz="1050" b="1" dirty="0"/>
          </a:p>
        </p:txBody>
      </p:sp>
      <p:sp>
        <p:nvSpPr>
          <p:cNvPr id="48" name="TextBox 47"/>
          <p:cNvSpPr txBox="1"/>
          <p:nvPr/>
        </p:nvSpPr>
        <p:spPr>
          <a:xfrm>
            <a:off x="1435509" y="1503149"/>
            <a:ext cx="914212" cy="253916"/>
          </a:xfrm>
          <a:prstGeom prst="rect">
            <a:avLst/>
          </a:prstGeom>
          <a:noFill/>
        </p:spPr>
        <p:txBody>
          <a:bodyPr wrap="square" rtlCol="0">
            <a:spAutoFit/>
          </a:bodyPr>
          <a:lstStyle/>
          <a:p>
            <a:r>
              <a:rPr lang="en-US" sz="1050" b="1" dirty="0" smtClean="0"/>
              <a:t>  Este facut</a:t>
            </a:r>
            <a:endParaRPr lang="en-US" sz="1050" b="1" dirty="0"/>
          </a:p>
        </p:txBody>
      </p:sp>
      <p:sp>
        <p:nvSpPr>
          <p:cNvPr id="49" name="TextBox 48"/>
          <p:cNvSpPr txBox="1"/>
          <p:nvPr/>
        </p:nvSpPr>
        <p:spPr>
          <a:xfrm>
            <a:off x="2743388" y="1506751"/>
            <a:ext cx="817524" cy="415498"/>
          </a:xfrm>
          <a:prstGeom prst="rect">
            <a:avLst/>
          </a:prstGeom>
          <a:noFill/>
        </p:spPr>
        <p:txBody>
          <a:bodyPr wrap="square" rtlCol="0">
            <a:spAutoFit/>
          </a:bodyPr>
          <a:lstStyle/>
          <a:p>
            <a:r>
              <a:rPr lang="en-US" sz="1050" b="1" dirty="0" smtClean="0"/>
              <a:t>  Face</a:t>
            </a:r>
          </a:p>
          <a:p>
            <a:endParaRPr lang="en-US" sz="1050" b="1" dirty="0"/>
          </a:p>
        </p:txBody>
      </p:sp>
      <p:sp>
        <p:nvSpPr>
          <p:cNvPr id="50" name="TextBox 49"/>
          <p:cNvSpPr txBox="1"/>
          <p:nvPr/>
        </p:nvSpPr>
        <p:spPr>
          <a:xfrm>
            <a:off x="4405222" y="1506751"/>
            <a:ext cx="817524" cy="253916"/>
          </a:xfrm>
          <a:prstGeom prst="rect">
            <a:avLst/>
          </a:prstGeom>
          <a:noFill/>
        </p:spPr>
        <p:txBody>
          <a:bodyPr wrap="square" rtlCol="0">
            <a:spAutoFit/>
          </a:bodyPr>
          <a:lstStyle/>
          <a:p>
            <a:r>
              <a:rPr lang="en-US" sz="1050" b="1" dirty="0" smtClean="0"/>
              <a:t>Incheie</a:t>
            </a:r>
            <a:endParaRPr lang="en-US" sz="1050" b="1" dirty="0"/>
          </a:p>
        </p:txBody>
      </p:sp>
      <p:sp>
        <p:nvSpPr>
          <p:cNvPr id="51" name="TextBox 50"/>
          <p:cNvSpPr txBox="1"/>
          <p:nvPr/>
        </p:nvSpPr>
        <p:spPr>
          <a:xfrm>
            <a:off x="7579025" y="2587361"/>
            <a:ext cx="817524" cy="253916"/>
          </a:xfrm>
          <a:prstGeom prst="rect">
            <a:avLst/>
          </a:prstGeom>
          <a:noFill/>
        </p:spPr>
        <p:txBody>
          <a:bodyPr wrap="square" rtlCol="0">
            <a:spAutoFit/>
          </a:bodyPr>
          <a:lstStyle/>
          <a:p>
            <a:r>
              <a:rPr lang="en-US" sz="1050" b="1" dirty="0" smtClean="0"/>
              <a:t>Incheie</a:t>
            </a:r>
            <a:endParaRPr lang="en-US" sz="1050" b="1" dirty="0"/>
          </a:p>
        </p:txBody>
      </p:sp>
      <p:sp>
        <p:nvSpPr>
          <p:cNvPr id="52" name="TextBox 51"/>
          <p:cNvSpPr txBox="1"/>
          <p:nvPr/>
        </p:nvSpPr>
        <p:spPr>
          <a:xfrm>
            <a:off x="5837293" y="1506751"/>
            <a:ext cx="969924" cy="253916"/>
          </a:xfrm>
          <a:prstGeom prst="rect">
            <a:avLst/>
          </a:prstGeom>
          <a:noFill/>
        </p:spPr>
        <p:txBody>
          <a:bodyPr wrap="square" rtlCol="0">
            <a:spAutoFit/>
          </a:bodyPr>
          <a:lstStyle/>
          <a:p>
            <a:r>
              <a:rPr lang="en-US" sz="1050" b="1" dirty="0" smtClean="0"/>
              <a:t>Este incheie</a:t>
            </a:r>
            <a:endParaRPr lang="en-US" sz="1050" b="1" dirty="0"/>
          </a:p>
        </p:txBody>
      </p:sp>
      <p:sp>
        <p:nvSpPr>
          <p:cNvPr id="53" name="TextBox 52"/>
          <p:cNvSpPr txBox="1"/>
          <p:nvPr/>
        </p:nvSpPr>
        <p:spPr>
          <a:xfrm>
            <a:off x="7579025" y="2190990"/>
            <a:ext cx="969924" cy="253916"/>
          </a:xfrm>
          <a:prstGeom prst="rect">
            <a:avLst/>
          </a:prstGeom>
          <a:noFill/>
        </p:spPr>
        <p:txBody>
          <a:bodyPr wrap="square" rtlCol="0">
            <a:spAutoFit/>
          </a:bodyPr>
          <a:lstStyle/>
          <a:p>
            <a:r>
              <a:rPr lang="en-US" sz="1050" b="1" dirty="0" smtClean="0"/>
              <a:t>Este incheie</a:t>
            </a:r>
            <a:endParaRPr lang="en-US" sz="1050" b="1" dirty="0"/>
          </a:p>
        </p:txBody>
      </p:sp>
      <p:sp>
        <p:nvSpPr>
          <p:cNvPr id="54" name="TextBox 53"/>
          <p:cNvSpPr txBox="1"/>
          <p:nvPr/>
        </p:nvSpPr>
        <p:spPr>
          <a:xfrm>
            <a:off x="6172200" y="3175084"/>
            <a:ext cx="1070120" cy="253916"/>
          </a:xfrm>
          <a:prstGeom prst="rect">
            <a:avLst/>
          </a:prstGeom>
          <a:noFill/>
        </p:spPr>
        <p:txBody>
          <a:bodyPr wrap="square" rtlCol="0">
            <a:spAutoFit/>
          </a:bodyPr>
          <a:lstStyle/>
          <a:p>
            <a:r>
              <a:rPr lang="en-US" sz="1050" b="1" dirty="0" smtClean="0"/>
              <a:t>Ofera</a:t>
            </a:r>
            <a:endParaRPr lang="en-US" sz="1050" b="1" dirty="0"/>
          </a:p>
        </p:txBody>
      </p:sp>
      <p:sp>
        <p:nvSpPr>
          <p:cNvPr id="55" name="TextBox 54"/>
          <p:cNvSpPr txBox="1"/>
          <p:nvPr/>
        </p:nvSpPr>
        <p:spPr>
          <a:xfrm>
            <a:off x="8128068" y="3196053"/>
            <a:ext cx="969924" cy="253916"/>
          </a:xfrm>
          <a:prstGeom prst="rect">
            <a:avLst/>
          </a:prstGeom>
          <a:noFill/>
        </p:spPr>
        <p:txBody>
          <a:bodyPr wrap="square" rtlCol="0">
            <a:spAutoFit/>
          </a:bodyPr>
          <a:lstStyle/>
          <a:p>
            <a:r>
              <a:rPr lang="en-US" sz="1050" b="1" dirty="0" smtClean="0"/>
              <a:t>Ofera</a:t>
            </a:r>
            <a:endParaRPr lang="en-US" sz="1050" b="1" dirty="0"/>
          </a:p>
        </p:txBody>
      </p:sp>
      <p:sp>
        <p:nvSpPr>
          <p:cNvPr id="56" name="TextBox 55"/>
          <p:cNvSpPr txBox="1"/>
          <p:nvPr/>
        </p:nvSpPr>
        <p:spPr>
          <a:xfrm>
            <a:off x="6272396" y="4291656"/>
            <a:ext cx="749779" cy="415498"/>
          </a:xfrm>
          <a:prstGeom prst="rect">
            <a:avLst/>
          </a:prstGeom>
          <a:noFill/>
        </p:spPr>
        <p:txBody>
          <a:bodyPr wrap="square" rtlCol="0">
            <a:spAutoFit/>
          </a:bodyPr>
          <a:lstStyle/>
          <a:p>
            <a:r>
              <a:rPr lang="en-US" sz="1050" b="1" dirty="0" smtClean="0"/>
              <a:t>Este oferit</a:t>
            </a:r>
            <a:endParaRPr lang="en-US" sz="1050" b="1" dirty="0"/>
          </a:p>
        </p:txBody>
      </p:sp>
      <p:sp>
        <p:nvSpPr>
          <p:cNvPr id="57" name="TextBox 56"/>
          <p:cNvSpPr txBox="1"/>
          <p:nvPr/>
        </p:nvSpPr>
        <p:spPr>
          <a:xfrm>
            <a:off x="8031538" y="4285179"/>
            <a:ext cx="742933" cy="415498"/>
          </a:xfrm>
          <a:prstGeom prst="rect">
            <a:avLst/>
          </a:prstGeom>
          <a:noFill/>
        </p:spPr>
        <p:txBody>
          <a:bodyPr wrap="square" rtlCol="0">
            <a:spAutoFit/>
          </a:bodyPr>
          <a:lstStyle/>
          <a:p>
            <a:r>
              <a:rPr lang="en-US" sz="1050" b="1" dirty="0" smtClean="0"/>
              <a:t>Este oferit</a:t>
            </a:r>
            <a:endParaRPr lang="en-US" sz="1050" b="1" dirty="0"/>
          </a:p>
        </p:txBody>
      </p:sp>
      <p:cxnSp>
        <p:nvCxnSpPr>
          <p:cNvPr id="71" name="Straight Connector 70"/>
          <p:cNvCxnSpPr>
            <a:stCxn id="5" idx="3"/>
          </p:cNvCxnSpPr>
          <p:nvPr/>
        </p:nvCxnSpPr>
        <p:spPr>
          <a:xfrm>
            <a:off x="1535502" y="1714500"/>
            <a:ext cx="1685026" cy="2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 idx="2"/>
          </p:cNvCxnSpPr>
          <p:nvPr/>
        </p:nvCxnSpPr>
        <p:spPr>
          <a:xfrm>
            <a:off x="958251" y="2133600"/>
            <a:ext cx="0" cy="544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8" idx="2"/>
            <a:endCxn id="19" idx="0"/>
          </p:cNvCxnSpPr>
          <p:nvPr/>
        </p:nvCxnSpPr>
        <p:spPr>
          <a:xfrm>
            <a:off x="958251" y="4191000"/>
            <a:ext cx="0" cy="637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0" idx="0"/>
          </p:cNvCxnSpPr>
          <p:nvPr/>
        </p:nvCxnSpPr>
        <p:spPr>
          <a:xfrm flipV="1">
            <a:off x="2542550" y="1922249"/>
            <a:ext cx="0" cy="736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42550" y="1922249"/>
            <a:ext cx="6779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1" idx="0"/>
          </p:cNvCxnSpPr>
          <p:nvPr/>
        </p:nvCxnSpPr>
        <p:spPr>
          <a:xfrm flipV="1">
            <a:off x="5143500" y="1922249"/>
            <a:ext cx="0" cy="755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4439728" y="1922249"/>
            <a:ext cx="7037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733800" y="2109322"/>
            <a:ext cx="0" cy="334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939396" y="2109322"/>
            <a:ext cx="0" cy="334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2" idx="3"/>
          </p:cNvCxnSpPr>
          <p:nvPr/>
        </p:nvCxnSpPr>
        <p:spPr>
          <a:xfrm flipV="1">
            <a:off x="3136335" y="5427452"/>
            <a:ext cx="1359465" cy="9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4" idx="1"/>
            <a:endCxn id="16" idx="3"/>
          </p:cNvCxnSpPr>
          <p:nvPr/>
        </p:nvCxnSpPr>
        <p:spPr>
          <a:xfrm flipH="1" flipV="1">
            <a:off x="4439728" y="1688621"/>
            <a:ext cx="2342072" cy="28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24" idx="2"/>
            <a:endCxn id="25" idx="0"/>
          </p:cNvCxnSpPr>
          <p:nvPr/>
        </p:nvCxnSpPr>
        <p:spPr>
          <a:xfrm>
            <a:off x="7429500" y="2133600"/>
            <a:ext cx="0" cy="748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5" idx="1"/>
          </p:cNvCxnSpPr>
          <p:nvPr/>
        </p:nvCxnSpPr>
        <p:spPr>
          <a:xfrm flipH="1">
            <a:off x="6272396" y="3429000"/>
            <a:ext cx="5094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6322255" y="3433750"/>
            <a:ext cx="0" cy="1273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8481562" y="3440216"/>
            <a:ext cx="0" cy="1260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25" idx="3"/>
          </p:cNvCxnSpPr>
          <p:nvPr/>
        </p:nvCxnSpPr>
        <p:spPr>
          <a:xfrm>
            <a:off x="8077200" y="3429000"/>
            <a:ext cx="408762" cy="0"/>
          </a:xfrm>
          <a:prstGeom prst="line">
            <a:avLst/>
          </a:prstGeom>
        </p:spPr>
        <p:style>
          <a:lnRef idx="1">
            <a:schemeClr val="accent1"/>
          </a:lnRef>
          <a:fillRef idx="0">
            <a:schemeClr val="accent1"/>
          </a:fillRef>
          <a:effectRef idx="0">
            <a:schemeClr val="accent1"/>
          </a:effectRef>
          <a:fontRef idx="minor">
            <a:schemeClr val="tx1"/>
          </a:fontRef>
        </p:style>
      </p:cxn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44" y="1039050"/>
            <a:ext cx="8548777" cy="559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0358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458200" cy="4524315"/>
          </a:xfrm>
          <a:prstGeom prst="rect">
            <a:avLst/>
          </a:prstGeom>
          <a:noFill/>
        </p:spPr>
        <p:txBody>
          <a:bodyPr wrap="square" rtlCol="0">
            <a:spAutoFit/>
          </a:bodyPr>
          <a:lstStyle/>
          <a:p>
            <a:r>
              <a:rPr lang="en-US" sz="1600" b="1" u="sng" dirty="0"/>
              <a:t>Inserarea informatiilor in </a:t>
            </a:r>
            <a:r>
              <a:rPr lang="en-US" sz="1600" b="1" u="sng" dirty="0" smtClean="0"/>
              <a:t>tabelul Contracte</a:t>
            </a:r>
            <a:endParaRPr lang="en-US" sz="1600" dirty="0" smtClean="0"/>
          </a:p>
          <a:p>
            <a:endParaRPr lang="en-US" sz="1600" dirty="0" smtClean="0"/>
          </a:p>
          <a:p>
            <a:r>
              <a:rPr lang="en-US" sz="1600" dirty="0" smtClean="0"/>
              <a:t>INSERT </a:t>
            </a:r>
            <a:r>
              <a:rPr lang="en-US" sz="1600" dirty="0"/>
              <a:t>ALL</a:t>
            </a:r>
          </a:p>
          <a:p>
            <a:r>
              <a:rPr lang="en-US" sz="1600" dirty="0"/>
              <a:t>   INTO Contracte (id_con, data_expirare, id_e, id_s) VALUES (1, '01/10/2018', 1, 4)</a:t>
            </a:r>
          </a:p>
          <a:p>
            <a:r>
              <a:rPr lang="en-US" sz="1600" dirty="0"/>
              <a:t>   INTO Contracte (id_con, data_expirare, id_e, id_s) VALUES (2, '01/24/2018', 2, 5)</a:t>
            </a:r>
          </a:p>
          <a:p>
            <a:r>
              <a:rPr lang="en-US" sz="1600" dirty="0"/>
              <a:t>   INTO Contracte (id_con, data_expirare, id_e, id_s) VALUES (3, '01/17/2018', 3, 3)</a:t>
            </a:r>
          </a:p>
          <a:p>
            <a:r>
              <a:rPr lang="en-US" sz="1600" dirty="0"/>
              <a:t>   INTO Contracte (id_con, data_expirare, id_e, id_s) VALUES (4, '01/01/2018', 4, 2)</a:t>
            </a:r>
          </a:p>
          <a:p>
            <a:r>
              <a:rPr lang="en-US" sz="1600" dirty="0"/>
              <a:t>   INTO Contracte (id_con, data_expirare, id_e, id_s) VALUES (5, '01/11/2018', 5, 1)</a:t>
            </a:r>
          </a:p>
          <a:p>
            <a:r>
              <a:rPr lang="en-US" sz="1600" dirty="0"/>
              <a:t>   INTO Contracte (id_con, data_expirare, id_e, id_s) VALUES (6, '01/24/2018', 4, 7)</a:t>
            </a:r>
          </a:p>
          <a:p>
            <a:r>
              <a:rPr lang="en-US" sz="1600" dirty="0"/>
              <a:t>   INTO Contracte (id_con, data_expirare, id_e, id_s) VALUES (7, '01/22/2018', 3, 6)</a:t>
            </a:r>
          </a:p>
          <a:p>
            <a:r>
              <a:rPr lang="en-US" sz="1600" dirty="0"/>
              <a:t>   INTO Contracte (id_con, data_expirare, id_e, id_s) VALUES (8, '01/21/2018', 5, 8)</a:t>
            </a:r>
          </a:p>
          <a:p>
            <a:r>
              <a:rPr lang="en-US" sz="1600" dirty="0"/>
              <a:t>   INTO Contracte (id_con, data_expirare, id_e, id_s) VALUES (9, '01/12/2018', 1, 10)</a:t>
            </a:r>
          </a:p>
          <a:p>
            <a:r>
              <a:rPr lang="en-US" sz="1600" dirty="0"/>
              <a:t>   INTO Contracte (id_con, data_expirare, id_e, id_s) VALUES (10, '01/09/2018', 2, 11)</a:t>
            </a:r>
          </a:p>
          <a:p>
            <a:r>
              <a:rPr lang="en-US" sz="1600" dirty="0"/>
              <a:t>   INTO Contracte (id_con, data_expirare, id_e, id_s) VALUES (11, '01/04/2018', 1, 9)</a:t>
            </a:r>
          </a:p>
          <a:p>
            <a:r>
              <a:rPr lang="en-US" sz="1600" dirty="0"/>
              <a:t>   INTO Contracte (id_con, data_expirare, id_e, id_s) VALUES (12, '01/14/2018', 2, 14)</a:t>
            </a:r>
          </a:p>
          <a:p>
            <a:r>
              <a:rPr lang="en-US" sz="1600" dirty="0"/>
              <a:t>   INTO Contracte (id_con, data_expirare, id_e, id_s) VALUES (13, '01/27/2018', 4, 13)</a:t>
            </a:r>
          </a:p>
          <a:p>
            <a:r>
              <a:rPr lang="en-US" sz="1600" dirty="0"/>
              <a:t>   INTO Contracte (id_con, data_expirare, id_e, id_s) VALUES (14, '01/17/2018', 5, 12)</a:t>
            </a:r>
          </a:p>
          <a:p>
            <a:r>
              <a:rPr lang="en-US" sz="1600" dirty="0"/>
              <a:t>SELECT 1 FROM DUAL;</a:t>
            </a:r>
          </a:p>
        </p:txBody>
      </p:sp>
    </p:spTree>
    <p:extLst>
      <p:ext uri="{BB962C8B-B14F-4D97-AF65-F5344CB8AC3E}">
        <p14:creationId xmlns:p14="http://schemas.microsoft.com/office/powerpoint/2010/main" val="2496145024"/>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7924800" cy="577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145024"/>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0"/>
            <a:ext cx="8229600" cy="990600"/>
          </a:xfrm>
        </p:spPr>
        <p:txBody>
          <a:bodyPr/>
          <a:lstStyle/>
          <a:p>
            <a:r>
              <a:rPr lang="en-US" dirty="0"/>
              <a:t>Actualizarea structurii tabelelelor</a:t>
            </a:r>
            <a:br>
              <a:rPr lang="en-US" dirty="0"/>
            </a:br>
            <a:endParaRPr lang="en-US" dirty="0"/>
          </a:p>
        </p:txBody>
      </p:sp>
    </p:spTree>
    <p:extLst>
      <p:ext uri="{BB962C8B-B14F-4D97-AF65-F5344CB8AC3E}">
        <p14:creationId xmlns:p14="http://schemas.microsoft.com/office/powerpoint/2010/main" val="1656984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599"/>
            <a:ext cx="8229600" cy="1384995"/>
          </a:xfrm>
          <a:prstGeom prst="rect">
            <a:avLst/>
          </a:prstGeom>
          <a:noFill/>
        </p:spPr>
        <p:txBody>
          <a:bodyPr wrap="square" rtlCol="0">
            <a:spAutoFit/>
          </a:bodyPr>
          <a:lstStyle/>
          <a:p>
            <a:r>
              <a:rPr lang="en-US" sz="1200" b="1" dirty="0"/>
              <a:t>ALTER TABLE </a:t>
            </a:r>
          </a:p>
          <a:p>
            <a:r>
              <a:rPr lang="en-US" sz="1200" dirty="0"/>
              <a:t>   Sponsori </a:t>
            </a:r>
          </a:p>
          <a:p>
            <a:r>
              <a:rPr lang="en-US" sz="1200" dirty="0"/>
              <a:t>MODIFY </a:t>
            </a:r>
            <a:endParaRPr lang="en-US" sz="1200" dirty="0" smtClean="0"/>
          </a:p>
          <a:p>
            <a:r>
              <a:rPr lang="en-US" sz="1200" dirty="0" smtClean="0"/>
              <a:t>( </a:t>
            </a:r>
          </a:p>
          <a:p>
            <a:r>
              <a:rPr lang="en-US" sz="1200" dirty="0" smtClean="0"/>
              <a:t>  localitate </a:t>
            </a:r>
            <a:r>
              <a:rPr lang="en-US" sz="1200" dirty="0"/>
              <a:t>varchar2(30</a:t>
            </a:r>
            <a:r>
              <a:rPr lang="en-US" sz="1200" dirty="0" smtClean="0"/>
              <a:t>)</a:t>
            </a:r>
          </a:p>
          <a:p>
            <a:r>
              <a:rPr lang="en-US" sz="1200" dirty="0" smtClean="0"/>
              <a:t>);</a:t>
            </a:r>
          </a:p>
          <a:p>
            <a:endParaRPr lang="en-US" sz="1200" dirty="0" smtClean="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9273" y="1981200"/>
            <a:ext cx="796165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857317"/>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687" y="1843881"/>
            <a:ext cx="72866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0" y="742685"/>
            <a:ext cx="8001000" cy="369332"/>
          </a:xfrm>
          <a:prstGeom prst="rect">
            <a:avLst/>
          </a:prstGeom>
        </p:spPr>
        <p:txBody>
          <a:bodyPr wrap="square">
            <a:spAutoFit/>
          </a:bodyPr>
          <a:lstStyle/>
          <a:p>
            <a:r>
              <a:rPr lang="en-US" dirty="0"/>
              <a:t>ALTER TABLE Echipe ADD slogan </a:t>
            </a:r>
            <a:r>
              <a:rPr lang="en-US" dirty="0" smtClean="0"/>
              <a:t>varchar2(255</a:t>
            </a:r>
            <a:r>
              <a:rPr lang="en-US" dirty="0"/>
              <a:t>);</a:t>
            </a:r>
          </a:p>
        </p:txBody>
      </p:sp>
    </p:spTree>
    <p:extLst>
      <p:ext uri="{BB962C8B-B14F-4D97-AF65-F5344CB8AC3E}">
        <p14:creationId xmlns:p14="http://schemas.microsoft.com/office/powerpoint/2010/main" val="377653857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350" y="1858169"/>
            <a:ext cx="7353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90600" y="838200"/>
            <a:ext cx="5486400" cy="369332"/>
          </a:xfrm>
          <a:prstGeom prst="rect">
            <a:avLst/>
          </a:prstGeom>
        </p:spPr>
        <p:txBody>
          <a:bodyPr wrap="square">
            <a:spAutoFit/>
          </a:bodyPr>
          <a:lstStyle/>
          <a:p>
            <a:r>
              <a:rPr lang="en-US" dirty="0" smtClean="0"/>
              <a:t>ALTER TABLE Echipe DROP COLUMN slogan;</a:t>
            </a:r>
            <a:endParaRPr lang="en-US" dirty="0"/>
          </a:p>
        </p:txBody>
      </p:sp>
    </p:spTree>
    <p:extLst>
      <p:ext uri="{BB962C8B-B14F-4D97-AF65-F5344CB8AC3E}">
        <p14:creationId xmlns:p14="http://schemas.microsoft.com/office/powerpoint/2010/main" val="3776538577"/>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9098" y="838200"/>
            <a:ext cx="5486400" cy="646331"/>
          </a:xfrm>
          <a:prstGeom prst="rect">
            <a:avLst/>
          </a:prstGeom>
        </p:spPr>
        <p:txBody>
          <a:bodyPr wrap="square">
            <a:spAutoFit/>
          </a:bodyPr>
          <a:lstStyle/>
          <a:p>
            <a:r>
              <a:rPr lang="en-US" dirty="0"/>
              <a:t>ALTER TABLE Articole_Vestimentare</a:t>
            </a:r>
          </a:p>
          <a:p>
            <a:r>
              <a:rPr lang="en-US" dirty="0"/>
              <a:t>  MODIFY ( marime DEFAULT 'M');</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8047944" cy="322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984938"/>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838200"/>
            <a:ext cx="5486400" cy="646331"/>
          </a:xfrm>
          <a:prstGeom prst="rect">
            <a:avLst/>
          </a:prstGeom>
        </p:spPr>
        <p:txBody>
          <a:bodyPr wrap="square">
            <a:spAutoFit/>
          </a:bodyPr>
          <a:lstStyle/>
          <a:p>
            <a:r>
              <a:rPr lang="en-US" dirty="0"/>
              <a:t>ALTER TABLE Public_Speakeri</a:t>
            </a:r>
          </a:p>
          <a:p>
            <a:r>
              <a:rPr lang="en-US" dirty="0"/>
              <a:t>  MODIFY ( nr_discursuri_tinute DEFAULT 1);</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562333" cy="3985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121492"/>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1371600"/>
            <a:ext cx="8839200" cy="2505075"/>
          </a:xfrm>
        </p:spPr>
        <p:txBody>
          <a:bodyPr/>
          <a:lstStyle/>
          <a:p>
            <a:r>
              <a:rPr lang="en-US" dirty="0">
                <a:effectLst>
                  <a:outerShdw blurRad="38100" dist="38100" dir="2700000" algn="tl">
                    <a:srgbClr val="000000">
                      <a:alpha val="43137"/>
                    </a:srgbClr>
                  </a:outerShdw>
                </a:effectLst>
              </a:rPr>
              <a:t>Modificarea datelor folosind</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UPDATE</a:t>
            </a:r>
          </a:p>
        </p:txBody>
      </p:sp>
    </p:spTree>
    <p:extLst>
      <p:ext uri="{BB962C8B-B14F-4D97-AF65-F5344CB8AC3E}">
        <p14:creationId xmlns:p14="http://schemas.microsoft.com/office/powerpoint/2010/main" val="24961450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609600" y="381000"/>
            <a:ext cx="5181600" cy="369332"/>
          </a:xfrm>
          <a:prstGeom prst="rect">
            <a:avLst/>
          </a:prstGeom>
          <a:noFill/>
        </p:spPr>
        <p:txBody>
          <a:bodyPr wrap="square" rtlCol="0">
            <a:spAutoFit/>
          </a:bodyPr>
          <a:lstStyle/>
          <a:p>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25404"/>
            <a:ext cx="6098875" cy="195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584244"/>
            <a:ext cx="72675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14502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990600"/>
          </a:xfrm>
        </p:spPr>
        <p:txBody>
          <a:bodyPr/>
          <a:lstStyle/>
          <a:p>
            <a:r>
              <a:rPr lang="en-US" dirty="0" smtClean="0"/>
              <a:t>Crearea tabelelor</a:t>
            </a:r>
            <a:endParaRPr lang="en-US" dirty="0"/>
          </a:p>
        </p:txBody>
      </p:sp>
    </p:spTree>
    <p:extLst>
      <p:ext uri="{BB962C8B-B14F-4D97-AF65-F5344CB8AC3E}">
        <p14:creationId xmlns:p14="http://schemas.microsoft.com/office/powerpoint/2010/main" val="11450358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65151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4491" y="2143125"/>
            <a:ext cx="72485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023562"/>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609600" y="381000"/>
            <a:ext cx="5181600" cy="369332"/>
          </a:xfrm>
          <a:prstGeom prst="rect">
            <a:avLst/>
          </a:prstGeom>
          <a:noFill/>
        </p:spPr>
        <p:txBody>
          <a:bodyPr wrap="square" rtlCol="0">
            <a:spAutoFit/>
          </a:bodyPr>
          <a:lstStyle/>
          <a:p>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55602"/>
            <a:ext cx="38385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5" y="555602"/>
            <a:ext cx="38766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6" name="Picture 4"/>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2051027"/>
            <a:ext cx="7746449" cy="4349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023562"/>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609600" y="381000"/>
            <a:ext cx="5181600" cy="369332"/>
          </a:xfrm>
          <a:prstGeom prst="rect">
            <a:avLst/>
          </a:prstGeom>
          <a:noFill/>
        </p:spPr>
        <p:txBody>
          <a:bodyPr wrap="square" rtlCol="0">
            <a:spAutoFit/>
          </a:bodyPr>
          <a:lstStyle/>
          <a:p>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8748"/>
            <a:ext cx="72390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59" y="369498"/>
            <a:ext cx="48577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90086"/>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1371600"/>
            <a:ext cx="8839200" cy="2505075"/>
          </a:xfrm>
        </p:spPr>
        <p:txBody>
          <a:bodyPr/>
          <a:lstStyle/>
          <a:p>
            <a:r>
              <a:rPr lang="ro-RO"/>
              <a:t>Exemple de interogări variate</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287131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369332"/>
          </a:xfrm>
          <a:prstGeom prst="rect">
            <a:avLst/>
          </a:prstGeom>
          <a:noFill/>
        </p:spPr>
        <p:txBody>
          <a:bodyPr wrap="square" rtlCol="0">
            <a:spAutoFit/>
          </a:bodyPr>
          <a:lstStyle/>
          <a:p>
            <a:r>
              <a:rPr lang="en-US" dirty="0"/>
              <a:t>1) S</a:t>
            </a:r>
            <a:r>
              <a:rPr lang="ro-RO" dirty="0"/>
              <a:t>ă se afișeze toate informațiile </a:t>
            </a:r>
            <a:r>
              <a:rPr lang="ro-RO" dirty="0" smtClean="0"/>
              <a:t>despre</a:t>
            </a:r>
            <a:r>
              <a:rPr lang="en-US" dirty="0" smtClean="0"/>
              <a:t> alesii publicului.</a:t>
            </a:r>
            <a:endParaRPr lang="en-US" dirty="0"/>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04644"/>
            <a:ext cx="8229600" cy="271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437731"/>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369332"/>
          </a:xfrm>
          <a:prstGeom prst="rect">
            <a:avLst/>
          </a:prstGeom>
          <a:noFill/>
        </p:spPr>
        <p:txBody>
          <a:bodyPr wrap="square" rtlCol="0">
            <a:spAutoFit/>
          </a:bodyPr>
          <a:lstStyle/>
          <a:p>
            <a:r>
              <a:rPr lang="en-US" dirty="0" smtClean="0"/>
              <a:t>2) </a:t>
            </a:r>
            <a:r>
              <a:rPr lang="en-US" dirty="0"/>
              <a:t>S</a:t>
            </a:r>
            <a:r>
              <a:rPr lang="ro-RO" dirty="0"/>
              <a:t>ă se afișeze toate informațiile </a:t>
            </a:r>
            <a:r>
              <a:rPr lang="ro-RO" dirty="0" smtClean="0"/>
              <a:t>despre</a:t>
            </a:r>
            <a:r>
              <a:rPr lang="en-US" dirty="0" smtClean="0"/>
              <a:t> alesii publicului nascuti in luna MAI.</a:t>
            </a:r>
            <a:endParaRPr lang="en-US" dirty="0"/>
          </a:p>
        </p:txBody>
      </p:sp>
      <p:pic>
        <p:nvPicPr>
          <p:cNvPr id="307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3200"/>
            <a:ext cx="8229600" cy="229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525039"/>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646331"/>
          </a:xfrm>
          <a:prstGeom prst="rect">
            <a:avLst/>
          </a:prstGeom>
          <a:noFill/>
        </p:spPr>
        <p:txBody>
          <a:bodyPr wrap="square" rtlCol="0">
            <a:spAutoFit/>
          </a:bodyPr>
          <a:lstStyle/>
          <a:p>
            <a:r>
              <a:rPr lang="en-US" dirty="0" smtClean="0"/>
              <a:t>3) </a:t>
            </a:r>
            <a:r>
              <a:rPr lang="en-US" dirty="0"/>
              <a:t>S</a:t>
            </a:r>
            <a:r>
              <a:rPr lang="ro-RO" dirty="0"/>
              <a:t>ă se afișeze toate informațiile </a:t>
            </a:r>
            <a:r>
              <a:rPr lang="ro-RO" dirty="0" smtClean="0"/>
              <a:t>despre</a:t>
            </a:r>
            <a:r>
              <a:rPr lang="en-US" dirty="0"/>
              <a:t> </a:t>
            </a:r>
            <a:r>
              <a:rPr lang="en-US" dirty="0" smtClean="0"/>
              <a:t>episoadele care vor fi difuzate in  a 11-a luna a anului.</a:t>
            </a:r>
            <a:endParaRPr lang="en-US" dirty="0"/>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27944"/>
            <a:ext cx="8229600" cy="303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525039"/>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646331"/>
          </a:xfrm>
          <a:prstGeom prst="rect">
            <a:avLst/>
          </a:prstGeom>
          <a:noFill/>
        </p:spPr>
        <p:txBody>
          <a:bodyPr wrap="square" rtlCol="0">
            <a:spAutoFit/>
          </a:bodyPr>
          <a:lstStyle/>
          <a:p>
            <a:r>
              <a:rPr lang="en-US" dirty="0" smtClean="0"/>
              <a:t>4) </a:t>
            </a:r>
            <a:r>
              <a:rPr lang="en-US" dirty="0"/>
              <a:t>S</a:t>
            </a:r>
            <a:r>
              <a:rPr lang="ro-RO" dirty="0"/>
              <a:t>ă se </a:t>
            </a:r>
            <a:r>
              <a:rPr lang="ro-RO" dirty="0" smtClean="0"/>
              <a:t>afișeze</a:t>
            </a:r>
            <a:r>
              <a:rPr lang="en-US" dirty="0" smtClean="0"/>
              <a:t> informatii despre</a:t>
            </a:r>
            <a:r>
              <a:rPr lang="ro-RO" dirty="0" smtClean="0"/>
              <a:t> </a:t>
            </a:r>
            <a:r>
              <a:rPr lang="en-US" dirty="0" smtClean="0"/>
              <a:t>alesii publicului care au postat un video mai lung de 5 minute.</a:t>
            </a:r>
            <a:endParaRPr lang="en-US" dirty="0"/>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229600" cy="2330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369332"/>
          </a:xfrm>
          <a:prstGeom prst="rect">
            <a:avLst/>
          </a:prstGeom>
          <a:noFill/>
        </p:spPr>
        <p:txBody>
          <a:bodyPr wrap="square" rtlCol="0">
            <a:spAutoFit/>
          </a:bodyPr>
          <a:lstStyle/>
          <a:p>
            <a:r>
              <a:rPr lang="en-US" dirty="0" smtClean="0"/>
              <a:t>5) </a:t>
            </a:r>
            <a:r>
              <a:rPr lang="en-US" dirty="0"/>
              <a:t>S</a:t>
            </a:r>
            <a:r>
              <a:rPr lang="ro-RO" dirty="0"/>
              <a:t>ă se </a:t>
            </a:r>
            <a:r>
              <a:rPr lang="ro-RO" dirty="0" smtClean="0"/>
              <a:t>afișeze</a:t>
            </a:r>
            <a:r>
              <a:rPr lang="en-US" dirty="0" smtClean="0"/>
              <a:t> cate contracte detine echipa 2.</a:t>
            </a:r>
            <a:endParaRPr lang="en-US" dirty="0"/>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14601"/>
            <a:ext cx="8229600" cy="225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369332"/>
          </a:xfrm>
          <a:prstGeom prst="rect">
            <a:avLst/>
          </a:prstGeom>
          <a:noFill/>
        </p:spPr>
        <p:txBody>
          <a:bodyPr wrap="square" rtlCol="0">
            <a:spAutoFit/>
          </a:bodyPr>
          <a:lstStyle/>
          <a:p>
            <a:r>
              <a:rPr lang="en-US" dirty="0" smtClean="0"/>
              <a:t>6) </a:t>
            </a:r>
            <a:r>
              <a:rPr lang="en-US" dirty="0"/>
              <a:t>S</a:t>
            </a:r>
            <a:r>
              <a:rPr lang="ro-RO" dirty="0"/>
              <a:t>ă se </a:t>
            </a:r>
            <a:r>
              <a:rPr lang="ro-RO" dirty="0" smtClean="0"/>
              <a:t>afișeze</a:t>
            </a:r>
            <a:r>
              <a:rPr lang="en-US" dirty="0" smtClean="0"/>
              <a:t> numele tuturor sponsorilor echipei 2.</a:t>
            </a:r>
            <a:endParaRPr lang="en-US" dirty="0"/>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90801"/>
            <a:ext cx="8229600" cy="241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815882"/>
          </a:xfrm>
          <a:prstGeom prst="rect">
            <a:avLst/>
          </a:prstGeom>
          <a:noFill/>
        </p:spPr>
        <p:txBody>
          <a:bodyPr wrap="square" rtlCol="0">
            <a:spAutoFit/>
          </a:bodyPr>
          <a:lstStyle/>
          <a:p>
            <a:r>
              <a:rPr lang="en-US" sz="1600" b="1" u="sng" dirty="0" smtClean="0"/>
              <a:t>Crearea tabelului Echipe</a:t>
            </a:r>
          </a:p>
          <a:p>
            <a:endParaRPr lang="en-US" sz="1600" dirty="0" smtClean="0"/>
          </a:p>
          <a:p>
            <a:r>
              <a:rPr lang="en-US" sz="1600" dirty="0" smtClean="0"/>
              <a:t>CREATE </a:t>
            </a:r>
            <a:r>
              <a:rPr lang="en-US" sz="1600" dirty="0"/>
              <a:t>TABLE Echipe (</a:t>
            </a:r>
          </a:p>
          <a:p>
            <a:r>
              <a:rPr lang="en-US" sz="1600" dirty="0"/>
              <a:t>id_e number(2) CONSTRAINT PK_Echipe PRIMARY KEY,</a:t>
            </a:r>
          </a:p>
          <a:p>
            <a:r>
              <a:rPr lang="en-US" sz="1600" dirty="0"/>
              <a:t>nume varchar2(30) NOT NULL,</a:t>
            </a:r>
          </a:p>
          <a:p>
            <a:r>
              <a:rPr lang="en-US" sz="1600" dirty="0"/>
              <a:t>oras varchar2(30) NOT NULL</a:t>
            </a:r>
          </a:p>
          <a:p>
            <a:r>
              <a:rPr lang="en-US" sz="1600" dirty="0"/>
              <a: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10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035899"/>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44420"/>
            <a:ext cx="8077200" cy="369332"/>
          </a:xfrm>
          <a:prstGeom prst="rect">
            <a:avLst/>
          </a:prstGeom>
          <a:noFill/>
        </p:spPr>
        <p:txBody>
          <a:bodyPr wrap="square" rtlCol="0">
            <a:spAutoFit/>
          </a:bodyPr>
          <a:lstStyle/>
          <a:p>
            <a:r>
              <a:rPr lang="en-US" dirty="0" smtClean="0"/>
              <a:t>7) </a:t>
            </a:r>
            <a:r>
              <a:rPr lang="en-US" dirty="0"/>
              <a:t>S</a:t>
            </a:r>
            <a:r>
              <a:rPr lang="ro-RO" dirty="0"/>
              <a:t>ă se afișeze </a:t>
            </a:r>
            <a:r>
              <a:rPr lang="en-US" dirty="0" smtClean="0"/>
              <a:t>numele tuturor sponsorilor care ofera cosmetice.</a:t>
            </a:r>
            <a:endParaRPr lang="en-US" dirty="0"/>
          </a:p>
        </p:txBody>
      </p:sp>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1201"/>
            <a:ext cx="8229600" cy="365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369332"/>
          </a:xfrm>
          <a:prstGeom prst="rect">
            <a:avLst/>
          </a:prstGeom>
          <a:noFill/>
        </p:spPr>
        <p:txBody>
          <a:bodyPr wrap="square" rtlCol="0">
            <a:spAutoFit/>
          </a:bodyPr>
          <a:lstStyle/>
          <a:p>
            <a:r>
              <a:rPr lang="en-US" dirty="0" smtClean="0"/>
              <a:t>8) </a:t>
            </a:r>
            <a:r>
              <a:rPr lang="en-US" dirty="0"/>
              <a:t>S</a:t>
            </a:r>
            <a:r>
              <a:rPr lang="ro-RO" dirty="0"/>
              <a:t>ă se afișeze </a:t>
            </a:r>
            <a:r>
              <a:rPr lang="en-US" dirty="0"/>
              <a:t>numele tuturor sponsorilor care </a:t>
            </a:r>
            <a:r>
              <a:rPr lang="en-US" dirty="0" smtClean="0"/>
              <a:t>ofera articole vestimentare.</a:t>
            </a:r>
            <a:endParaRPr lang="en-US" dirty="0"/>
          </a:p>
        </p:txBody>
      </p:sp>
      <p:pic>
        <p:nvPicPr>
          <p:cNvPr id="36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29600" cy="356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369332"/>
          </a:xfrm>
          <a:prstGeom prst="rect">
            <a:avLst/>
          </a:prstGeom>
          <a:noFill/>
        </p:spPr>
        <p:txBody>
          <a:bodyPr wrap="square" rtlCol="0">
            <a:spAutoFit/>
          </a:bodyPr>
          <a:lstStyle/>
          <a:p>
            <a:r>
              <a:rPr lang="en-US" dirty="0" smtClean="0"/>
              <a:t>9) </a:t>
            </a:r>
            <a:r>
              <a:rPr lang="en-US" dirty="0"/>
              <a:t>S</a:t>
            </a:r>
            <a:r>
              <a:rPr lang="ro-RO" dirty="0"/>
              <a:t>ă se afișeze </a:t>
            </a:r>
            <a:r>
              <a:rPr lang="en-US" dirty="0" smtClean="0"/>
              <a:t>numele sponsorilor din Bucuresti.</a:t>
            </a:r>
            <a:endParaRPr lang="en-US" dirty="0"/>
          </a:p>
        </p:txBody>
      </p:sp>
      <p:pic>
        <p:nvPicPr>
          <p:cNvPr id="378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41816"/>
            <a:ext cx="8229600" cy="344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369332"/>
          </a:xfrm>
          <a:prstGeom prst="rect">
            <a:avLst/>
          </a:prstGeom>
          <a:noFill/>
        </p:spPr>
        <p:txBody>
          <a:bodyPr wrap="square" rtlCol="0">
            <a:spAutoFit/>
          </a:bodyPr>
          <a:lstStyle/>
          <a:p>
            <a:r>
              <a:rPr lang="en-US" dirty="0" smtClean="0"/>
              <a:t>10) </a:t>
            </a:r>
            <a:r>
              <a:rPr lang="en-US" dirty="0"/>
              <a:t>S</a:t>
            </a:r>
            <a:r>
              <a:rPr lang="ro-RO" dirty="0"/>
              <a:t>ă se </a:t>
            </a:r>
            <a:r>
              <a:rPr lang="ro-RO" dirty="0" smtClean="0"/>
              <a:t>afișeze</a:t>
            </a:r>
            <a:r>
              <a:rPr lang="en-US" dirty="0" smtClean="0"/>
              <a:t> numele sponsorilor care ofera camasi si marimea acestora.</a:t>
            </a:r>
            <a:endParaRPr lang="en-US" dirty="0"/>
          </a:p>
        </p:txBody>
      </p:sp>
      <p:pic>
        <p:nvPicPr>
          <p:cNvPr id="38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8229600" cy="213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646331"/>
          </a:xfrm>
          <a:prstGeom prst="rect">
            <a:avLst/>
          </a:prstGeom>
          <a:noFill/>
        </p:spPr>
        <p:txBody>
          <a:bodyPr wrap="square" rtlCol="0">
            <a:spAutoFit/>
          </a:bodyPr>
          <a:lstStyle/>
          <a:p>
            <a:r>
              <a:rPr lang="en-US" dirty="0" smtClean="0"/>
              <a:t>11) </a:t>
            </a:r>
            <a:r>
              <a:rPr lang="en-US" dirty="0"/>
              <a:t>S</a:t>
            </a:r>
            <a:r>
              <a:rPr lang="ro-RO" dirty="0"/>
              <a:t>ă se </a:t>
            </a:r>
            <a:r>
              <a:rPr lang="ro-RO" dirty="0" smtClean="0"/>
              <a:t>afișeze</a:t>
            </a:r>
            <a:r>
              <a:rPr lang="en-US" dirty="0" smtClean="0"/>
              <a:t> numele echipelor impreuna cu cameramanii si hairstylerii acestora ordonate dupa id-ul echipelor</a:t>
            </a:r>
            <a:r>
              <a:rPr lang="en-US" dirty="0"/>
              <a:t>.</a:t>
            </a:r>
          </a:p>
        </p:txBody>
      </p:sp>
      <p:pic>
        <p:nvPicPr>
          <p:cNvPr id="399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85515"/>
            <a:ext cx="8229600" cy="2955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646331"/>
          </a:xfrm>
          <a:prstGeom prst="rect">
            <a:avLst/>
          </a:prstGeom>
          <a:noFill/>
        </p:spPr>
        <p:txBody>
          <a:bodyPr wrap="square" rtlCol="0">
            <a:spAutoFit/>
          </a:bodyPr>
          <a:lstStyle/>
          <a:p>
            <a:r>
              <a:rPr lang="en-US" dirty="0" smtClean="0"/>
              <a:t>12) </a:t>
            </a:r>
            <a:r>
              <a:rPr lang="en-US" dirty="0"/>
              <a:t>S</a:t>
            </a:r>
            <a:r>
              <a:rPr lang="ro-RO" dirty="0"/>
              <a:t>ă </a:t>
            </a:r>
            <a:r>
              <a:rPr lang="ro-RO" dirty="0" smtClean="0"/>
              <a:t>se</a:t>
            </a:r>
            <a:r>
              <a:rPr lang="en-US" dirty="0" smtClean="0"/>
              <a:t> afiseze numele echipelor care au un frizer cu cel putin 10 ani de experienta.</a:t>
            </a:r>
            <a:endParaRPr lang="en-US" dirty="0"/>
          </a:p>
        </p:txBody>
      </p:sp>
      <p:pic>
        <p:nvPicPr>
          <p:cNvPr id="409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229600" cy="269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369332"/>
          </a:xfrm>
          <a:prstGeom prst="rect">
            <a:avLst/>
          </a:prstGeom>
          <a:noFill/>
        </p:spPr>
        <p:txBody>
          <a:bodyPr wrap="square" rtlCol="0">
            <a:spAutoFit/>
          </a:bodyPr>
          <a:lstStyle/>
          <a:p>
            <a:r>
              <a:rPr lang="en-US" dirty="0" smtClean="0"/>
              <a:t>13) </a:t>
            </a:r>
            <a:r>
              <a:rPr lang="en-US" dirty="0"/>
              <a:t>S</a:t>
            </a:r>
            <a:r>
              <a:rPr lang="ro-RO" dirty="0"/>
              <a:t>ă se </a:t>
            </a:r>
            <a:r>
              <a:rPr lang="ro-RO" dirty="0" smtClean="0"/>
              <a:t>afișeze</a:t>
            </a:r>
            <a:r>
              <a:rPr lang="en-US" dirty="0"/>
              <a:t> </a:t>
            </a:r>
            <a:r>
              <a:rPr lang="en-US" dirty="0" smtClean="0"/>
              <a:t>frizerii nascuti in anul 1990.</a:t>
            </a:r>
            <a:endParaRPr lang="en-US" dirty="0"/>
          </a:p>
        </p:txBody>
      </p:sp>
      <p:pic>
        <p:nvPicPr>
          <p:cNvPr id="419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3200"/>
            <a:ext cx="8229600" cy="1992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41872"/>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646331"/>
          </a:xfrm>
          <a:prstGeom prst="rect">
            <a:avLst/>
          </a:prstGeom>
          <a:noFill/>
        </p:spPr>
        <p:txBody>
          <a:bodyPr wrap="square" rtlCol="0">
            <a:spAutoFit/>
          </a:bodyPr>
          <a:lstStyle/>
          <a:p>
            <a:r>
              <a:rPr lang="en-US" dirty="0" smtClean="0"/>
              <a:t>14) Sa se afiseze toate echipele si nume cameramanilor acestora care sunt specializati in Intro-uri, ordonate dupa numele echipei.</a:t>
            </a:r>
            <a:endParaRPr lang="en-US" dirty="0"/>
          </a:p>
        </p:txBody>
      </p:sp>
      <p:pic>
        <p:nvPicPr>
          <p:cNvPr id="430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48835"/>
            <a:ext cx="8229600" cy="242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667059"/>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5181600" cy="369332"/>
          </a:xfrm>
          <a:prstGeom prst="rect">
            <a:avLst/>
          </a:prstGeom>
          <a:noFill/>
        </p:spPr>
        <p:txBody>
          <a:bodyPr wrap="square" rtlCol="0">
            <a:spAutoFit/>
          </a:bodyPr>
          <a:lstStyle/>
          <a:p>
            <a:endParaRPr lang="en-US" dirty="0"/>
          </a:p>
        </p:txBody>
      </p:sp>
      <p:sp>
        <p:nvSpPr>
          <p:cNvPr id="4" name="TextBox 3"/>
          <p:cNvSpPr txBox="1"/>
          <p:nvPr/>
        </p:nvSpPr>
        <p:spPr>
          <a:xfrm>
            <a:off x="457200" y="838200"/>
            <a:ext cx="8077200" cy="369332"/>
          </a:xfrm>
          <a:prstGeom prst="rect">
            <a:avLst/>
          </a:prstGeom>
          <a:noFill/>
        </p:spPr>
        <p:txBody>
          <a:bodyPr wrap="square" rtlCol="0">
            <a:spAutoFit/>
          </a:bodyPr>
          <a:lstStyle/>
          <a:p>
            <a:r>
              <a:rPr lang="en-US" dirty="0" smtClean="0"/>
              <a:t>15) </a:t>
            </a:r>
            <a:r>
              <a:rPr lang="en-US" dirty="0"/>
              <a:t>S</a:t>
            </a:r>
            <a:r>
              <a:rPr lang="ro-RO" dirty="0"/>
              <a:t>ă se </a:t>
            </a:r>
            <a:r>
              <a:rPr lang="ro-RO" dirty="0" smtClean="0"/>
              <a:t>afișeze</a:t>
            </a:r>
            <a:r>
              <a:rPr lang="en-US" dirty="0" smtClean="0"/>
              <a:t>toti alesii publicului care au numar de telefon in Orange.</a:t>
            </a:r>
            <a:endParaRPr lang="en-US" dirty="0"/>
          </a:p>
        </p:txBody>
      </p:sp>
      <p:pic>
        <p:nvPicPr>
          <p:cNvPr id="440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33601"/>
            <a:ext cx="8229600" cy="317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66705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754326"/>
          </a:xfrm>
          <a:prstGeom prst="rect">
            <a:avLst/>
          </a:prstGeom>
          <a:noFill/>
        </p:spPr>
        <p:txBody>
          <a:bodyPr wrap="square" rtlCol="0">
            <a:spAutoFit/>
          </a:bodyPr>
          <a:lstStyle/>
          <a:p>
            <a:r>
              <a:rPr lang="en-US" sz="1200" b="1" u="sng" dirty="0"/>
              <a:t>Inserarea informatiilor in </a:t>
            </a:r>
            <a:r>
              <a:rPr lang="en-US" sz="1200" b="1" u="sng" dirty="0" smtClean="0"/>
              <a:t>tabelul Echipe</a:t>
            </a:r>
            <a:endParaRPr lang="en-US" sz="1200" dirty="0" smtClean="0"/>
          </a:p>
          <a:p>
            <a:endParaRPr lang="en-US" sz="1200" dirty="0" smtClean="0"/>
          </a:p>
          <a:p>
            <a:r>
              <a:rPr lang="en-US" sz="1200" dirty="0" smtClean="0"/>
              <a:t>INSERT </a:t>
            </a:r>
            <a:r>
              <a:rPr lang="en-US" sz="1200" dirty="0"/>
              <a:t>ALL</a:t>
            </a:r>
          </a:p>
          <a:p>
            <a:r>
              <a:rPr lang="en-US" sz="1200" dirty="0"/>
              <a:t>   INTO Echipe (id_e, nume, oras) VALUES (1, 'The Ones', 'Bucuresti')</a:t>
            </a:r>
          </a:p>
          <a:p>
            <a:r>
              <a:rPr lang="en-US" sz="1200" dirty="0"/>
              <a:t>   INTO Echipe (id_e, nume, oras) VALUES (2, 'Twos', 'Cluj')</a:t>
            </a:r>
          </a:p>
          <a:p>
            <a:r>
              <a:rPr lang="en-US" sz="1200" dirty="0"/>
              <a:t>   INTO Echipe (id_e, nume, oras) VALUES (3, 'Red', 'Iasi')</a:t>
            </a:r>
          </a:p>
          <a:p>
            <a:r>
              <a:rPr lang="en-US" sz="1200" dirty="0"/>
              <a:t>   INTO Echipe (id_e, nume, oras) VALUES (4, 'Green', 'Timisoara')</a:t>
            </a:r>
          </a:p>
          <a:p>
            <a:r>
              <a:rPr lang="en-US" sz="1200" dirty="0"/>
              <a:t>   INTO Echipe (id_e, nume, oras) VALUES (5, 'The 5th', 'Bucursti')</a:t>
            </a:r>
          </a:p>
          <a:p>
            <a:r>
              <a:rPr lang="en-US" sz="1200" dirty="0"/>
              <a:t>SELECT 1 FROM DUAL;</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80772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815882"/>
          </a:xfrm>
          <a:prstGeom prst="rect">
            <a:avLst/>
          </a:prstGeom>
          <a:noFill/>
        </p:spPr>
        <p:txBody>
          <a:bodyPr wrap="square" rtlCol="0">
            <a:spAutoFit/>
          </a:bodyPr>
          <a:lstStyle/>
          <a:p>
            <a:r>
              <a:rPr lang="en-US" sz="1400" b="1" u="sng" dirty="0"/>
              <a:t>Crearea </a:t>
            </a:r>
            <a:r>
              <a:rPr lang="en-US" sz="1400" b="1" u="sng" dirty="0" smtClean="0"/>
              <a:t>tabelului Videouri</a:t>
            </a:r>
          </a:p>
          <a:p>
            <a:endParaRPr lang="en-US" sz="1400" dirty="0" smtClean="0"/>
          </a:p>
          <a:p>
            <a:r>
              <a:rPr lang="en-US" sz="1400" dirty="0" smtClean="0"/>
              <a:t>CREATE </a:t>
            </a:r>
            <a:r>
              <a:rPr lang="en-US" sz="1400" dirty="0"/>
              <a:t>TABLE Videouri(</a:t>
            </a:r>
          </a:p>
          <a:p>
            <a:r>
              <a:rPr lang="en-US" sz="1400" dirty="0"/>
              <a:t>id_v number(2) CONSTRAINT PK_Episoade PRIMARY KEY,</a:t>
            </a:r>
          </a:p>
          <a:p>
            <a:r>
              <a:rPr lang="en-US" sz="1400" dirty="0"/>
              <a:t>nr_likeuri number NOT NULL,</a:t>
            </a:r>
          </a:p>
          <a:p>
            <a:r>
              <a:rPr lang="en-US" sz="1400" dirty="0"/>
              <a:t>durata number(2) NOT NULL,</a:t>
            </a:r>
          </a:p>
          <a:p>
            <a:r>
              <a:rPr lang="en-US" sz="1400" dirty="0"/>
              <a:t>data_postare date NOT NULL</a:t>
            </a:r>
          </a:p>
          <a:p>
            <a:r>
              <a:rPr lang="en-US" sz="1400" dirty="0"/>
              <a: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272506"/>
            <a:ext cx="7924800" cy="3594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1754326"/>
          </a:xfrm>
          <a:prstGeom prst="rect">
            <a:avLst/>
          </a:prstGeom>
          <a:noFill/>
        </p:spPr>
        <p:txBody>
          <a:bodyPr wrap="square" rtlCol="0">
            <a:spAutoFit/>
          </a:bodyPr>
          <a:lstStyle/>
          <a:p>
            <a:r>
              <a:rPr lang="en-US" sz="1200" b="1" u="sng" dirty="0"/>
              <a:t>Inserarea informatiilor in </a:t>
            </a:r>
            <a:r>
              <a:rPr lang="en-US" sz="1200" b="1" u="sng" dirty="0" smtClean="0"/>
              <a:t>tabelul Videouri</a:t>
            </a:r>
            <a:endParaRPr lang="en-US" sz="1200" dirty="0" smtClean="0"/>
          </a:p>
          <a:p>
            <a:endParaRPr lang="en-US" sz="1200" dirty="0" smtClean="0"/>
          </a:p>
          <a:p>
            <a:r>
              <a:rPr lang="en-US" sz="1200" dirty="0" smtClean="0"/>
              <a:t>INSERT </a:t>
            </a:r>
            <a:r>
              <a:rPr lang="en-US" sz="1200" dirty="0"/>
              <a:t>ALL</a:t>
            </a:r>
          </a:p>
          <a:p>
            <a:r>
              <a:rPr lang="en-US" sz="1200" dirty="0"/>
              <a:t>   INTO Videouri (id_v, nr_likeuri, durata, data_postare) VALUES (1, 19653, 3, '08/26/2017')</a:t>
            </a:r>
          </a:p>
          <a:p>
            <a:r>
              <a:rPr lang="en-US" sz="1200" dirty="0"/>
              <a:t>   INTO Videouri (id_v, nr_likeuri, durata, data_postare) VALUES (2, 18562, 5, '09/26/2017')</a:t>
            </a:r>
          </a:p>
          <a:p>
            <a:r>
              <a:rPr lang="en-US" sz="1200" dirty="0"/>
              <a:t>   INTO Videouri (id_v, nr_likeuri, durata, data_postare) VALUES (3, 20145, 4, '10/03/2017')</a:t>
            </a:r>
          </a:p>
          <a:p>
            <a:r>
              <a:rPr lang="en-US" sz="1200" dirty="0"/>
              <a:t>   INTO Videouri (id_v, nr_likeuri, durata, data_postare) VALUES (4, 22564, 4, '10/04/2017')</a:t>
            </a:r>
          </a:p>
          <a:p>
            <a:r>
              <a:rPr lang="en-US" sz="1200" dirty="0"/>
              <a:t>   INTO Videouri (id_v, nr_likeuri, durata, data_postare) VALUES (5, 17586, 2, '08/28/2017')</a:t>
            </a:r>
          </a:p>
          <a:p>
            <a:r>
              <a:rPr lang="en-US" sz="1200" dirty="0"/>
              <a:t>SELECT 1 FROM DUAL;</a:t>
            </a: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007947"/>
            <a:ext cx="7696200" cy="423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228600"/>
            <a:ext cx="8229600" cy="2308324"/>
          </a:xfrm>
          <a:prstGeom prst="rect">
            <a:avLst/>
          </a:prstGeom>
          <a:noFill/>
        </p:spPr>
        <p:txBody>
          <a:bodyPr wrap="square" rtlCol="0">
            <a:spAutoFit/>
          </a:bodyPr>
          <a:lstStyle/>
          <a:p>
            <a:r>
              <a:rPr lang="en-US" sz="1200" b="1" u="sng" dirty="0"/>
              <a:t>Crearea </a:t>
            </a:r>
            <a:r>
              <a:rPr lang="en-US" sz="1200" b="1" u="sng" dirty="0" smtClean="0"/>
              <a:t>tabelului </a:t>
            </a:r>
            <a:r>
              <a:rPr lang="en-US" sz="1200" b="1" u="sng" dirty="0"/>
              <a:t>Alesii_Publicului</a:t>
            </a:r>
            <a:endParaRPr lang="en-US" sz="1200" b="1" u="sng" dirty="0" smtClean="0"/>
          </a:p>
          <a:p>
            <a:endParaRPr lang="en-US" sz="1200" dirty="0" smtClean="0"/>
          </a:p>
          <a:p>
            <a:r>
              <a:rPr lang="en-US" sz="1200" dirty="0" smtClean="0"/>
              <a:t>CREATE </a:t>
            </a:r>
            <a:r>
              <a:rPr lang="en-US" sz="1200" dirty="0"/>
              <a:t>TABLE Alesii_Publicului (</a:t>
            </a:r>
          </a:p>
          <a:p>
            <a:r>
              <a:rPr lang="en-US" sz="1200" dirty="0"/>
              <a:t>id_a number(2) CONSTRAINT PK_Alesii_Publicului PRIMARY KEY,</a:t>
            </a:r>
          </a:p>
          <a:p>
            <a:r>
              <a:rPr lang="en-US" sz="1200" dirty="0"/>
              <a:t>nume varchar2(30) NOT NULL,</a:t>
            </a:r>
          </a:p>
          <a:p>
            <a:r>
              <a:rPr lang="en-US" sz="1200" dirty="0"/>
              <a:t>prenume varchar2(30) NOT NULL,</a:t>
            </a:r>
          </a:p>
          <a:p>
            <a:r>
              <a:rPr lang="en-US" sz="1200" dirty="0"/>
              <a:t>CNP varchar2(13) NOT NULL,</a:t>
            </a:r>
          </a:p>
          <a:p>
            <a:r>
              <a:rPr lang="en-US" sz="1200" dirty="0"/>
              <a:t>telefon varchar2(10) NOT NULL,</a:t>
            </a:r>
          </a:p>
          <a:p>
            <a:r>
              <a:rPr lang="en-US" sz="1200" dirty="0"/>
              <a:t>adresa varchar2(50) NOT NULL,</a:t>
            </a:r>
          </a:p>
          <a:p>
            <a:r>
              <a:rPr lang="en-US" sz="1200" dirty="0"/>
              <a:t>id_v number(2) NOT NULL,</a:t>
            </a:r>
          </a:p>
          <a:p>
            <a:r>
              <a:rPr lang="en-US" sz="1200" dirty="0"/>
              <a:t>CONSTRAINT FK_Videouri FOREIGN KEY (id_v) REFERENCES Videouri(id_v)</a:t>
            </a:r>
          </a:p>
          <a:p>
            <a:r>
              <a:rPr lang="en-US" sz="1200" dirty="0"/>
              <a:t>);</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212" y="2438400"/>
            <a:ext cx="726757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18019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1218</TotalTime>
  <Words>3475</Words>
  <Application>Microsoft Office PowerPoint</Application>
  <PresentationFormat>On-screen Show (4:3)</PresentationFormat>
  <Paragraphs>400</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Executive</vt:lpstr>
      <vt:lpstr>PROIECT BAZE DE DATE</vt:lpstr>
      <vt:lpstr>Scenariul</vt:lpstr>
      <vt:lpstr>Diagrama conceptuală</vt:lpstr>
      <vt:lpstr>Crearea tabelelor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Actualizarea structurii tabelelelor </vt:lpstr>
      <vt:lpstr>PowerPoint Presentation</vt:lpstr>
      <vt:lpstr>PowerPoint Presentation</vt:lpstr>
      <vt:lpstr>PowerPoint Presentation</vt:lpstr>
      <vt:lpstr>PowerPoint Presentation</vt:lpstr>
      <vt:lpstr>PowerPoint Presentation</vt:lpstr>
      <vt:lpstr>Modificarea datelor folosind UPDATE</vt:lpstr>
      <vt:lpstr>PowerPoint Presentation</vt:lpstr>
      <vt:lpstr>PowerPoint Presentation</vt:lpstr>
      <vt:lpstr>PowerPoint Presentation</vt:lpstr>
      <vt:lpstr>PowerPoint Presentation</vt:lpstr>
      <vt:lpstr>Exemple de interogări variate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dc:title>
  <dc:creator>Iulian</dc:creator>
  <cp:lastModifiedBy>Windows User</cp:lastModifiedBy>
  <cp:revision>53</cp:revision>
  <dcterms:created xsi:type="dcterms:W3CDTF">2006-08-16T00:00:00Z</dcterms:created>
  <dcterms:modified xsi:type="dcterms:W3CDTF">2018-05-03T09:23:33Z</dcterms:modified>
</cp:coreProperties>
</file>