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Barlow Bold" charset="1" panose="00000800000000000000"/>
      <p:regular r:id="rId26"/>
    </p:embeddedFont>
    <p:embeddedFont>
      <p:font typeface="Barlow" charset="1" panose="00000500000000000000"/>
      <p:regular r:id="rId27"/>
    </p:embeddedFont>
    <p:embeddedFont>
      <p:font typeface="Canva Sans Bold" charset="1" panose="020B0803030501040103"/>
      <p:regular r:id="rId28"/>
    </p:embeddedFont>
    <p:embeddedFont>
      <p:font typeface="Canva Sans" charset="1" panose="020B05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22854"/>
            <a:ext cx="3604490" cy="1011693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4698958" y="1033463"/>
            <a:ext cx="1218777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6230600" cy="47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2012930" y="2669691"/>
            <a:ext cx="5246370" cy="524637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65247" y="780815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5775" y="6161183"/>
            <a:ext cx="9568436" cy="207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Tanzeem Haque - 2131122642</a:t>
            </a:r>
          </a:p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 M Samiul Haq - 2011103042</a:t>
            </a:r>
          </a:p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 spc="11" u="none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Entiser Hossain - 2021789642</a:t>
            </a:r>
          </a:p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 spc="11" u="none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Tofayel Ahmed - 2112096042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5775" y="3434631"/>
            <a:ext cx="10091369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Facial Exp</a:t>
            </a:r>
            <a:r>
              <a:rPr lang="en-US" b="true" sz="5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ression Recognition using CNN Architectures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5247" y="5317972"/>
            <a:ext cx="5425179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Presented by Group 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9361" y="2154774"/>
            <a:ext cx="1550168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Dataset Collection Using Webcam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94970" y="3536360"/>
            <a:ext cx="11974839" cy="529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78"/>
              </a:lnSpc>
            </a:pPr>
          </a:p>
          <a:p>
            <a:pPr algn="just" marL="558264" indent="-279132" lvl="1">
              <a:lnSpc>
                <a:spcPts val="3878"/>
              </a:lnSpc>
              <a:buFont typeface="Arial"/>
              <a:buChar char="•"/>
            </a:pPr>
            <a:r>
              <a:rPr lang="en-US" sz="2585" spc="10" u="none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Starts webcam using OpenCV</a:t>
            </a:r>
          </a:p>
          <a:p>
            <a:pPr algn="just" marL="558264" indent="-279132" lvl="1">
              <a:lnSpc>
                <a:spcPts val="3878"/>
              </a:lnSpc>
              <a:buFont typeface="Arial"/>
              <a:buChar char="•"/>
            </a:pPr>
            <a:r>
              <a:rPr lang="en-US" sz="2585" spc="10" u="none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Detects faces using FaceDetector from CVZone</a:t>
            </a:r>
          </a:p>
          <a:p>
            <a:pPr algn="just" marL="558264" indent="-279132" lvl="1">
              <a:lnSpc>
                <a:spcPts val="3878"/>
              </a:lnSpc>
              <a:buFont typeface="Arial"/>
              <a:buChar char="•"/>
            </a:pPr>
            <a:r>
              <a:rPr lang="en-US" sz="2585" spc="10" u="none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Crops the face area with a small margin (offset)</a:t>
            </a:r>
          </a:p>
          <a:p>
            <a:pPr algn="just" marL="558264" indent="-279132" lvl="1">
              <a:lnSpc>
                <a:spcPts val="3878"/>
              </a:lnSpc>
              <a:buFont typeface="Arial"/>
              <a:buChar char="•"/>
            </a:pPr>
            <a:r>
              <a:rPr lang="en-US" sz="2585" spc="10" u="none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Resizes cropped image to 224x224 pixels (standard size for training)</a:t>
            </a:r>
          </a:p>
          <a:p>
            <a:pPr algn="just" marL="558264" indent="-279132" lvl="1">
              <a:lnSpc>
                <a:spcPts val="3878"/>
              </a:lnSpc>
              <a:buFont typeface="Arial"/>
              <a:buChar char="•"/>
            </a:pPr>
            <a:r>
              <a:rPr lang="en-US" sz="2585" spc="10" u="none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Press ‘s’ to start saving images</a:t>
            </a:r>
          </a:p>
          <a:p>
            <a:pPr algn="just" marL="558264" indent="-279132" lvl="1">
              <a:lnSpc>
                <a:spcPts val="3878"/>
              </a:lnSpc>
              <a:buFont typeface="Arial"/>
              <a:buChar char="•"/>
            </a:pPr>
            <a:r>
              <a:rPr lang="en-US" sz="2585" spc="10" u="none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Press ‘f’ to stop saving</a:t>
            </a:r>
          </a:p>
          <a:p>
            <a:pPr algn="just" marL="558264" indent="-279132" lvl="1">
              <a:lnSpc>
                <a:spcPts val="3878"/>
              </a:lnSpc>
              <a:buFont typeface="Arial"/>
              <a:buChar char="•"/>
            </a:pPr>
            <a:r>
              <a:rPr lang="en-US" sz="2585" spc="10" u="none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Images are saved in a selected folder with unique timestamped filenames</a:t>
            </a:r>
          </a:p>
          <a:p>
            <a:pPr algn="just" marL="558264" indent="-279132" lvl="1">
              <a:lnSpc>
                <a:spcPts val="3878"/>
              </a:lnSpc>
              <a:buFont typeface="Arial"/>
              <a:buChar char="•"/>
            </a:pPr>
            <a:r>
              <a:rPr lang="en-US" sz="2585" spc="10" u="none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Press ESC to exit the program</a:t>
            </a:r>
          </a:p>
          <a:p>
            <a:pPr algn="just">
              <a:lnSpc>
                <a:spcPts val="3878"/>
              </a:lnSpc>
            </a:pPr>
          </a:p>
          <a:p>
            <a:pPr algn="just">
              <a:lnSpc>
                <a:spcPts val="3878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3424" y="757237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9361" y="2164299"/>
            <a:ext cx="11970448" cy="1892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3"/>
              </a:lnSpc>
            </a:pPr>
            <a:r>
              <a:rPr lang="en-US" sz="6177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Why Python and OpenCV?</a:t>
            </a:r>
          </a:p>
          <a:p>
            <a:pPr algn="l" marL="0" indent="0" lvl="0">
              <a:lnSpc>
                <a:spcPts val="7413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846414" y="3743966"/>
            <a:ext cx="13090187" cy="424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22" indent="-345411" lvl="1">
              <a:lnSpc>
                <a:spcPts val="4799"/>
              </a:lnSpc>
              <a:buFont typeface="Arial"/>
              <a:buChar char="•"/>
            </a:pPr>
            <a:r>
              <a:rPr lang="en-US" sz="3199" spc="12" u="none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</a:t>
            </a:r>
            <a:r>
              <a:rPr lang="en-US" sz="3199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as</a:t>
            </a:r>
            <a:r>
              <a:rPr lang="en-US" sz="3199" spc="12" u="none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y</a:t>
            </a:r>
            <a:r>
              <a:rPr lang="en-US" sz="3199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to </a:t>
            </a:r>
            <a:r>
              <a:rPr lang="en-US" sz="3199" spc="12" u="none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</a:t>
            </a:r>
            <a:r>
              <a:rPr lang="en-US" sz="3199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earn and </a:t>
            </a:r>
            <a:r>
              <a:rPr lang="en-US" sz="3199" spc="12" u="none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U</a:t>
            </a:r>
            <a:r>
              <a:rPr lang="en-US" sz="3199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se</a:t>
            </a:r>
          </a:p>
          <a:p>
            <a:pPr algn="just" marL="690822" indent="-345411" lvl="1">
              <a:lnSpc>
                <a:spcPts val="4799"/>
              </a:lnSpc>
              <a:buFont typeface="Arial"/>
              <a:buChar char="•"/>
            </a:pPr>
            <a:r>
              <a:rPr lang="en-US" sz="3199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Powerful Image Processing with OpenCV</a:t>
            </a:r>
          </a:p>
          <a:p>
            <a:pPr algn="just" marL="690822" indent="-345411" lvl="1">
              <a:lnSpc>
                <a:spcPts val="4799"/>
              </a:lnSpc>
              <a:buFont typeface="Arial"/>
              <a:buChar char="•"/>
            </a:pPr>
            <a:r>
              <a:rPr lang="en-US" sz="3199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Real-Time Face Detection</a:t>
            </a:r>
          </a:p>
          <a:p>
            <a:pPr algn="just" marL="690822" indent="-345411" lvl="1">
              <a:lnSpc>
                <a:spcPts val="4799"/>
              </a:lnSpc>
              <a:buFont typeface="Arial"/>
              <a:buChar char="•"/>
            </a:pPr>
            <a:r>
              <a:rPr lang="en-US" sz="3199" spc="12" u="none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Free and Open-Source</a:t>
            </a:r>
          </a:p>
          <a:p>
            <a:pPr algn="just">
              <a:lnSpc>
                <a:spcPts val="4799"/>
              </a:lnSpc>
            </a:pPr>
          </a:p>
          <a:p>
            <a:pPr algn="just">
              <a:lnSpc>
                <a:spcPts val="4799"/>
              </a:lnSpc>
            </a:pPr>
          </a:p>
          <a:p>
            <a:pPr algn="just">
              <a:lnSpc>
                <a:spcPts val="4799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3424" y="757237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93253" y="3309854"/>
            <a:ext cx="7313991" cy="183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544"/>
              </a:lnSpc>
              <a:spcBef>
                <a:spcPct val="0"/>
              </a:spcBef>
            </a:pPr>
            <a:r>
              <a:rPr lang="en-US" b="true" sz="1212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MODEL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5" id="5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3424" y="762000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10870" y="1715793"/>
            <a:ext cx="14084886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00"/>
              </a:lnSpc>
              <a:spcBef>
                <a:spcPct val="0"/>
              </a:spcBef>
            </a:pPr>
            <a:r>
              <a:rPr lang="en-US" b="true" sz="65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Model Architecture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25226" y="2739084"/>
            <a:ext cx="14458940" cy="6305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10"/>
              </a:lnSpc>
            </a:pPr>
            <a:r>
              <a:rPr lang="en-US" b="true" sz="3300" spc="13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Base Model: </a:t>
            </a:r>
            <a:r>
              <a:rPr lang="en-US" sz="3300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Pre-trained ResNet50 (ImageNet weights)</a:t>
            </a:r>
          </a:p>
          <a:p>
            <a:pPr algn="just">
              <a:lnSpc>
                <a:spcPts val="5610"/>
              </a:lnSpc>
            </a:pPr>
            <a:r>
              <a:rPr lang="en-US" b="true" sz="3300" spc="13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Modifications:</a:t>
            </a:r>
          </a:p>
          <a:p>
            <a:pPr algn="just" marL="712473" indent="-356237" lvl="1">
              <a:lnSpc>
                <a:spcPts val="5610"/>
              </a:lnSpc>
              <a:buFont typeface="Arial"/>
              <a:buChar char="•"/>
            </a:pPr>
            <a:r>
              <a:rPr lang="en-US" b="true" sz="3300" spc="13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Input Size:</a:t>
            </a:r>
            <a:r>
              <a:rPr lang="en-US" sz="3300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224 × 224</a:t>
            </a:r>
          </a:p>
          <a:p>
            <a:pPr algn="just" marL="712473" indent="-356237" lvl="1">
              <a:lnSpc>
                <a:spcPts val="5610"/>
              </a:lnSpc>
              <a:buFont typeface="Arial"/>
              <a:buChar char="•"/>
            </a:pPr>
            <a:r>
              <a:rPr lang="en-US" b="true" sz="3300" spc="13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Data Augmentation:</a:t>
            </a:r>
            <a:r>
              <a:rPr lang="en-US" sz="3300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Random flipping, rotation, zoom, brightness, and contrast adjustments</a:t>
            </a:r>
          </a:p>
          <a:p>
            <a:pPr algn="just" marL="712473" indent="-356237" lvl="1">
              <a:lnSpc>
                <a:spcPts val="5610"/>
              </a:lnSpc>
              <a:buFont typeface="Arial"/>
              <a:buChar char="•"/>
            </a:pPr>
            <a:r>
              <a:rPr lang="en-US" b="true" sz="3300" spc="13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Custom Layers:</a:t>
            </a:r>
            <a:r>
              <a:rPr lang="en-US" sz="3300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Global Average Pooling → Dense (Softmax) for 4 classes</a:t>
            </a:r>
          </a:p>
          <a:p>
            <a:pPr algn="just" marL="712473" indent="-356237" lvl="1">
              <a:lnSpc>
                <a:spcPts val="5610"/>
              </a:lnSpc>
              <a:buFont typeface="Arial"/>
              <a:buChar char="•"/>
            </a:pPr>
            <a:r>
              <a:rPr lang="en-US" b="true" sz="3300" spc="13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Fine-Tuning Strat</a:t>
            </a:r>
            <a:r>
              <a:rPr lang="en-US" b="true" sz="3300" spc="13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egy:</a:t>
            </a:r>
          </a:p>
          <a:p>
            <a:pPr algn="just" marL="1424946" indent="-474982" lvl="2">
              <a:lnSpc>
                <a:spcPts val="5610"/>
              </a:lnSpc>
              <a:buFont typeface="Arial"/>
              <a:buChar char="⚬"/>
            </a:pPr>
            <a:r>
              <a:rPr lang="en-US" sz="3300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Initially freeze most layers</a:t>
            </a:r>
          </a:p>
          <a:p>
            <a:pPr algn="just" marL="1424946" indent="-474982" lvl="2">
              <a:lnSpc>
                <a:spcPts val="5610"/>
              </a:lnSpc>
              <a:buFont typeface="Arial"/>
              <a:buChar char="⚬"/>
            </a:pPr>
            <a:r>
              <a:rPr lang="en-US" sz="3300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Unfreeze only the last 50 layers for improved adaptability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3424" y="762000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392127" y="1696820"/>
            <a:ext cx="1060536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Experimental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3424" y="757237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589981" y="2935070"/>
            <a:ext cx="12658724" cy="5534074"/>
          </a:xfrm>
          <a:custGeom>
            <a:avLst/>
            <a:gdLst/>
            <a:ahLst/>
            <a:cxnLst/>
            <a:rect r="r" b="b" t="t" l="l"/>
            <a:pathLst>
              <a:path h="5534074" w="12658724">
                <a:moveTo>
                  <a:pt x="0" y="0"/>
                </a:moveTo>
                <a:lnTo>
                  <a:pt x="12658723" y="0"/>
                </a:lnTo>
                <a:lnTo>
                  <a:pt x="12658723" y="5534074"/>
                </a:lnTo>
                <a:lnTo>
                  <a:pt x="0" y="5534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392127" y="1696820"/>
            <a:ext cx="1060536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Experimental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27892" y="2754095"/>
            <a:ext cx="15358836" cy="5997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979" indent="-323990" lvl="1">
              <a:lnSpc>
                <a:spcPts val="5342"/>
              </a:lnSpc>
              <a:buFont typeface="Arial"/>
              <a:buChar char="•"/>
            </a:pPr>
            <a:r>
              <a:rPr lang="en-US" b="true" sz="3001" spc="12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Iteration Summaries:</a:t>
            </a:r>
          </a:p>
          <a:p>
            <a:pPr algn="just" marL="1295958" indent="-431986" lvl="2">
              <a:lnSpc>
                <a:spcPts val="5342"/>
              </a:lnSpc>
              <a:buFont typeface="Arial"/>
              <a:buChar char="⚬"/>
            </a:pPr>
            <a:r>
              <a:rPr lang="en-US" b="true" sz="3001" spc="12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Iteration 1</a:t>
            </a:r>
            <a:r>
              <a:rPr lang="en-US" sz="3001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: All layers frozen; Accuracy ≈ 68%</a:t>
            </a:r>
          </a:p>
          <a:p>
            <a:pPr algn="just" marL="1295958" indent="-431986" lvl="2">
              <a:lnSpc>
                <a:spcPts val="5342"/>
              </a:lnSpc>
              <a:buFont typeface="Arial"/>
              <a:buChar char="⚬"/>
            </a:pPr>
            <a:r>
              <a:rPr lang="en-US" b="true" sz="3001" spc="12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Iteration 2</a:t>
            </a:r>
            <a:r>
              <a:rPr lang="en-US" sz="3001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: Unfreeze last 50 layers; Accuracy ≈ 76%</a:t>
            </a:r>
          </a:p>
          <a:p>
            <a:pPr algn="just" marL="1295958" indent="-431986" lvl="2">
              <a:lnSpc>
                <a:spcPts val="5342"/>
              </a:lnSpc>
              <a:buFont typeface="Arial"/>
              <a:buChar char="⚬"/>
            </a:pPr>
            <a:r>
              <a:rPr lang="en-US" b="true" sz="3001" spc="12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Iteration 3</a:t>
            </a:r>
            <a:r>
              <a:rPr lang="en-US" sz="3001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: All layers unfrozen; Accuracy dropped to ≈ 51%</a:t>
            </a:r>
          </a:p>
          <a:p>
            <a:pPr algn="just" marL="647979" indent="-323990" lvl="1">
              <a:lnSpc>
                <a:spcPts val="5342"/>
              </a:lnSpc>
              <a:buFont typeface="Arial"/>
              <a:buChar char="•"/>
            </a:pPr>
            <a:r>
              <a:rPr lang="en-US" b="true" sz="3001" spc="12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Observations:</a:t>
            </a:r>
          </a:p>
          <a:p>
            <a:pPr algn="just" marL="1295958" indent="-431986" lvl="2">
              <a:lnSpc>
                <a:spcPts val="5342"/>
              </a:lnSpc>
              <a:buFont typeface="Arial"/>
              <a:buChar char="⚬"/>
            </a:pPr>
            <a:r>
              <a:rPr lang="en-US" sz="3001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Gradual unfreezing improved performance</a:t>
            </a:r>
          </a:p>
          <a:p>
            <a:pPr algn="just" marL="1295958" indent="-431986" lvl="2">
              <a:lnSpc>
                <a:spcPts val="5342"/>
              </a:lnSpc>
              <a:buFont typeface="Arial"/>
              <a:buChar char="⚬"/>
            </a:pPr>
            <a:r>
              <a:rPr lang="en-US" sz="3001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Over-unfreezing led to overfitting and class bias (e.g., consistent misclassification as “Surprised”)</a:t>
            </a:r>
          </a:p>
          <a:p>
            <a:pPr algn="just" marL="0" indent="0" lvl="0">
              <a:lnSpc>
                <a:spcPts val="4501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3424" y="757237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3012056"/>
            <a:ext cx="5443545" cy="4300711"/>
          </a:xfrm>
          <a:custGeom>
            <a:avLst/>
            <a:gdLst/>
            <a:ahLst/>
            <a:cxnLst/>
            <a:rect r="r" b="b" t="t" l="l"/>
            <a:pathLst>
              <a:path h="4300711" w="5443545">
                <a:moveTo>
                  <a:pt x="0" y="0"/>
                </a:moveTo>
                <a:lnTo>
                  <a:pt x="5443545" y="0"/>
                </a:lnTo>
                <a:lnTo>
                  <a:pt x="5443545" y="4300711"/>
                </a:lnTo>
                <a:lnTo>
                  <a:pt x="0" y="43007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34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33655" y="2916020"/>
            <a:ext cx="5783807" cy="4624494"/>
          </a:xfrm>
          <a:custGeom>
            <a:avLst/>
            <a:gdLst/>
            <a:ahLst/>
            <a:cxnLst/>
            <a:rect r="r" b="b" t="t" l="l"/>
            <a:pathLst>
              <a:path h="4624494" w="5783807">
                <a:moveTo>
                  <a:pt x="0" y="0"/>
                </a:moveTo>
                <a:lnTo>
                  <a:pt x="5783806" y="0"/>
                </a:lnTo>
                <a:lnTo>
                  <a:pt x="5783806" y="4624495"/>
                </a:lnTo>
                <a:lnTo>
                  <a:pt x="0" y="46244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607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03236" y="3012056"/>
            <a:ext cx="6076938" cy="4246560"/>
          </a:xfrm>
          <a:custGeom>
            <a:avLst/>
            <a:gdLst/>
            <a:ahLst/>
            <a:cxnLst/>
            <a:rect r="r" b="b" t="t" l="l"/>
            <a:pathLst>
              <a:path h="4246560" w="6076938">
                <a:moveTo>
                  <a:pt x="0" y="0"/>
                </a:moveTo>
                <a:lnTo>
                  <a:pt x="6076939" y="0"/>
                </a:lnTo>
                <a:lnTo>
                  <a:pt x="6076939" y="4246560"/>
                </a:lnTo>
                <a:lnTo>
                  <a:pt x="0" y="42465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31" t="0" r="-10747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12094" y="1582520"/>
            <a:ext cx="1060536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Experimental Results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3424" y="757237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3044" y="7569942"/>
            <a:ext cx="4357456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true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Figure 1:</a:t>
            </a:r>
            <a:r>
              <a:rPr lang="en-US" sz="1599">
                <a:solidFill>
                  <a:srgbClr val="3D3D3D"/>
                </a:solidFill>
                <a:latin typeface="Canva Sans"/>
                <a:ea typeface="Canva Sans"/>
                <a:cs typeface="Canva Sans"/>
                <a:sym typeface="Canva Sans"/>
              </a:rPr>
              <a:t> Confusion Matrix after 1</a:t>
            </a:r>
            <a:r>
              <a:rPr lang="en-US" sz="1599">
                <a:solidFill>
                  <a:srgbClr val="3D3D3D"/>
                </a:solidFill>
                <a:latin typeface="Canva Sans"/>
                <a:ea typeface="Canva Sans"/>
                <a:cs typeface="Canva Sans"/>
                <a:sym typeface="Canva Sans"/>
              </a:rPr>
              <a:t>st</a:t>
            </a:r>
            <a:r>
              <a:rPr lang="en-US" sz="1599">
                <a:solidFill>
                  <a:srgbClr val="3D3D3D"/>
                </a:solidFill>
                <a:latin typeface="Canva Sans"/>
                <a:ea typeface="Canva Sans"/>
                <a:cs typeface="Canva Sans"/>
                <a:sym typeface="Canva Sans"/>
              </a:rPr>
              <a:t> iteration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46830" y="7687735"/>
            <a:ext cx="4357456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true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Figure 2:</a:t>
            </a:r>
            <a:r>
              <a:rPr lang="en-US" sz="1599">
                <a:solidFill>
                  <a:srgbClr val="3D3D3D"/>
                </a:solidFill>
                <a:latin typeface="Canva Sans"/>
                <a:ea typeface="Canva Sans"/>
                <a:cs typeface="Canva Sans"/>
                <a:sym typeface="Canva Sans"/>
              </a:rPr>
              <a:t> Confusion Matrix after 2</a:t>
            </a:r>
            <a:r>
              <a:rPr lang="en-US" sz="1599">
                <a:solidFill>
                  <a:srgbClr val="3D3D3D"/>
                </a:solidFill>
                <a:latin typeface="Canva Sans"/>
                <a:ea typeface="Canva Sans"/>
                <a:cs typeface="Canva Sans"/>
                <a:sym typeface="Canva Sans"/>
              </a:rPr>
              <a:t>nd</a:t>
            </a:r>
            <a:r>
              <a:rPr lang="en-US" sz="1599">
                <a:solidFill>
                  <a:srgbClr val="3D3D3D"/>
                </a:solidFill>
                <a:latin typeface="Canva Sans"/>
                <a:ea typeface="Canva Sans"/>
                <a:cs typeface="Canva Sans"/>
                <a:sym typeface="Canva Sans"/>
              </a:rPr>
              <a:t>  iteration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91267" y="7511940"/>
            <a:ext cx="4357456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true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Figure 3:</a:t>
            </a:r>
            <a:r>
              <a:rPr lang="en-US" sz="1599">
                <a:solidFill>
                  <a:srgbClr val="3D3D3D"/>
                </a:solidFill>
                <a:latin typeface="Canva Sans"/>
                <a:ea typeface="Canva Sans"/>
                <a:cs typeface="Canva Sans"/>
                <a:sym typeface="Canva Sans"/>
              </a:rPr>
              <a:t> Confusion Matrix after 3</a:t>
            </a:r>
            <a:r>
              <a:rPr lang="en-US" sz="1599">
                <a:solidFill>
                  <a:srgbClr val="3D3D3D"/>
                </a:solidFill>
                <a:latin typeface="Canva Sans"/>
                <a:ea typeface="Canva Sans"/>
                <a:cs typeface="Canva Sans"/>
                <a:sym typeface="Canva Sans"/>
              </a:rPr>
              <a:t>rd</a:t>
            </a:r>
            <a:r>
              <a:rPr lang="en-US" sz="1599">
                <a:solidFill>
                  <a:srgbClr val="3D3D3D"/>
                </a:solidFill>
                <a:latin typeface="Canva Sans"/>
                <a:ea typeface="Canva Sans"/>
                <a:cs typeface="Canva Sans"/>
                <a:sym typeface="Canva Sans"/>
              </a:rPr>
              <a:t> iteration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76677" y="1886749"/>
            <a:ext cx="6122811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9297" y="3234298"/>
            <a:ext cx="15648606" cy="4098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064" indent="-334532" lvl="1">
              <a:lnSpc>
                <a:spcPts val="4648"/>
              </a:lnSpc>
              <a:buFont typeface="Arial"/>
              <a:buChar char="•"/>
            </a:pPr>
            <a:r>
              <a:rPr lang="en-US" sz="3098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Successfully developed a system to detect Angry, Happy, Neutral, and Surprised emotions from facial images.</a:t>
            </a:r>
          </a:p>
          <a:p>
            <a:pPr algn="just" marL="669064" indent="-334532" lvl="1">
              <a:lnSpc>
                <a:spcPts val="4648"/>
              </a:lnSpc>
              <a:buFont typeface="Arial"/>
              <a:buChar char="•"/>
            </a:pPr>
            <a:r>
              <a:rPr lang="en-US" sz="3098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Achieved 76% accuracy with partial fine-tuning of ResNet50.</a:t>
            </a:r>
          </a:p>
          <a:p>
            <a:pPr algn="just" marL="669064" indent="-334532" lvl="1">
              <a:lnSpc>
                <a:spcPts val="4648"/>
              </a:lnSpc>
              <a:buFont typeface="Arial"/>
              <a:buChar char="•"/>
            </a:pPr>
            <a:r>
              <a:rPr lang="en-US" sz="3098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Overfitting observed when all layers were unfrozen, reducing accuracy to 51%.</a:t>
            </a:r>
          </a:p>
          <a:p>
            <a:pPr algn="just" marL="669064" indent="-334532" lvl="1">
              <a:lnSpc>
                <a:spcPts val="4648"/>
              </a:lnSpc>
              <a:buFont typeface="Arial"/>
              <a:buChar char="•"/>
            </a:pPr>
            <a:r>
              <a:rPr lang="en-US" sz="3098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Best results for Happy and Neutral; Angry and Surprised were harder to classify.</a:t>
            </a:r>
          </a:p>
          <a:p>
            <a:pPr algn="just" marL="669064" indent="-334532" lvl="1">
              <a:lnSpc>
                <a:spcPts val="4648"/>
              </a:lnSpc>
              <a:buFont typeface="Arial"/>
              <a:buChar char="•"/>
            </a:pPr>
            <a:r>
              <a:rPr lang="en-US" sz="3098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Data augmentation played a key role in improving performance.</a:t>
            </a:r>
          </a:p>
          <a:p>
            <a:pPr algn="just" marL="669064" indent="-334532" lvl="1">
              <a:lnSpc>
                <a:spcPts val="4648"/>
              </a:lnSpc>
              <a:buFont typeface="Arial"/>
              <a:buChar char="•"/>
            </a:pPr>
            <a:r>
              <a:rPr lang="en-US" sz="3098" spc="12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Tools used: Python, OpenCV, TensorFlow, Keras, Google Colab.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3769545" y="1033463"/>
            <a:ext cx="12644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53538"/>
            <a:ext cx="1292221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07244" y="9046845"/>
            <a:ext cx="2952056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www.reallygreatsite.com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3424" y="762000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76677" y="1886749"/>
            <a:ext cx="6122811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Limitations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05545" y="3244979"/>
            <a:ext cx="15102358" cy="4087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5979" indent="-292990" lvl="1">
              <a:lnSpc>
                <a:spcPts val="4071"/>
              </a:lnSpc>
              <a:buFont typeface="Arial"/>
              <a:buChar char="•"/>
            </a:pPr>
            <a:r>
              <a:rPr lang="en-US" sz="2714" spc="1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Dataset limited to 12 volunteers, all recorded in controlled indoor conditions</a:t>
            </a:r>
          </a:p>
          <a:p>
            <a:pPr algn="just" marL="585979" indent="-292990" lvl="1">
              <a:lnSpc>
                <a:spcPts val="4071"/>
              </a:lnSpc>
              <a:buFont typeface="Arial"/>
              <a:buChar char="•"/>
            </a:pPr>
            <a:r>
              <a:rPr lang="en-US" sz="2714" spc="1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Only 4 emotions included: Angry, Happy, Neutral, Surprised</a:t>
            </a:r>
          </a:p>
          <a:p>
            <a:pPr algn="just" marL="585979" indent="-292990" lvl="1">
              <a:lnSpc>
                <a:spcPts val="4071"/>
              </a:lnSpc>
              <a:buFont typeface="Arial"/>
              <a:buChar char="•"/>
            </a:pPr>
            <a:r>
              <a:rPr lang="en-US" sz="2714" spc="1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 Sad, Fe</a:t>
            </a:r>
            <a:r>
              <a:rPr lang="en-US" sz="2714" spc="1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ar, Disgust were excluded</a:t>
            </a:r>
          </a:p>
          <a:p>
            <a:pPr algn="just" marL="585979" indent="-292990" lvl="1">
              <a:lnSpc>
                <a:spcPts val="4071"/>
              </a:lnSpc>
              <a:buFont typeface="Arial"/>
              <a:buChar char="•"/>
            </a:pPr>
            <a:r>
              <a:rPr lang="en-US" sz="2714" spc="1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Overfitting occurred when all layers of the model were trained</a:t>
            </a:r>
          </a:p>
          <a:p>
            <a:pPr algn="just" marL="585979" indent="-292990" lvl="1">
              <a:lnSpc>
                <a:spcPts val="4071"/>
              </a:lnSpc>
              <a:buFont typeface="Arial"/>
              <a:buChar char="•"/>
            </a:pPr>
            <a:r>
              <a:rPr lang="en-US" sz="2714" spc="1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No real-time or dynamic testing was conducted</a:t>
            </a:r>
          </a:p>
          <a:p>
            <a:pPr algn="just" marL="585979" indent="-292990" lvl="1">
              <a:lnSpc>
                <a:spcPts val="4071"/>
              </a:lnSpc>
              <a:buFont typeface="Arial"/>
              <a:buChar char="•"/>
            </a:pPr>
            <a:r>
              <a:rPr lang="en-US" sz="2714" spc="1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Training relied on Google Colab, requiring internet and GPU access</a:t>
            </a:r>
          </a:p>
          <a:p>
            <a:pPr algn="just" marL="585979" indent="-292990" lvl="1">
              <a:lnSpc>
                <a:spcPts val="4071"/>
              </a:lnSpc>
              <a:buFont typeface="Arial"/>
              <a:buChar char="•"/>
            </a:pPr>
            <a:r>
              <a:rPr lang="en-US" sz="2714" spc="1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Evalu</a:t>
            </a:r>
            <a:r>
              <a:rPr lang="en-US" sz="2714" spc="1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ation metrics limited to accuracy and confusion matrix</a:t>
            </a:r>
          </a:p>
          <a:p>
            <a:pPr algn="just" marL="585979" indent="-292990" lvl="1">
              <a:lnSpc>
                <a:spcPts val="4071"/>
              </a:lnSpc>
              <a:buFont typeface="Arial"/>
              <a:buChar char="•"/>
            </a:pPr>
            <a:r>
              <a:rPr lang="en-US" sz="2714" spc="1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N</a:t>
            </a:r>
            <a:r>
              <a:rPr lang="en-US" sz="2714" spc="1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o use of precision, recall, or F1-score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3769545" y="1033463"/>
            <a:ext cx="12644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53538"/>
            <a:ext cx="1292221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07244" y="9046845"/>
            <a:ext cx="2952056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www.reallygreatsite.com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3424" y="762000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76677" y="1905799"/>
            <a:ext cx="9331501" cy="1079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97"/>
              </a:lnSpc>
              <a:spcBef>
                <a:spcPct val="0"/>
              </a:spcBef>
            </a:pPr>
            <a:r>
              <a:rPr lang="en-US" b="true" sz="708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Future Improvements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76677" y="3542384"/>
            <a:ext cx="12934429" cy="4383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1862" indent="-250931" lvl="1">
              <a:lnSpc>
                <a:spcPts val="3486"/>
              </a:lnSpc>
              <a:buFont typeface="Arial"/>
              <a:buChar char="•"/>
            </a:pPr>
            <a:r>
              <a:rPr lang="en-US" sz="2324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Expand dataset with greater diversity:</a:t>
            </a:r>
          </a:p>
          <a:p>
            <a:pPr algn="just">
              <a:lnSpc>
                <a:spcPts val="3486"/>
              </a:lnSpc>
            </a:pPr>
            <a:r>
              <a:rPr lang="en-US" sz="2324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      Include variations in age, gender, lighting conditions, and facial accessories (e.g., glasses, masks)</a:t>
            </a:r>
          </a:p>
          <a:p>
            <a:pPr algn="just" marL="501862" indent="-250931" lvl="1">
              <a:lnSpc>
                <a:spcPts val="3486"/>
              </a:lnSpc>
              <a:buFont typeface="Arial"/>
              <a:buChar char="•"/>
            </a:pPr>
            <a:r>
              <a:rPr lang="en-US" sz="2324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Add more emotion classes:</a:t>
            </a:r>
          </a:p>
          <a:p>
            <a:pPr algn="just">
              <a:lnSpc>
                <a:spcPts val="3486"/>
              </a:lnSpc>
            </a:pPr>
            <a:r>
              <a:rPr lang="en-US" sz="2324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        </a:t>
            </a:r>
            <a:r>
              <a:rPr lang="en-US" sz="2324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Include Sad, Fear, and Disgust for more comprehensive emotion recognition</a:t>
            </a:r>
          </a:p>
          <a:p>
            <a:pPr algn="just" marL="501862" indent="-250931" lvl="1">
              <a:lnSpc>
                <a:spcPts val="3486"/>
              </a:lnSpc>
              <a:buFont typeface="Arial"/>
              <a:buChar char="•"/>
            </a:pPr>
            <a:r>
              <a:rPr lang="en-US" sz="2324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Implement real-time detection:</a:t>
            </a:r>
          </a:p>
          <a:p>
            <a:pPr algn="just">
              <a:lnSpc>
                <a:spcPts val="3486"/>
              </a:lnSpc>
            </a:pPr>
            <a:r>
              <a:rPr lang="en-US" sz="2324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        </a:t>
            </a:r>
            <a:r>
              <a:rPr lang="en-US" sz="2324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Use OpenCV with threading to enable live emotion detection from webcam/video feed</a:t>
            </a:r>
          </a:p>
          <a:p>
            <a:pPr algn="just" marL="501862" indent="-250931" lvl="1">
              <a:lnSpc>
                <a:spcPts val="3486"/>
              </a:lnSpc>
              <a:buFont typeface="Arial"/>
              <a:buChar char="•"/>
            </a:pPr>
            <a:r>
              <a:rPr lang="en-US" sz="2324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Explor</a:t>
            </a:r>
            <a:r>
              <a:rPr lang="en-US" sz="2324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 lighter models:</a:t>
            </a:r>
          </a:p>
          <a:p>
            <a:pPr algn="just">
              <a:lnSpc>
                <a:spcPts val="3486"/>
              </a:lnSpc>
            </a:pPr>
            <a:r>
              <a:rPr lang="en-US" sz="2324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        </a:t>
            </a:r>
            <a:r>
              <a:rPr lang="en-US" sz="2324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Test EfficientNet, MobileNet, and other optimized architectures for better performance</a:t>
            </a:r>
          </a:p>
          <a:p>
            <a:pPr algn="just">
              <a:lnSpc>
                <a:spcPts val="3486"/>
              </a:lnSpc>
            </a:pPr>
            <a:r>
              <a:rPr lang="en-US" sz="2324" spc="9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         on edge devices</a:t>
            </a:r>
          </a:p>
          <a:p>
            <a:pPr algn="just">
              <a:lnSpc>
                <a:spcPts val="348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3769545" y="1033463"/>
            <a:ext cx="12644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53538"/>
            <a:ext cx="1292221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07244" y="9046845"/>
            <a:ext cx="2952056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www.reallygreatsite.com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3424" y="762000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9361" y="2154774"/>
            <a:ext cx="1408488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Abstract /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99361" y="3779062"/>
            <a:ext cx="14089277" cy="338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 spc="1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Developed a CNN-based system to classify facial expressions (Angry, Happy, Neutral, Surprised).</a:t>
            </a:r>
          </a:p>
          <a:p>
            <a:pPr algn="just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 spc="1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</a:t>
            </a:r>
            <a:r>
              <a:rPr lang="en-US" sz="4500" spc="1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everaged ResNet50 for optimal balance of efficiency and accuracy.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3769545" y="1033463"/>
            <a:ext cx="12644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3424" y="762000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769545" y="1033463"/>
            <a:ext cx="12644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292221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2966868"/>
            <a:ext cx="11509276" cy="285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318"/>
              </a:lnSpc>
              <a:spcBef>
                <a:spcPct val="0"/>
              </a:spcBef>
            </a:pPr>
            <a:r>
              <a:rPr lang="en-US" b="true" sz="16656" u="non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Thank you!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07244" y="9046845"/>
            <a:ext cx="2952056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www.reallygreatsite.com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3424" y="757237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3D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996452"/>
            <a:ext cx="7146523" cy="6294095"/>
            <a:chOff x="0" y="0"/>
            <a:chExt cx="9528697" cy="839212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2175" t="0" r="12175" b="0"/>
            <a:stretch>
              <a:fillRect/>
            </a:stretch>
          </p:blipFill>
          <p:spPr>
            <a:xfrm flipH="false" flipV="false">
              <a:off x="0" y="0"/>
              <a:ext cx="9528697" cy="8392127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3769545" y="1033463"/>
            <a:ext cx="12644544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53538"/>
            <a:ext cx="1292221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997477" y="2036229"/>
            <a:ext cx="553209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97477" y="3427939"/>
            <a:ext cx="6855579" cy="533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Enhancing human-computer interaction by interpreting facial expressions.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u="none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Real-world impact: Applications in accessibility, assistive technologies, and psychology.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u="none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Broad applications: Potential use in security systems, entertainment (e.g., gaming), and customer service automation.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07244" y="9046845"/>
            <a:ext cx="2952056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www.reallygreatsite.com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3424" y="762000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9361" y="2154774"/>
            <a:ext cx="1408488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Literature Review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99361" y="3779062"/>
            <a:ext cx="14089277" cy="509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 spc="1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Deep residual learning (ResNet50) for facial expression recognition.</a:t>
            </a:r>
          </a:p>
          <a:p>
            <a:pPr algn="just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 spc="1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Challenges in emotion recognition (Goodfellow et al.).</a:t>
            </a:r>
          </a:p>
          <a:p>
            <a:pPr algn="just" marL="971550" indent="-485775" lvl="1">
              <a:lnSpc>
                <a:spcPts val="6750"/>
              </a:lnSpc>
              <a:buFont typeface="Arial"/>
              <a:buChar char="•"/>
            </a:pPr>
            <a:r>
              <a:rPr lang="en-US" sz="4500" spc="1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VGG-Fac</a:t>
            </a:r>
            <a:r>
              <a:rPr lang="en-US" sz="4500" spc="1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 vs. ResNet50 for computational feasibility.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3424" y="762000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7424" y="356837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  <p:sp>
        <p:nvSpPr>
          <p:cNvPr name="AutoShape 3" id="3"/>
          <p:cNvSpPr/>
          <p:nvPr/>
        </p:nvSpPr>
        <p:spPr>
          <a:xfrm>
            <a:off x="3271092" y="633062"/>
            <a:ext cx="12644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5915636" y="4263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51236" y="1900642"/>
            <a:ext cx="2682377" cy="1116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b="true" sz="3999" spc="15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Objective</a:t>
            </a:r>
          </a:p>
          <a:p>
            <a:pPr algn="ctr">
              <a:lnSpc>
                <a:spcPts val="284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384257" y="3521294"/>
            <a:ext cx="3937674" cy="1339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3600" spc="14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DATASET</a:t>
            </a:r>
          </a:p>
          <a:p>
            <a:pPr algn="ctr">
              <a:lnSpc>
                <a:spcPts val="540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336037" y="4176614"/>
            <a:ext cx="5136465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Create an robust dataset of different products</a:t>
            </a:r>
          </a:p>
          <a:p>
            <a:pPr algn="ctr">
              <a:lnSpc>
                <a:spcPts val="284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151236" y="4755734"/>
            <a:ext cx="2085268" cy="1339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3600" spc="14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MODEL</a:t>
            </a:r>
          </a:p>
          <a:p>
            <a:pPr algn="ctr">
              <a:lnSpc>
                <a:spcPts val="540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469197" y="5418674"/>
            <a:ext cx="5003304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Train models for identifying different products</a:t>
            </a:r>
          </a:p>
          <a:p>
            <a:pPr algn="ctr">
              <a:lnSpc>
                <a:spcPts val="284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151236" y="5990174"/>
            <a:ext cx="4562305" cy="117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3600" spc="14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BUILD THE SYSTEM</a:t>
            </a:r>
          </a:p>
          <a:p>
            <a:pPr algn="ctr">
              <a:lnSpc>
                <a:spcPts val="400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503726" y="6806039"/>
            <a:ext cx="9963448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Build a vision-based system that detects and identifies facial expressionfrom a single image.</a:t>
            </a:r>
          </a:p>
          <a:p>
            <a:pPr algn="ctr">
              <a:lnSpc>
                <a:spcPts val="28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41765" y="3374229"/>
            <a:ext cx="7103197" cy="1769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931"/>
              </a:lnSpc>
              <a:spcBef>
                <a:spcPct val="0"/>
              </a:spcBef>
            </a:pPr>
            <a:r>
              <a:rPr lang="en-US" b="true" sz="1160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DATASET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7424" y="356837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  <p:sp>
        <p:nvSpPr>
          <p:cNvPr name="AutoShape 4" id="4"/>
          <p:cNvSpPr/>
          <p:nvPr/>
        </p:nvSpPr>
        <p:spPr>
          <a:xfrm>
            <a:off x="3271092" y="633062"/>
            <a:ext cx="12644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5915636" y="4263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9361" y="2154774"/>
            <a:ext cx="1408488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Importance of Data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5" id="5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3424" y="757237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99361" y="3850957"/>
            <a:ext cx="8830427" cy="346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9"/>
              </a:lnSpc>
              <a:spcBef>
                <a:spcPct val="0"/>
              </a:spcBef>
            </a:pPr>
            <a:r>
              <a:rPr lang="en-US" b="true" sz="3099" spc="12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•Foundation of Model Accuracy</a:t>
            </a:r>
          </a:p>
          <a:p>
            <a:pPr algn="l">
              <a:lnSpc>
                <a:spcPts val="4649"/>
              </a:lnSpc>
              <a:spcBef>
                <a:spcPct val="0"/>
              </a:spcBef>
            </a:pPr>
          </a:p>
          <a:p>
            <a:pPr algn="l">
              <a:lnSpc>
                <a:spcPts val="4649"/>
              </a:lnSpc>
              <a:spcBef>
                <a:spcPct val="0"/>
              </a:spcBef>
            </a:pPr>
            <a:r>
              <a:rPr lang="en-US" b="true" sz="3099" spc="12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•Adapts to Real-World Conditions</a:t>
            </a:r>
          </a:p>
          <a:p>
            <a:pPr algn="l">
              <a:lnSpc>
                <a:spcPts val="4649"/>
              </a:lnSpc>
              <a:spcBef>
                <a:spcPct val="0"/>
              </a:spcBef>
            </a:pPr>
          </a:p>
          <a:p>
            <a:pPr algn="l">
              <a:lnSpc>
                <a:spcPts val="4649"/>
              </a:lnSpc>
              <a:spcBef>
                <a:spcPct val="0"/>
              </a:spcBef>
            </a:pPr>
            <a:r>
              <a:rPr lang="en-US" b="true" sz="3099" spc="12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•Enable Proper Training and Testing</a:t>
            </a:r>
          </a:p>
          <a:p>
            <a:pPr algn="l">
              <a:lnSpc>
                <a:spcPts val="46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439599" y="3274932"/>
            <a:ext cx="5506998" cy="5826587"/>
          </a:xfrm>
          <a:custGeom>
            <a:avLst/>
            <a:gdLst/>
            <a:ahLst/>
            <a:cxnLst/>
            <a:rect r="r" b="b" t="t" l="l"/>
            <a:pathLst>
              <a:path h="5826587" w="5506998">
                <a:moveTo>
                  <a:pt x="0" y="0"/>
                </a:moveTo>
                <a:lnTo>
                  <a:pt x="5506997" y="0"/>
                </a:lnTo>
                <a:lnTo>
                  <a:pt x="5506997" y="5826587"/>
                </a:lnTo>
                <a:lnTo>
                  <a:pt x="0" y="5826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530" r="-321" b="-853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32537" y="2078566"/>
            <a:ext cx="9214060" cy="2392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0"/>
              </a:lnSpc>
            </a:pPr>
            <a:r>
              <a:rPr lang="en-US" sz="5233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Data preparation process </a:t>
            </a:r>
          </a:p>
          <a:p>
            <a:pPr algn="l">
              <a:lnSpc>
                <a:spcPts val="6280"/>
              </a:lnSpc>
            </a:pPr>
          </a:p>
          <a:p>
            <a:pPr algn="l" marL="0" indent="0" lvl="0">
              <a:lnSpc>
                <a:spcPts val="628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3424" y="757237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673184" y="6037044"/>
            <a:ext cx="2192720" cy="2192720"/>
          </a:xfrm>
          <a:custGeom>
            <a:avLst/>
            <a:gdLst/>
            <a:ahLst/>
            <a:cxnLst/>
            <a:rect r="r" b="b" t="t" l="l"/>
            <a:pathLst>
              <a:path h="2192720" w="2192720">
                <a:moveTo>
                  <a:pt x="0" y="0"/>
                </a:moveTo>
                <a:lnTo>
                  <a:pt x="2192721" y="0"/>
                </a:lnTo>
                <a:lnTo>
                  <a:pt x="2192721" y="2192720"/>
                </a:lnTo>
                <a:lnTo>
                  <a:pt x="0" y="2192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647958" y="5997906"/>
            <a:ext cx="2270996" cy="2270996"/>
          </a:xfrm>
          <a:custGeom>
            <a:avLst/>
            <a:gdLst/>
            <a:ahLst/>
            <a:cxnLst/>
            <a:rect r="r" b="b" t="t" l="l"/>
            <a:pathLst>
              <a:path h="2270996" w="2270996">
                <a:moveTo>
                  <a:pt x="0" y="0"/>
                </a:moveTo>
                <a:lnTo>
                  <a:pt x="2270995" y="0"/>
                </a:lnTo>
                <a:lnTo>
                  <a:pt x="2270995" y="2270996"/>
                </a:lnTo>
                <a:lnTo>
                  <a:pt x="0" y="22709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01006" y="6018907"/>
            <a:ext cx="2373833" cy="2373833"/>
          </a:xfrm>
          <a:custGeom>
            <a:avLst/>
            <a:gdLst/>
            <a:ahLst/>
            <a:cxnLst/>
            <a:rect r="r" b="b" t="t" l="l"/>
            <a:pathLst>
              <a:path h="2373833" w="2373833">
                <a:moveTo>
                  <a:pt x="0" y="0"/>
                </a:moveTo>
                <a:lnTo>
                  <a:pt x="2373833" y="0"/>
                </a:lnTo>
                <a:lnTo>
                  <a:pt x="2373833" y="2373833"/>
                </a:lnTo>
                <a:lnTo>
                  <a:pt x="0" y="23738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999975" y="6018907"/>
            <a:ext cx="2307269" cy="2307269"/>
          </a:xfrm>
          <a:custGeom>
            <a:avLst/>
            <a:gdLst/>
            <a:ahLst/>
            <a:cxnLst/>
            <a:rect r="r" b="b" t="t" l="l"/>
            <a:pathLst>
              <a:path h="2307269" w="2307269">
                <a:moveTo>
                  <a:pt x="0" y="0"/>
                </a:moveTo>
                <a:lnTo>
                  <a:pt x="2307269" y="0"/>
                </a:lnTo>
                <a:lnTo>
                  <a:pt x="2307269" y="2307269"/>
                </a:lnTo>
                <a:lnTo>
                  <a:pt x="0" y="23072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99361" y="1785174"/>
            <a:ext cx="15159939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Capturing Images in Various Face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09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3424" y="757237"/>
            <a:ext cx="313139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b="true" sz="2499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CSE445.3 - MSRb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70068" y="3223449"/>
            <a:ext cx="12991501" cy="3050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</a:t>
            </a:r>
            <a:r>
              <a:rPr lang="en-US" b="true" sz="2400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ource: 12 individuals</a:t>
            </a:r>
          </a:p>
          <a:p>
            <a:pPr algn="l" marL="518160" indent="-25908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Classes: Angry, Happy, Neutral, Surprised</a:t>
            </a:r>
          </a:p>
          <a:p>
            <a:pPr algn="l" marL="518160" indent="-25908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Images: 100 per class/person → 4,000 total</a:t>
            </a:r>
          </a:p>
          <a:p>
            <a:pPr algn="l" marL="518160" indent="-25908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Split: 10 for training, 2 for testing (800 images)</a:t>
            </a:r>
          </a:p>
          <a:p>
            <a:pPr algn="l" marL="518160" indent="-25908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 spc="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“Sad” class removed (too similar to Neutral)</a:t>
            </a:r>
          </a:p>
          <a:p>
            <a:pPr algn="l">
              <a:lnSpc>
                <a:spcPts val="3095"/>
              </a:lnSpc>
              <a:spcBef>
                <a:spcPct val="0"/>
              </a:spcBef>
            </a:pPr>
          </a:p>
          <a:p>
            <a:pPr algn="l">
              <a:lnSpc>
                <a:spcPts val="2988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673184" y="8201077"/>
            <a:ext cx="2252642" cy="534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8"/>
              </a:lnSpc>
              <a:spcBef>
                <a:spcPct val="0"/>
              </a:spcBef>
            </a:pPr>
            <a:r>
              <a:rPr lang="en-US" b="true" sz="2939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Angry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87095" y="8230926"/>
            <a:ext cx="2252642" cy="534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8"/>
              </a:lnSpc>
              <a:spcBef>
                <a:spcPct val="0"/>
              </a:spcBef>
            </a:pPr>
            <a:r>
              <a:rPr lang="en-US" b="true" sz="2939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Happy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01006" y="8420541"/>
            <a:ext cx="2252642" cy="534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8"/>
              </a:lnSpc>
              <a:spcBef>
                <a:spcPct val="0"/>
              </a:spcBef>
            </a:pPr>
            <a:r>
              <a:rPr lang="en-US" b="true" sz="2939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Neutral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998764" y="8297490"/>
            <a:ext cx="2252642" cy="534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8"/>
              </a:lnSpc>
              <a:spcBef>
                <a:spcPct val="0"/>
              </a:spcBef>
            </a:pPr>
            <a:r>
              <a:rPr lang="en-US" b="true" sz="2939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Surprised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DAGkuB-M2Mc</dc:identifier>
  <dcterms:modified xsi:type="dcterms:W3CDTF">2011-08-01T06:04:30Z</dcterms:modified>
  <cp:revision>1</cp:revision>
  <dc:title>Facial Expression Recognition using CNN Architectures</dc:title>
</cp:coreProperties>
</file>