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Telegraf Bold" charset="1" panose="00000800000000000000"/>
      <p:regular r:id="rId13"/>
    </p:embeddedFont>
    <p:embeddedFont>
      <p:font typeface="Telegraf" charset="1" panose="00000500000000000000"/>
      <p:regular r:id="rId14"/>
    </p:embeddedFont>
    <p:embeddedFont>
      <p:font typeface="Museo Moderno Italic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150483"/>
            <a:ext cx="11536169" cy="138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9600" spc="-768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CSE445.3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37394" y="5872993"/>
            <a:ext cx="5357306" cy="492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74"/>
              </a:lnSpc>
            </a:pPr>
            <a:r>
              <a:rPr lang="en-US" b="true" sz="2499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PRESENTED BY - GROUP 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37394" y="6303597"/>
            <a:ext cx="4816681" cy="46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23"/>
              </a:lnSpc>
            </a:pPr>
            <a:r>
              <a:rPr lang="en-US" sz="2399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S M Samiul Haq - 2011103042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686161" y="4182022"/>
            <a:ext cx="960276" cy="961478"/>
          </a:xfrm>
          <a:custGeom>
            <a:avLst/>
            <a:gdLst/>
            <a:ahLst/>
            <a:cxnLst/>
            <a:rect r="r" b="b" t="t" l="l"/>
            <a:pathLst>
              <a:path h="961478" w="960276">
                <a:moveTo>
                  <a:pt x="0" y="0"/>
                </a:moveTo>
                <a:lnTo>
                  <a:pt x="960276" y="0"/>
                </a:lnTo>
                <a:lnTo>
                  <a:pt x="960276" y="961478"/>
                </a:lnTo>
                <a:lnTo>
                  <a:pt x="0" y="9614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009886"/>
            <a:ext cx="11536169" cy="138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9600" spc="-768" b="true">
                <a:solidFill>
                  <a:srgbClr val="BA3A2C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project update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7394" y="6687645"/>
            <a:ext cx="4816681" cy="46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23"/>
              </a:lnSpc>
            </a:pPr>
            <a:r>
              <a:rPr lang="en-US" sz="2399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Tanzeem Haque - 2131122642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7394" y="7071756"/>
            <a:ext cx="4816681" cy="46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23"/>
              </a:lnSpc>
            </a:pPr>
            <a:r>
              <a:rPr lang="en-US" sz="2399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Tofayel Ahmed - 2112096042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7394" y="7455868"/>
            <a:ext cx="4816681" cy="467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23"/>
              </a:lnSpc>
            </a:pPr>
            <a:r>
              <a:rPr lang="en-US" sz="2399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Entiser Hossain - 2021789642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1D2024">
                <a:alpha val="94902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76200"/>
              <a:ext cx="4816593" cy="278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751494" y="7711806"/>
            <a:ext cx="1507806" cy="1546494"/>
          </a:xfrm>
          <a:custGeom>
            <a:avLst/>
            <a:gdLst/>
            <a:ahLst/>
            <a:cxnLst/>
            <a:rect r="r" b="b" t="t" l="l"/>
            <a:pathLst>
              <a:path h="1546494" w="1507806">
                <a:moveTo>
                  <a:pt x="0" y="0"/>
                </a:moveTo>
                <a:lnTo>
                  <a:pt x="1507806" y="0"/>
                </a:lnTo>
                <a:lnTo>
                  <a:pt x="1507806" y="1546494"/>
                </a:lnTo>
                <a:lnTo>
                  <a:pt x="0" y="15464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3440989">
            <a:off x="15965218" y="3216557"/>
            <a:ext cx="3213715" cy="6602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41"/>
              </a:lnSpc>
            </a:pPr>
            <a:r>
              <a:rPr lang="en-US" sz="38744" i="true" spc="-2324">
                <a:solidFill>
                  <a:srgbClr val="BA3A2C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817491"/>
            <a:ext cx="8734844" cy="473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A basic facial recognition system</a:t>
            </a:r>
          </a:p>
          <a:p>
            <a:pPr algn="l" marL="690872" indent="-345436" lvl="1">
              <a:lnSpc>
                <a:spcPts val="5567"/>
              </a:lnSpc>
              <a:buFont typeface="Arial"/>
              <a:buChar char="•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Detects a person’s face and their expression</a:t>
            </a:r>
          </a:p>
          <a:p>
            <a:pPr algn="l" marL="690872" indent="-345436" lvl="1">
              <a:lnSpc>
                <a:spcPts val="5567"/>
              </a:lnSpc>
              <a:buFont typeface="Arial"/>
              <a:buChar char="•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Classification model - using 4 classes:</a:t>
            </a:r>
          </a:p>
          <a:p>
            <a:pPr algn="l" marL="1381745" indent="-460582" lvl="2">
              <a:lnSpc>
                <a:spcPts val="5567"/>
              </a:lnSpc>
              <a:buFont typeface="Arial"/>
              <a:buChar char="⚬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Angry</a:t>
            </a:r>
          </a:p>
          <a:p>
            <a:pPr algn="l" marL="1381745" indent="-460582" lvl="2">
              <a:lnSpc>
                <a:spcPts val="5567"/>
              </a:lnSpc>
              <a:buFont typeface="Arial"/>
              <a:buChar char="⚬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Happy</a:t>
            </a:r>
          </a:p>
          <a:p>
            <a:pPr algn="l" marL="1381745" indent="-460582" lvl="2">
              <a:lnSpc>
                <a:spcPts val="5567"/>
              </a:lnSpc>
              <a:buFont typeface="Arial"/>
              <a:buChar char="⚬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Surprised</a:t>
            </a:r>
          </a:p>
          <a:p>
            <a:pPr algn="l" marL="1381745" indent="-460582" lvl="2">
              <a:lnSpc>
                <a:spcPts val="5567"/>
              </a:lnSpc>
              <a:buFont typeface="Arial"/>
              <a:buChar char="⚬"/>
            </a:pPr>
            <a:r>
              <a:rPr lang="en-US" sz="3199" spc="-127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Neutral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62229"/>
            <a:ext cx="7652896" cy="235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91"/>
              </a:lnSpc>
            </a:pPr>
            <a:r>
              <a:rPr lang="en-US" sz="9149" spc="-731" b="true">
                <a:solidFill>
                  <a:srgbClr val="F8F8F8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Project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42183" y="800652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S M Samiul Haq - 2011103042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42183" y="1134260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Tanzeem Haque - 2131122642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42183" y="1467924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Tofayel Ahmed - 2112096042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42183" y="1801588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Entiser Hossain - 2021789642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308386" y="2876657"/>
          <a:ext cx="7851766" cy="6274060"/>
        </p:xfrm>
        <a:graphic>
          <a:graphicData uri="http://schemas.openxmlformats.org/drawingml/2006/table">
            <a:tbl>
              <a:tblPr/>
              <a:tblGrid>
                <a:gridCol w="7851766"/>
              </a:tblGrid>
              <a:tr h="14668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-97">
                          <a:solidFill>
                            <a:srgbClr val="222222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Python script to take pictures of multiple subjects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68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-97">
                          <a:solidFill>
                            <a:srgbClr val="222222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Subjects captured images doing expressions corresponding to each class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821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-97">
                          <a:solidFill>
                            <a:srgbClr val="222222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Captured 100+ images per class, per person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21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spc="-97">
                          <a:solidFill>
                            <a:srgbClr val="222222"/>
                          </a:solidFill>
                          <a:latin typeface="Telegraf"/>
                          <a:ea typeface="Telegraf"/>
                          <a:cs typeface="Telegraf"/>
                          <a:sym typeface="Telegraf"/>
                        </a:rPr>
                        <a:t>80% of the created dataset will randomly selected for training, while the rest will be used for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74B0B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190625"/>
            <a:ext cx="9445112" cy="929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20"/>
              </a:lnSpc>
            </a:pPr>
            <a:r>
              <a:rPr lang="en-US" sz="7200" spc="-410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dataset collection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390065"/>
            <a:ext cx="1006042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 spc="-97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-&gt;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757603"/>
            <a:ext cx="1006042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 spc="-97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-&gt;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124123"/>
            <a:ext cx="1006042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 spc="-97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-&gt;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490643"/>
            <a:ext cx="1006042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b="true" sz="2799" spc="-97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-&gt;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534230" y="1269216"/>
            <a:ext cx="609770" cy="610533"/>
          </a:xfrm>
          <a:custGeom>
            <a:avLst/>
            <a:gdLst/>
            <a:ahLst/>
            <a:cxnLst/>
            <a:rect r="r" b="b" t="t" l="l"/>
            <a:pathLst>
              <a:path h="610533" w="609770">
                <a:moveTo>
                  <a:pt x="0" y="0"/>
                </a:moveTo>
                <a:lnTo>
                  <a:pt x="609770" y="0"/>
                </a:lnTo>
                <a:lnTo>
                  <a:pt x="609770" y="610533"/>
                </a:lnTo>
                <a:lnTo>
                  <a:pt x="0" y="610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923445" y="942975"/>
            <a:ext cx="4335855" cy="41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62"/>
              </a:lnSpc>
            </a:pPr>
            <a:r>
              <a:rPr lang="en-US" sz="2160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S M Samiul Haq - 2011103042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23445" y="1288685"/>
            <a:ext cx="4335855" cy="41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62"/>
              </a:lnSpc>
            </a:pPr>
            <a:r>
              <a:rPr lang="en-US" sz="2160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Tanzeem Haque - 2131122642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23445" y="1634453"/>
            <a:ext cx="4335855" cy="41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62"/>
              </a:lnSpc>
            </a:pPr>
            <a:r>
              <a:rPr lang="en-US" sz="2160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Tofayel Ahmed - 2112096042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923445" y="1980220"/>
            <a:ext cx="4335855" cy="412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262"/>
              </a:lnSpc>
            </a:pPr>
            <a:r>
              <a:rPr lang="en-US" sz="2160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Entiser Hossain - 2021789642</a:t>
            </a:r>
          </a:p>
        </p:txBody>
      </p:sp>
    </p:spTree>
  </p:cSld>
  <p:clrMapOvr>
    <a:masterClrMapping/>
  </p:clrMapOvr>
  <p:transition spd="fast">
    <p:push dir="u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760970"/>
            <a:ext cx="8465133" cy="104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410" b="true">
                <a:solidFill>
                  <a:srgbClr val="F6F4F1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dataset images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7495604" y="7947193"/>
            <a:ext cx="609770" cy="610533"/>
          </a:xfrm>
          <a:custGeom>
            <a:avLst/>
            <a:gdLst/>
            <a:ahLst/>
            <a:cxnLst/>
            <a:rect r="r" b="b" t="t" l="l"/>
            <a:pathLst>
              <a:path h="610533" w="609770">
                <a:moveTo>
                  <a:pt x="0" y="0"/>
                </a:moveTo>
                <a:lnTo>
                  <a:pt x="609770" y="0"/>
                </a:lnTo>
                <a:lnTo>
                  <a:pt x="609770" y="610534"/>
                </a:lnTo>
                <a:lnTo>
                  <a:pt x="0" y="61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1803689"/>
            <a:ext cx="6230988" cy="3146649"/>
          </a:xfrm>
          <a:custGeom>
            <a:avLst/>
            <a:gdLst/>
            <a:ahLst/>
            <a:cxnLst/>
            <a:rect r="r" b="b" t="t" l="l"/>
            <a:pathLst>
              <a:path h="3146649" w="6230988">
                <a:moveTo>
                  <a:pt x="0" y="0"/>
                </a:moveTo>
                <a:lnTo>
                  <a:pt x="6230988" y="0"/>
                </a:lnTo>
                <a:lnTo>
                  <a:pt x="6230988" y="3146649"/>
                </a:lnTo>
                <a:lnTo>
                  <a:pt x="0" y="31466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93833" y="1803689"/>
            <a:ext cx="6953920" cy="3146649"/>
          </a:xfrm>
          <a:custGeom>
            <a:avLst/>
            <a:gdLst/>
            <a:ahLst/>
            <a:cxnLst/>
            <a:rect r="r" b="b" t="t" l="l"/>
            <a:pathLst>
              <a:path h="3146649" w="6953920">
                <a:moveTo>
                  <a:pt x="0" y="0"/>
                </a:moveTo>
                <a:lnTo>
                  <a:pt x="6953921" y="0"/>
                </a:lnTo>
                <a:lnTo>
                  <a:pt x="6953921" y="3146649"/>
                </a:lnTo>
                <a:lnTo>
                  <a:pt x="0" y="31466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129542"/>
            <a:ext cx="3997954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 spc="-97" b="true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angry expression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93833" y="1129542"/>
            <a:ext cx="6057257" cy="404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 spc="-97" b="true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surprised expression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70793" y="7499205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S M Samiul Haq - 2011103042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970793" y="7832813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Tanzeem Haque - 2131122642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70793" y="8166477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Tofayel Ahmed - 2112096042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70793" y="8500140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Entiser Hossain - 2021789642</a:t>
            </a: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85850"/>
            <a:ext cx="8465133" cy="1040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410" b="true">
                <a:solidFill>
                  <a:srgbClr val="F6F4F1"/>
                </a:solidFill>
                <a:latin typeface="Telegraf Bold"/>
                <a:ea typeface="Telegraf Bold"/>
                <a:cs typeface="Telegraf Bold"/>
                <a:sym typeface="Telegraf Bold"/>
              </a:rPr>
              <a:t>model selection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632181" y="1272073"/>
            <a:ext cx="609770" cy="610533"/>
          </a:xfrm>
          <a:custGeom>
            <a:avLst/>
            <a:gdLst/>
            <a:ahLst/>
            <a:cxnLst/>
            <a:rect r="r" b="b" t="t" l="l"/>
            <a:pathLst>
              <a:path h="610533" w="609770">
                <a:moveTo>
                  <a:pt x="0" y="0"/>
                </a:moveTo>
                <a:lnTo>
                  <a:pt x="609770" y="0"/>
                </a:lnTo>
                <a:lnTo>
                  <a:pt x="609770" y="610534"/>
                </a:lnTo>
                <a:lnTo>
                  <a:pt x="0" y="6105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43243"/>
            <a:ext cx="9465289" cy="6978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3" indent="-334641" lvl="1">
              <a:lnSpc>
                <a:spcPts val="4649"/>
              </a:lnSpc>
              <a:buFont typeface="Arial"/>
              <a:buChar char="•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Considered Models: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VGG-Face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ResNet-50</a:t>
            </a:r>
          </a:p>
          <a:p>
            <a:pPr algn="l" marL="669283" indent="-334641" lvl="1">
              <a:lnSpc>
                <a:spcPts val="4649"/>
              </a:lnSpc>
              <a:buFont typeface="Arial"/>
              <a:buChar char="•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Selection Criteria: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Hardware resource requirements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Model capabilities in expression detection</a:t>
            </a:r>
          </a:p>
          <a:p>
            <a:pPr algn="l" marL="669283" indent="-334641" lvl="1">
              <a:lnSpc>
                <a:spcPts val="4649"/>
              </a:lnSpc>
              <a:buFont typeface="Arial"/>
              <a:buChar char="•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Decision: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Chosen Model: ResNet-50</a:t>
            </a:r>
          </a:p>
          <a:p>
            <a:pPr algn="l" marL="1338566" indent="-446189" lvl="2">
              <a:lnSpc>
                <a:spcPts val="4649"/>
              </a:lnSpc>
              <a:buFont typeface="Arial"/>
              <a:buChar char="⚬"/>
            </a:pPr>
            <a:r>
              <a:rPr lang="en-US" sz="3099" spc="61">
                <a:solidFill>
                  <a:srgbClr val="F8F8F8"/>
                </a:solidFill>
                <a:latin typeface="Telegraf"/>
                <a:ea typeface="Telegraf"/>
                <a:cs typeface="Telegraf"/>
                <a:sym typeface="Telegraf"/>
              </a:rPr>
              <a:t>Reason: Efficient performance with available hardware and effective in handling facial expression detection.</a:t>
            </a:r>
          </a:p>
          <a:p>
            <a:pPr algn="l">
              <a:lnSpc>
                <a:spcPts val="464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942183" y="800652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S M Samiul Haq - 2011103042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42183" y="1134260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Tanzeem Haque - 2131122642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42183" y="1467924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Tofayel Ahmed - 2112096042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42183" y="1801588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F1F1F8"/>
                </a:solidFill>
                <a:latin typeface="Telegraf"/>
                <a:ea typeface="Telegraf"/>
                <a:cs typeface="Telegraf"/>
                <a:sym typeface="Telegraf"/>
              </a:rPr>
              <a:t>Entiser Hossain - 2021789642</a:t>
            </a: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4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28650"/>
            <a:ext cx="10199639" cy="195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410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challenges and future improvements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53562" y="4349345"/>
            <a:ext cx="4160385" cy="73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Dataset Imbalance &amp; Limitations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53562" y="8696435"/>
            <a:ext cx="4160385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Hardware Constraints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92641" y="4518952"/>
            <a:ext cx="1560921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92641" y="6614416"/>
            <a:ext cx="1560921" cy="39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92641" y="8696435"/>
            <a:ext cx="1560921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03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7250640" y="1696619"/>
            <a:ext cx="609770" cy="610533"/>
          </a:xfrm>
          <a:custGeom>
            <a:avLst/>
            <a:gdLst/>
            <a:ahLst/>
            <a:cxnLst/>
            <a:rect r="r" b="b" t="t" l="l"/>
            <a:pathLst>
              <a:path h="610533" w="609770">
                <a:moveTo>
                  <a:pt x="0" y="0"/>
                </a:moveTo>
                <a:lnTo>
                  <a:pt x="609770" y="0"/>
                </a:lnTo>
                <a:lnTo>
                  <a:pt x="609770" y="610533"/>
                </a:lnTo>
                <a:lnTo>
                  <a:pt x="0" y="6105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953562" y="6432092"/>
            <a:ext cx="4160385" cy="738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Facial Expression Similarity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07412" y="2987541"/>
            <a:ext cx="2691764" cy="425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940" spc="-102">
                <a:solidFill>
                  <a:srgbClr val="F6F4F1"/>
                </a:solidFill>
                <a:latin typeface="Telegraf Bold"/>
                <a:ea typeface="Telegraf Bold"/>
                <a:cs typeface="Telegraf Bold"/>
                <a:sym typeface="Telegraf Bold"/>
              </a:rPr>
              <a:t>challenges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23121" y="2986885"/>
            <a:ext cx="2128133" cy="427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b="true" sz="2940" spc="-102">
                <a:solidFill>
                  <a:srgbClr val="F6F4F1"/>
                </a:solidFill>
                <a:latin typeface="Telegraf Bold"/>
                <a:ea typeface="Telegraf Bold"/>
                <a:cs typeface="Telegraf Bold"/>
                <a:sym typeface="Telegraf Bold"/>
              </a:rPr>
              <a:t>future steps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687455" y="4406195"/>
            <a:ext cx="4160385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Enhanced Accuracy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87455" y="8583679"/>
            <a:ext cx="4160385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Diverse Training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126534" y="4406195"/>
            <a:ext cx="1560921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126534" y="6501659"/>
            <a:ext cx="1560921" cy="39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126534" y="8583679"/>
            <a:ext cx="1560921" cy="399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0"/>
              </a:lnSpc>
            </a:pPr>
            <a:r>
              <a:rPr lang="en-US" b="true" sz="2730" spc="-155">
                <a:solidFill>
                  <a:srgbClr val="F1F1F8"/>
                </a:solidFill>
                <a:latin typeface="Telegraf Bold"/>
                <a:ea typeface="Telegraf Bold"/>
                <a:cs typeface="Telegraf Bold"/>
                <a:sym typeface="Telegraf Bold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687455" y="6501659"/>
            <a:ext cx="4160385" cy="399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0"/>
              </a:lnSpc>
            </a:pPr>
            <a:r>
              <a:rPr lang="en-US" sz="2730" spc="-95" b="true">
                <a:solidFill>
                  <a:srgbClr val="222222"/>
                </a:solidFill>
                <a:latin typeface="Telegraf Bold"/>
                <a:ea typeface="Telegraf Bold"/>
                <a:cs typeface="Telegraf Bold"/>
                <a:sym typeface="Telegraf Bold"/>
              </a:rPr>
              <a:t>User-Friendly Design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42183" y="800652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S M Samiul Haq - 2011103042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942183" y="1134260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Tanzeem Haque - 2131122642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942183" y="1467924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Tofayel Ahmed - 2112096042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942183" y="1801588"/>
            <a:ext cx="4184075" cy="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8"/>
              </a:lnSpc>
            </a:pPr>
            <a:r>
              <a:rPr lang="en-US" sz="2084">
                <a:solidFill>
                  <a:srgbClr val="222222"/>
                </a:solidFill>
                <a:latin typeface="Telegraf"/>
                <a:ea typeface="Telegraf"/>
                <a:cs typeface="Telegraf"/>
                <a:sym typeface="Telegraf"/>
              </a:rPr>
              <a:t>Entiser Hossain - 2021789642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362200"/>
            <a:ext cx="6235514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99"/>
              </a:lnSpc>
            </a:pPr>
            <a:r>
              <a:rPr lang="en-US" sz="9999" spc="-799" b="true">
                <a:solidFill>
                  <a:srgbClr val="1D2024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5400000">
            <a:off x="13007474" y="4709762"/>
            <a:ext cx="5349966" cy="10974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97"/>
              </a:lnSpc>
            </a:pPr>
            <a:r>
              <a:rPr lang="en-US" sz="64498" i="true" spc="-3869">
                <a:solidFill>
                  <a:srgbClr val="BA3A2C"/>
                </a:solidFill>
                <a:latin typeface="Museo Moderno Italics"/>
                <a:ea typeface="Museo Moderno Italics"/>
                <a:cs typeface="Museo Moderno Italics"/>
                <a:sym typeface="Museo Moderno Italics"/>
              </a:rPr>
              <a:t>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86055" y="2311400"/>
            <a:ext cx="278160" cy="1435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b="true" sz="9999" spc="-349">
                <a:solidFill>
                  <a:srgbClr val="BA3A2C"/>
                </a:solidFill>
                <a:latin typeface="Telegraf Bold"/>
                <a:ea typeface="Telegraf Bold"/>
                <a:cs typeface="Telegraf Bold"/>
                <a:sym typeface="Telegraf Bold"/>
              </a:rPr>
              <a:t>!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DAGfvWzKcig</dc:identifier>
  <dcterms:modified xsi:type="dcterms:W3CDTF">2011-08-01T06:04:30Z</dcterms:modified>
  <cp:revision>1</cp:revision>
  <dc:title>Update - CSE445</dc:title>
</cp:coreProperties>
</file>