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1" r:id="rId4"/>
    <p:sldId id="260" r:id="rId5"/>
    <p:sldId id="257" r:id="rId6"/>
    <p:sldId id="258" r:id="rId7"/>
    <p:sldId id="268" r:id="rId8"/>
    <p:sldId id="270" r:id="rId9"/>
    <p:sldId id="264" r:id="rId10"/>
    <p:sldId id="265" r:id="rId11"/>
    <p:sldId id="266" r:id="rId12"/>
    <p:sldId id="272" r:id="rId13"/>
    <p:sldId id="262" r:id="rId14"/>
    <p:sldId id="273" r:id="rId15"/>
    <p:sldId id="274" r:id="rId16"/>
    <p:sldId id="275" r:id="rId17"/>
    <p:sldId id="276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7040F-E602-4829-AD82-37B2F074B561}" v="269" dt="2022-05-18T21:08:25.875"/>
    <p1510:client id="{B869B2E8-835F-4A9A-A77A-7A9226E563C6}" v="1304" dt="2022-05-18T19:31:03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C9E83AD-8F7A-425F-B0F7-65BA0C6EAA17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27F77B6-A527-4C6B-B8B5-967E41C45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077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83AD-8F7A-425F-B0F7-65BA0C6EAA17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77B6-A527-4C6B-B8B5-967E41C45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19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83AD-8F7A-425F-B0F7-65BA0C6EAA17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77B6-A527-4C6B-B8B5-967E41C45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827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83AD-8F7A-425F-B0F7-65BA0C6EAA17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77B6-A527-4C6B-B8B5-967E41C45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46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83AD-8F7A-425F-B0F7-65BA0C6EAA17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77B6-A527-4C6B-B8B5-967E41C45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93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83AD-8F7A-425F-B0F7-65BA0C6EAA17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77B6-A527-4C6B-B8B5-967E41C45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53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83AD-8F7A-425F-B0F7-65BA0C6EAA17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77B6-A527-4C6B-B8B5-967E41C45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466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83AD-8F7A-425F-B0F7-65BA0C6EAA17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77B6-A527-4C6B-B8B5-967E41C457ED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73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83AD-8F7A-425F-B0F7-65BA0C6EAA17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77B6-A527-4C6B-B8B5-967E41C45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89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83AD-8F7A-425F-B0F7-65BA0C6EAA17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77B6-A527-4C6B-B8B5-967E41C45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20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83AD-8F7A-425F-B0F7-65BA0C6EAA17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77B6-A527-4C6B-B8B5-967E41C45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02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83AD-8F7A-425F-B0F7-65BA0C6EAA17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77B6-A527-4C6B-B8B5-967E41C45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7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83AD-8F7A-425F-B0F7-65BA0C6EAA17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77B6-A527-4C6B-B8B5-967E41C45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02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83AD-8F7A-425F-B0F7-65BA0C6EAA17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77B6-A527-4C6B-B8B5-967E41C45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11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83AD-8F7A-425F-B0F7-65BA0C6EAA17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77B6-A527-4C6B-B8B5-967E41C45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17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83AD-8F7A-425F-B0F7-65BA0C6EAA17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77B6-A527-4C6B-B8B5-967E41C45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27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83AD-8F7A-425F-B0F7-65BA0C6EAA17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77B6-A527-4C6B-B8B5-967E41C45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4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9E83AD-8F7A-425F-B0F7-65BA0C6EAA17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7F77B6-A527-4C6B-B8B5-967E41C45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835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ipt informatique sur un écran">
            <a:extLst>
              <a:ext uri="{FF2B5EF4-FFF2-40B4-BE49-F238E27FC236}">
                <a16:creationId xmlns:a16="http://schemas.microsoft.com/office/drawing/2014/main" id="{90E80B82-FD08-9A7E-0DFF-31228759B1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C50800B-B4E1-09C9-A4A4-5B3422912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9887" y="1839507"/>
            <a:ext cx="8452225" cy="2963834"/>
          </a:xfrm>
        </p:spPr>
        <p:txBody>
          <a:bodyPr>
            <a:noAutofit/>
          </a:bodyPr>
          <a:lstStyle/>
          <a:p>
            <a: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4000" b="1" i="0" u="sng">
                <a:solidFill>
                  <a:srgbClr val="FFFFFF"/>
                </a:solidFill>
                <a:effectLst/>
                <a:latin typeface="+mn-lt"/>
              </a:rPr>
              <a:t>Projet en programmation java</a:t>
            </a:r>
            <a:br>
              <a:rPr lang="fr-FR" sz="4000" b="0">
                <a:solidFill>
                  <a:srgbClr val="FFFFFF"/>
                </a:solidFill>
                <a:effectLst/>
                <a:latin typeface="+mn-lt"/>
              </a:rPr>
            </a:br>
            <a:r>
              <a:rPr lang="fr-FR" sz="4000" b="1" i="0" u="sng">
                <a:solidFill>
                  <a:srgbClr val="FFFFFF"/>
                </a:solidFill>
                <a:effectLst/>
                <a:latin typeface="+mn-lt"/>
              </a:rPr>
              <a:t>Conception et </a:t>
            </a:r>
            <a:r>
              <a:rPr lang="fr-FR" sz="3600" b="1" i="0" u="sng">
                <a:solidFill>
                  <a:srgbClr val="FFFFFF"/>
                </a:solidFill>
                <a:effectLst/>
                <a:latin typeface="+mn-lt"/>
              </a:rPr>
              <a:t>développement</a:t>
            </a:r>
            <a:r>
              <a:rPr lang="fr-FR" sz="4000" b="1" i="0" u="sng">
                <a:solidFill>
                  <a:srgbClr val="FFFFFF"/>
                </a:solidFill>
                <a:effectLst/>
                <a:latin typeface="+mn-lt"/>
              </a:rPr>
              <a:t> d’une application informatique</a:t>
            </a:r>
            <a:br>
              <a:rPr lang="fr-FR" sz="4000" b="0">
                <a:solidFill>
                  <a:srgbClr val="FFFFFF"/>
                </a:solidFill>
                <a:effectLst/>
                <a:latin typeface="+mn-lt"/>
              </a:rPr>
            </a:br>
            <a:br>
              <a:rPr lang="fr-FR" sz="4000">
                <a:solidFill>
                  <a:srgbClr val="FFFFFF"/>
                </a:solidFill>
                <a:latin typeface="+mn-lt"/>
              </a:rPr>
            </a:br>
            <a:endParaRPr lang="fr-FR" sz="400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7053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4107D127-6C82-6540-E3DF-1ACE5ACC6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52" t="11413" r="26090" b="14456"/>
          <a:stretch/>
        </p:blipFill>
        <p:spPr>
          <a:xfrm>
            <a:off x="3691303" y="136709"/>
            <a:ext cx="8311973" cy="6674076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96B9071A-62C9-3883-A818-7F4F77E1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08" y="2719753"/>
            <a:ext cx="2228118" cy="752883"/>
          </a:xfrm>
        </p:spPr>
        <p:txBody>
          <a:bodyPr>
            <a:normAutofit fontScale="90000"/>
          </a:bodyPr>
          <a:lstStyle/>
          <a:p>
            <a:r>
              <a:rPr lang="fr-FR" sz="2800">
                <a:cs typeface="Calibri Light"/>
              </a:rPr>
              <a:t>Intersection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EA2797E-3D65-1F5A-EAAB-0349EACBEFA7}"/>
              </a:ext>
            </a:extLst>
          </p:cNvPr>
          <p:cNvSpPr txBox="1"/>
          <p:nvPr/>
        </p:nvSpPr>
        <p:spPr>
          <a:xfrm>
            <a:off x="346563" y="3189409"/>
            <a:ext cx="267481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cs typeface="Calibri"/>
              </a:rPr>
              <a:t>Méthode : PointsIntersection</a:t>
            </a:r>
          </a:p>
        </p:txBody>
      </p:sp>
    </p:spTree>
    <p:extLst>
      <p:ext uri="{BB962C8B-B14F-4D97-AF65-F5344CB8AC3E}">
        <p14:creationId xmlns:p14="http://schemas.microsoft.com/office/powerpoint/2010/main" val="1697148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63893FF7-B808-C22B-AE1B-A12153B01EA7}"/>
              </a:ext>
            </a:extLst>
          </p:cNvPr>
          <p:cNvGrpSpPr/>
          <p:nvPr/>
        </p:nvGrpSpPr>
        <p:grpSpPr>
          <a:xfrm>
            <a:off x="4490956" y="99462"/>
            <a:ext cx="7422242" cy="3243348"/>
            <a:chOff x="2107263" y="236232"/>
            <a:chExt cx="7051012" cy="2881885"/>
          </a:xfrm>
        </p:grpSpPr>
        <p:pic>
          <p:nvPicPr>
            <p:cNvPr id="4" name="Image 4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7A018C35-E6CA-AA7D-FEB1-D5CAA465C1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151" t="27143" r="15646" b="63829"/>
            <a:stretch/>
          </p:blipFill>
          <p:spPr>
            <a:xfrm>
              <a:off x="2107263" y="236232"/>
              <a:ext cx="7051012" cy="556385"/>
            </a:xfrm>
            <a:prstGeom prst="rect">
              <a:avLst/>
            </a:prstGeom>
          </p:spPr>
        </p:pic>
        <p:pic>
          <p:nvPicPr>
            <p:cNvPr id="5" name="Image 5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F5AC4653-489A-FAEE-2F6A-0448504A57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290" t="16559" r="8213" b="41290"/>
            <a:stretch/>
          </p:blipFill>
          <p:spPr>
            <a:xfrm>
              <a:off x="2108688" y="781477"/>
              <a:ext cx="7043404" cy="2336640"/>
            </a:xfrm>
            <a:prstGeom prst="rect">
              <a:avLst/>
            </a:prstGeom>
          </p:spPr>
        </p:pic>
      </p:grpSp>
      <p:sp>
        <p:nvSpPr>
          <p:cNvPr id="8" name="Titre 1">
            <a:extLst>
              <a:ext uri="{FF2B5EF4-FFF2-40B4-BE49-F238E27FC236}">
                <a16:creationId xmlns:a16="http://schemas.microsoft.com/office/drawing/2014/main" id="{C9F92805-C582-9474-74B9-17BE1B5E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569" y="2719753"/>
            <a:ext cx="2228118" cy="752883"/>
          </a:xfrm>
        </p:spPr>
        <p:txBody>
          <a:bodyPr>
            <a:normAutofit/>
          </a:bodyPr>
          <a:lstStyle/>
          <a:p>
            <a:r>
              <a:rPr lang="fr-FR" sz="2800">
                <a:cs typeface="Calibri Light"/>
              </a:rPr>
              <a:t>Distance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245FF8F-BB61-4019-B2DF-142AA7994563}"/>
              </a:ext>
            </a:extLst>
          </p:cNvPr>
          <p:cNvSpPr txBox="1"/>
          <p:nvPr/>
        </p:nvSpPr>
        <p:spPr>
          <a:xfrm>
            <a:off x="561486" y="3169871"/>
            <a:ext cx="313396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cs typeface="Calibri"/>
              </a:rPr>
              <a:t>Méthodes : angle // getDirection</a:t>
            </a:r>
          </a:p>
        </p:txBody>
      </p:sp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BA6A598-A874-D6B5-8FD3-823E166C3E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30" t="19097" r="6908" b="26736"/>
          <a:stretch/>
        </p:blipFill>
        <p:spPr>
          <a:xfrm>
            <a:off x="4509475" y="3429243"/>
            <a:ext cx="7416642" cy="336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48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8AE07-A344-AEFF-B2EA-812CCBB7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package </a:t>
            </a:r>
            <a:r>
              <a:rPr lang="fr-FR" err="1">
                <a:cs typeface="Calibri Light"/>
              </a:rPr>
              <a:t>openstreetmap</a:t>
            </a:r>
            <a:endParaRPr lang="fr-FR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6A4362-1D24-0D0A-41F2-970F84A3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endParaRPr lang="fr-FR" sz="2400">
              <a:cs typeface="Calibri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fr-FR" sz="2400" err="1">
                <a:cs typeface="Calibri"/>
              </a:rPr>
              <a:t>ListeToponyme</a:t>
            </a:r>
            <a:endParaRPr lang="fr-FR" sz="2400">
              <a:ea typeface="Calibri"/>
              <a:cs typeface="Calibri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fr-FR" sz="2400" err="1">
                <a:cs typeface="Calibri"/>
              </a:rPr>
              <a:t>Repere</a:t>
            </a:r>
            <a:endParaRPr lang="fr-FR" sz="2400">
              <a:cs typeface="Calibri"/>
            </a:endParaRPr>
          </a:p>
          <a:p>
            <a:pPr>
              <a:buClr>
                <a:srgbClr val="FFFFFF"/>
              </a:buClr>
              <a:buFont typeface="Wingdings,Sans-Serif"/>
              <a:buChar char="Ø"/>
            </a:pPr>
            <a:endParaRPr lang="fr-FR" sz="2400">
              <a:ea typeface="Calibri"/>
              <a:cs typeface="Calibri"/>
            </a:endParaRPr>
          </a:p>
          <a:p>
            <a:pPr>
              <a:buClr>
                <a:srgbClr val="FFFFFF"/>
              </a:buClr>
              <a:buFont typeface="Wingdings,Sans-Serif"/>
              <a:buChar char="Ø"/>
            </a:pPr>
            <a:r>
              <a:rPr lang="fr-FR" sz="2400" err="1">
                <a:ea typeface="+mn-lt"/>
                <a:cs typeface="+mn-lt"/>
              </a:rPr>
              <a:t>HttpClientOSM</a:t>
            </a:r>
            <a:endParaRPr lang="fr-FR" err="1"/>
          </a:p>
          <a:p>
            <a:pPr marL="0" indent="0">
              <a:buClr>
                <a:srgbClr val="FFFFFF"/>
              </a:buClr>
              <a:buNone/>
            </a:pPr>
            <a:endParaRPr lang="fr-FR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1943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A4932-FE77-F309-893E-A493D4CD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40" y="2646082"/>
            <a:ext cx="10131425" cy="1456267"/>
          </a:xfrm>
        </p:spPr>
        <p:txBody>
          <a:bodyPr/>
          <a:lstStyle/>
          <a:p>
            <a:r>
              <a:rPr lang="fr-FR">
                <a:cs typeface="Calibri Light"/>
              </a:rPr>
              <a:t>Liste toponymes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E0C00B-4BBD-AA0B-4BFA-CBF74D540FCB}"/>
              </a:ext>
            </a:extLst>
          </p:cNvPr>
          <p:cNvSpPr txBox="1"/>
          <p:nvPr/>
        </p:nvSpPr>
        <p:spPr>
          <a:xfrm>
            <a:off x="119743" y="3788229"/>
            <a:ext cx="41801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/>
              <a:t>Methode</a:t>
            </a:r>
            <a:r>
              <a:rPr lang="fr-FR"/>
              <a:t> : </a:t>
            </a:r>
            <a:r>
              <a:rPr lang="fr-FR" err="1"/>
              <a:t>recuperationListeToponyme</a:t>
            </a:r>
            <a:r>
              <a:rPr lang="fr-FR"/>
              <a:t> // </a:t>
            </a:r>
            <a:r>
              <a:rPr lang="fr-FR" err="1"/>
              <a:t>GetListNom</a:t>
            </a:r>
            <a:r>
              <a:rPr lang="fr-FR"/>
              <a:t> // </a:t>
            </a:r>
            <a:r>
              <a:rPr lang="fr-FR" err="1"/>
              <a:t>GetListCoordonnee</a:t>
            </a:r>
            <a:endParaRPr lang="fr-FR" err="1">
              <a:cs typeface="Calibri"/>
            </a:endParaRPr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27188B68-0292-8B08-9032-DBB8C8983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43" y="315907"/>
            <a:ext cx="8117681" cy="3061846"/>
          </a:xfrm>
          <a:prstGeom prst="rect">
            <a:avLst/>
          </a:prstGeom>
        </p:spPr>
      </p:pic>
      <p:pic>
        <p:nvPicPr>
          <p:cNvPr id="6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1A1C05B9-E4E9-6DAA-CAEA-2E65D2E02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462" y="3693375"/>
            <a:ext cx="8112919" cy="238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8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A9887A-135B-BFBB-4AEC-A04ACFC0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209800"/>
            <a:ext cx="10131425" cy="1456267"/>
          </a:xfrm>
        </p:spPr>
        <p:txBody>
          <a:bodyPr/>
          <a:lstStyle/>
          <a:p>
            <a:r>
              <a:rPr lang="fr-FR" err="1">
                <a:cs typeface="Calibri Light"/>
              </a:rPr>
              <a:t>repere</a:t>
            </a:r>
            <a:endParaRPr lang="fr-FR" err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4A196BF-4899-8462-F38C-6C87342576ED}"/>
              </a:ext>
            </a:extLst>
          </p:cNvPr>
          <p:cNvSpPr txBox="1"/>
          <p:nvPr/>
        </p:nvSpPr>
        <p:spPr>
          <a:xfrm>
            <a:off x="152400" y="3429000"/>
            <a:ext cx="41148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/>
              <a:t>Methode</a:t>
            </a:r>
            <a:r>
              <a:rPr lang="fr-FR"/>
              <a:t> : </a:t>
            </a:r>
            <a:r>
              <a:rPr lang="fr-FR" err="1"/>
              <a:t>GetDistanceFromLatLon</a:t>
            </a:r>
            <a:r>
              <a:rPr lang="fr-FR"/>
              <a:t> // </a:t>
            </a:r>
            <a:r>
              <a:rPr lang="fr-FR" err="1"/>
              <a:t>GetBonRepere</a:t>
            </a:r>
            <a:r>
              <a:rPr lang="fr-FR"/>
              <a:t> // GetBonRepereCoord</a:t>
            </a:r>
            <a:endParaRPr lang="fr-FR" err="1">
              <a:cs typeface="Calibri"/>
            </a:endParaRPr>
          </a:p>
        </p:txBody>
      </p:sp>
      <p:pic>
        <p:nvPicPr>
          <p:cNvPr id="3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0784B10-5236-0040-CA2A-DA73BB435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30" y="274237"/>
            <a:ext cx="11092541" cy="2194728"/>
          </a:xfrm>
          <a:prstGeom prst="rect">
            <a:avLst/>
          </a:prstGeom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2C5F44F7-600B-70B2-EFE0-329A73FCD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4" y="4156166"/>
            <a:ext cx="10428513" cy="257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21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0644DA-67FC-FE32-38ED-F1645A28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Package portail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A6CC89-8C71-18F4-11FC-90001C2C2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endParaRPr lang="fr-FR" sz="2400">
              <a:ea typeface="Calibri"/>
              <a:cs typeface="Calibri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fr-FR" sz="2400" err="1">
                <a:ea typeface="Calibri"/>
                <a:cs typeface="Calibri"/>
              </a:rPr>
              <a:t>Window</a:t>
            </a: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fr-FR" sz="2400" err="1">
                <a:ea typeface="Calibri"/>
                <a:cs typeface="Calibri"/>
              </a:rPr>
              <a:t>MapPanel</a:t>
            </a:r>
          </a:p>
          <a:p>
            <a:pPr>
              <a:buClr>
                <a:srgbClr val="FFFFFF"/>
              </a:buClr>
              <a:buFont typeface="Wingdings"/>
              <a:buChar char="Ø"/>
            </a:pPr>
            <a:endParaRPr lang="fr-FR" sz="2400">
              <a:ea typeface="Calibri"/>
              <a:cs typeface="Calibri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fr-FR" sz="2400" err="1">
                <a:ea typeface="Calibri"/>
                <a:cs typeface="Calibri"/>
              </a:rPr>
              <a:t>PyramideFondOrtho</a:t>
            </a:r>
            <a:endParaRPr lang="fr-FR" sz="2400">
              <a:ea typeface="Calibri"/>
              <a:cs typeface="Calibri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fr-FR" sz="2400" err="1">
                <a:ea typeface="Calibri"/>
                <a:cs typeface="Calibri"/>
              </a:rPr>
              <a:t>TileServer</a:t>
            </a:r>
            <a:endParaRPr lang="fr-FR" sz="2400">
              <a:ea typeface="Calibri"/>
              <a:cs typeface="Calibri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endParaRPr lang="fr-FR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8118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B165A-5FDC-519B-716F-A45C97828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6" y="1967948"/>
            <a:ext cx="10131425" cy="1456267"/>
          </a:xfrm>
        </p:spPr>
        <p:txBody>
          <a:bodyPr/>
          <a:lstStyle/>
          <a:p>
            <a:r>
              <a:rPr lang="fr-FR" err="1">
                <a:ea typeface="Calibri Light"/>
                <a:cs typeface="Calibri Light"/>
              </a:rPr>
              <a:t>Mappanel</a:t>
            </a:r>
          </a:p>
        </p:txBody>
      </p:sp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8685A99F-81B0-1400-4DB1-6E7A77CEB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316" t="26749" r="11472" b="46049"/>
          <a:stretch/>
        </p:blipFill>
        <p:spPr>
          <a:xfrm>
            <a:off x="2441578" y="154241"/>
            <a:ext cx="6639994" cy="1734341"/>
          </a:xfrm>
        </p:spPr>
      </p:pic>
      <p:pic>
        <p:nvPicPr>
          <p:cNvPr id="8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27DBCB9C-CA4D-BADB-47EB-08E458593B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50" t="13580" r="11316" b="18724"/>
          <a:stretch/>
        </p:blipFill>
        <p:spPr>
          <a:xfrm>
            <a:off x="4382052" y="2027997"/>
            <a:ext cx="7088653" cy="469143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2CB8D5E-037B-FD51-E248-BDEF87573F83}"/>
              </a:ext>
            </a:extLst>
          </p:cNvPr>
          <p:cNvSpPr txBox="1"/>
          <p:nvPr/>
        </p:nvSpPr>
        <p:spPr>
          <a:xfrm>
            <a:off x="450573" y="3509617"/>
            <a:ext cx="35714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>
                <a:ea typeface="Calibri"/>
                <a:cs typeface="Calibri"/>
              </a:rPr>
              <a:t>Méthode : </a:t>
            </a:r>
            <a:r>
              <a:rPr lang="fr-FR" sz="2000" err="1">
                <a:ea typeface="Calibri"/>
                <a:cs typeface="Calibri"/>
              </a:rPr>
              <a:t>paintAppliInstruction</a:t>
            </a:r>
            <a:endParaRPr lang="fr-FR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1814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0644DA-67FC-FE32-38ED-F1645A28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Package exemple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A6CC89-8C71-18F4-11FC-90001C2C2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42589"/>
            <a:ext cx="10131425" cy="3649133"/>
          </a:xfrm>
        </p:spPr>
        <p:txBody>
          <a:bodyPr/>
          <a:lstStyle/>
          <a:p>
            <a:pPr>
              <a:buFont typeface="Wingdings"/>
              <a:buChar char="Ø"/>
            </a:pPr>
            <a:endParaRPr lang="fr-FR" sz="3200">
              <a:ea typeface="Calibri"/>
              <a:cs typeface="Calibri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fr-FR" sz="3200">
                <a:ea typeface="Calibri"/>
                <a:cs typeface="Calibri"/>
              </a:rPr>
              <a:t>Main</a:t>
            </a:r>
          </a:p>
          <a:p>
            <a:pPr>
              <a:buClr>
                <a:srgbClr val="FFFFFF"/>
              </a:buClr>
              <a:buFont typeface="Wingdings"/>
              <a:buChar char="Ø"/>
            </a:pPr>
            <a:endParaRPr lang="fr-FR" sz="3200">
              <a:ea typeface="Calibri"/>
              <a:cs typeface="Calibri"/>
            </a:endParaRP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3E56DCD-1F65-FB51-886C-88E244E14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05" t="12500" r="16071" b="59534"/>
          <a:stretch/>
        </p:blipFill>
        <p:spPr>
          <a:xfrm>
            <a:off x="726660" y="2867300"/>
            <a:ext cx="10752578" cy="296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46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517D21B-B14B-15E0-8942-CA8FE34D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>
                <a:cs typeface="Calibri Light"/>
              </a:rPr>
              <a:t>Conclusion et sources </a:t>
            </a:r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C03A654-224A-52FD-700E-F24775E083D6}"/>
              </a:ext>
            </a:extLst>
          </p:cNvPr>
          <p:cNvSpPr txBox="1"/>
          <p:nvPr/>
        </p:nvSpPr>
        <p:spPr>
          <a:xfrm>
            <a:off x="4119266" y="2999433"/>
            <a:ext cx="3943418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fr-FR" sz="3200" dirty="0">
                <a:cs typeface="Calibri"/>
              </a:rPr>
              <a:t>Nos résultats ?</a:t>
            </a:r>
          </a:p>
          <a:p>
            <a:pPr marL="285750" indent="-285750">
              <a:buFont typeface="Wingdings"/>
              <a:buChar char="Ø"/>
            </a:pPr>
            <a:r>
              <a:rPr lang="fr-FR" sz="3200" dirty="0">
                <a:cs typeface="Calibri"/>
              </a:rPr>
              <a:t>Nos impressions ? </a:t>
            </a:r>
          </a:p>
          <a:p>
            <a:pPr marL="285750" indent="-285750">
              <a:buFont typeface="Wingdings"/>
              <a:buChar char="Ø"/>
            </a:pPr>
            <a:r>
              <a:rPr lang="fr-FR" sz="3200" dirty="0">
                <a:cs typeface="Calibri"/>
              </a:rPr>
              <a:t>Aide extérieure ? </a:t>
            </a:r>
          </a:p>
          <a:p>
            <a:pPr marL="285750" indent="-285750">
              <a:buFont typeface="Wingdings"/>
              <a:buChar char="Ø"/>
            </a:pPr>
            <a:endParaRPr lang="fr-FR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061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95054D-E90C-591A-3386-9A458B3D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88894"/>
            <a:ext cx="10131425" cy="142940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/>
              <a:t>Déroulement du projet </a:t>
            </a:r>
            <a:br>
              <a:rPr lang="fr-FR"/>
            </a:br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394A707-353B-6061-0629-63A0C5E6C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sz="2400"/>
              <a:t>Analyse du sujet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400"/>
              <a:t>Diagramme UML, de classe et de cas d’utilisation (pas de diagramme d’activité ou de composants)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400"/>
              <a:t>Commencement du rapport d’analyse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400"/>
              <a:t>Analyse du code source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400"/>
              <a:t>Code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400"/>
              <a:t>Rapport de synthèse </a:t>
            </a:r>
          </a:p>
        </p:txBody>
      </p:sp>
    </p:spTree>
    <p:extLst>
      <p:ext uri="{BB962C8B-B14F-4D97-AF65-F5344CB8AC3E}">
        <p14:creationId xmlns:p14="http://schemas.microsoft.com/office/powerpoint/2010/main" val="217278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DB7DD-6191-F914-22C3-55140DC1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09" y="288935"/>
            <a:ext cx="11434982" cy="740978"/>
          </a:xfrm>
        </p:spPr>
        <p:txBody>
          <a:bodyPr/>
          <a:lstStyle/>
          <a:p>
            <a:r>
              <a:rPr lang="fr-FR"/>
              <a:t>Diagramme de classe</a:t>
            </a:r>
          </a:p>
        </p:txBody>
      </p:sp>
      <p:pic>
        <p:nvPicPr>
          <p:cNvPr id="9" name="Espace réservé du contenu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77EB4CEF-2FB5-A347-5790-455A9EDA4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95" y="1029913"/>
            <a:ext cx="7583209" cy="5617193"/>
          </a:xfrm>
        </p:spPr>
      </p:pic>
    </p:spTree>
    <p:extLst>
      <p:ext uri="{BB962C8B-B14F-4D97-AF65-F5344CB8AC3E}">
        <p14:creationId xmlns:p14="http://schemas.microsoft.com/office/powerpoint/2010/main" val="219728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87F8D-D593-2B91-5E34-FA9729F6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47" y="134643"/>
            <a:ext cx="9862671" cy="851476"/>
          </a:xfrm>
        </p:spPr>
        <p:txBody>
          <a:bodyPr/>
          <a:lstStyle/>
          <a:p>
            <a:r>
              <a:rPr lang="fr-FR"/>
              <a:t>Diagramme de cas d’utilisation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3360577-F08C-9CAB-9C98-CF386AE1E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518" y="1167622"/>
            <a:ext cx="8390964" cy="5383206"/>
          </a:xfrm>
        </p:spPr>
      </p:pic>
    </p:spTree>
    <p:extLst>
      <p:ext uri="{BB962C8B-B14F-4D97-AF65-F5344CB8AC3E}">
        <p14:creationId xmlns:p14="http://schemas.microsoft.com/office/powerpoint/2010/main" val="258033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A79BF-998B-7F45-FD1B-D60484FC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30620"/>
            <a:ext cx="10131425" cy="1456267"/>
          </a:xfrm>
        </p:spPr>
        <p:txBody>
          <a:bodyPr>
            <a:normAutofit/>
          </a:bodyPr>
          <a:lstStyle/>
          <a:p>
            <a:r>
              <a:rPr lang="fr-FR"/>
              <a:t>Calcul des instructions de navigation pour un itinéraire à pied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26DEA-559D-E9B9-D46F-CB9944D1B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3105806"/>
            <a:ext cx="10131425" cy="287457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sz="2000"/>
              <a:t>Aller récupérer un itinéraire dans le service de calcul d’itinéraire de l’IGN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000"/>
              <a:t>Savoir analyser ce que renvoie un fichier JSON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000"/>
              <a:t>Découper l’itinéraire en plusieurs « </a:t>
            </a:r>
            <a:r>
              <a:rPr lang="fr-FR" sz="2000" err="1"/>
              <a:t>steps</a:t>
            </a:r>
            <a:r>
              <a:rPr lang="fr-FR" sz="2000"/>
              <a:t> »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000"/>
              <a:t>Aller récupérer les toponymes dans </a:t>
            </a:r>
            <a:r>
              <a:rPr lang="fr-FR" sz="2000" err="1"/>
              <a:t>OpenStreetMap</a:t>
            </a:r>
            <a:r>
              <a:rPr lang="fr-FR" sz="2000"/>
              <a:t> pour chaque point de décision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000"/>
              <a:t>Donner la bonne information à l’utilisateur en fonction des toponymes présent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000"/>
              <a:t>Faire une interface graphique fluide et simple pour l’utilisateur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421DFC1-47EB-3FC4-DF43-324D20B151F0}"/>
              </a:ext>
            </a:extLst>
          </p:cNvPr>
          <p:cNvSpPr txBox="1"/>
          <p:nvPr/>
        </p:nvSpPr>
        <p:spPr>
          <a:xfrm>
            <a:off x="1030288" y="2086887"/>
            <a:ext cx="4198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Notre interprétation : </a:t>
            </a:r>
          </a:p>
        </p:txBody>
      </p:sp>
    </p:spTree>
    <p:extLst>
      <p:ext uri="{BB962C8B-B14F-4D97-AF65-F5344CB8AC3E}">
        <p14:creationId xmlns:p14="http://schemas.microsoft.com/office/powerpoint/2010/main" val="319888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821C86-B414-9B6A-B4E8-905B04D8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Différents Packages du code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B3B2C6-8C57-3C4D-CC54-96BF8828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sz="3200"/>
              <a:t>Portail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3200"/>
              <a:t>OSM</a:t>
            </a:r>
            <a:endParaRPr lang="fr-FR" sz="3200">
              <a:cs typeface="Calibri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fr-FR" sz="3200"/>
              <a:t>IGN</a:t>
            </a:r>
            <a:endParaRPr lang="fr-FR" sz="3200">
              <a:cs typeface="Calibri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fr-FR" sz="3200"/>
              <a:t>Example </a:t>
            </a:r>
            <a:endParaRPr lang="fr-FR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649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BED0D6-729F-8CA6-D4CC-53285B284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032" y="1985759"/>
            <a:ext cx="5168656" cy="4176671"/>
          </a:xfrm>
        </p:spPr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fr-FR">
                <a:cs typeface="Calibri" panose="020F0502020204030204"/>
              </a:rPr>
              <a:t>Direction *</a:t>
            </a: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fr-FR">
                <a:cs typeface="Calibri" panose="020F0502020204030204"/>
              </a:rPr>
              <a:t>Géométrie</a:t>
            </a:r>
            <a:endParaRPr lang="fr-FR">
              <a:ea typeface="Calibri"/>
              <a:cs typeface="Calibri" panose="020F0502020204030204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fr-FR">
                <a:cs typeface="Calibri" panose="020F0502020204030204"/>
              </a:rPr>
              <a:t>Instruction *</a:t>
            </a:r>
            <a:endParaRPr lang="fr-FR">
              <a:ea typeface="Calibri"/>
              <a:cs typeface="Calibri" panose="020F0502020204030204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fr-FR">
                <a:cs typeface="Calibri" panose="020F0502020204030204"/>
              </a:rPr>
              <a:t>Intersection *</a:t>
            </a:r>
            <a:endParaRPr lang="fr-FR">
              <a:ea typeface="Calibri"/>
              <a:cs typeface="Calibri" panose="020F0502020204030204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fr-FR">
                <a:cs typeface="Calibri" panose="020F0502020204030204"/>
              </a:rPr>
              <a:t>Itinéraire *</a:t>
            </a:r>
            <a:endParaRPr lang="fr-FR">
              <a:ea typeface="Calibri"/>
              <a:cs typeface="Calibri" panose="020F0502020204030204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fr-FR">
                <a:cs typeface="Calibri" panose="020F0502020204030204"/>
              </a:rPr>
              <a:t>Portion</a:t>
            </a:r>
            <a:endParaRPr lang="fr-FR">
              <a:ea typeface="Calibri"/>
              <a:cs typeface="Calibri" panose="020F0502020204030204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fr-FR">
                <a:cs typeface="Calibri" panose="020F0502020204030204"/>
              </a:rPr>
              <a:t>Résultat</a:t>
            </a:r>
            <a:endParaRPr lang="fr-FR">
              <a:ea typeface="Calibri"/>
              <a:cs typeface="Calibri" panose="020F0502020204030204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fr-FR" err="1">
                <a:cs typeface="Calibri" panose="020F0502020204030204"/>
              </a:rPr>
              <a:t>Steps</a:t>
            </a:r>
            <a:endParaRPr lang="fr-FR" err="1">
              <a:ea typeface="Calibri"/>
              <a:cs typeface="Calibri" panose="020F0502020204030204"/>
            </a:endParaRPr>
          </a:p>
          <a:p>
            <a:pPr>
              <a:buClr>
                <a:srgbClr val="FFFFFF"/>
              </a:buClr>
              <a:buFont typeface="Wingdings,Sans-Serif"/>
              <a:buChar char="Ø"/>
            </a:pPr>
            <a:endParaRPr lang="fr-FR">
              <a:ea typeface="Calibri"/>
              <a:cs typeface="Calibri" panose="020F0502020204030204"/>
            </a:endParaRPr>
          </a:p>
          <a:p>
            <a:pPr>
              <a:buClr>
                <a:srgbClr val="FFFFFF"/>
              </a:buClr>
              <a:buFont typeface="Wingdings,Sans-Serif"/>
              <a:buChar char="Ø"/>
            </a:pPr>
            <a:r>
              <a:rPr lang="fr-FR" err="1">
                <a:ea typeface="+mn-lt"/>
                <a:cs typeface="+mn-lt"/>
              </a:rPr>
              <a:t>HttpClientIGN</a:t>
            </a:r>
            <a:endParaRPr lang="fr-FR" err="1"/>
          </a:p>
          <a:p>
            <a:pPr>
              <a:buClr>
                <a:srgbClr val="FFFFFF"/>
              </a:buClr>
              <a:buFont typeface="Wingdings"/>
              <a:buChar char="Ø"/>
            </a:pPr>
            <a:endParaRPr lang="fr-FR"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87C880-5CE4-E688-60AC-4869CF5F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484" y="365369"/>
            <a:ext cx="10343799" cy="1456267"/>
          </a:xfrm>
        </p:spPr>
        <p:txBody>
          <a:bodyPr/>
          <a:lstStyle/>
          <a:p>
            <a:r>
              <a:rPr lang="fr-FR"/>
              <a:t>package IGN </a:t>
            </a:r>
            <a:endParaRPr lang="fr-FR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468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1A7C1BA-52BC-8D38-EA18-104F0572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954" y="2719753"/>
            <a:ext cx="2228118" cy="752883"/>
          </a:xfrm>
        </p:spPr>
        <p:txBody>
          <a:bodyPr>
            <a:normAutofit/>
          </a:bodyPr>
          <a:lstStyle/>
          <a:p>
            <a:r>
              <a:rPr lang="fr-FR" sz="2800">
                <a:cs typeface="Calibri Light"/>
              </a:rPr>
              <a:t>Itinéraire</a:t>
            </a:r>
            <a:endParaRPr lang="fr-FR" err="1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5A69ED-7DA1-2EF8-89AC-B09B35D9DE1F}"/>
              </a:ext>
            </a:extLst>
          </p:cNvPr>
          <p:cNvSpPr txBox="1"/>
          <p:nvPr/>
        </p:nvSpPr>
        <p:spPr>
          <a:xfrm>
            <a:off x="200025" y="3208947"/>
            <a:ext cx="394481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cs typeface="Calibri"/>
              </a:rPr>
              <a:t>Méthodes : </a:t>
            </a:r>
            <a:r>
              <a:rPr lang="fr-FR" sz="1600" err="1">
                <a:cs typeface="Calibri"/>
              </a:rPr>
              <a:t>CalculItineraire</a:t>
            </a:r>
            <a:r>
              <a:rPr lang="fr-FR" sz="1600">
                <a:cs typeface="Calibri"/>
              </a:rPr>
              <a:t> // </a:t>
            </a:r>
            <a:r>
              <a:rPr lang="fr-FR" sz="1600" err="1">
                <a:cs typeface="Calibri"/>
              </a:rPr>
              <a:t>StepsItineraire</a:t>
            </a:r>
            <a:endParaRPr lang="fr-FR" sz="1600">
              <a:cs typeface="Calibri"/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5FFDB819-CD55-5203-8934-3D94ED08AA26}"/>
              </a:ext>
            </a:extLst>
          </p:cNvPr>
          <p:cNvGrpSpPr/>
          <p:nvPr/>
        </p:nvGrpSpPr>
        <p:grpSpPr>
          <a:xfrm>
            <a:off x="4235938" y="296375"/>
            <a:ext cx="7706492" cy="6161136"/>
            <a:chOff x="4656016" y="433143"/>
            <a:chExt cx="6114109" cy="4187753"/>
          </a:xfrm>
        </p:grpSpPr>
        <p:pic>
          <p:nvPicPr>
            <p:cNvPr id="8" name="Image 8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F86F315E-A7E8-59EF-3042-F0177A5D4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847" t="11676" r="13033" b="35970"/>
            <a:stretch/>
          </p:blipFill>
          <p:spPr>
            <a:xfrm>
              <a:off x="4658152" y="433143"/>
              <a:ext cx="6102844" cy="2720691"/>
            </a:xfrm>
            <a:prstGeom prst="rect">
              <a:avLst/>
            </a:prstGeom>
          </p:spPr>
        </p:pic>
        <p:pic>
          <p:nvPicPr>
            <p:cNvPr id="11" name="Image 11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F5125F21-995E-44C1-36F2-B415E7C4C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049" t="47561" r="3423" b="19870"/>
            <a:stretch/>
          </p:blipFill>
          <p:spPr>
            <a:xfrm>
              <a:off x="4656016" y="3147972"/>
              <a:ext cx="6114109" cy="14729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804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7D6E1453-1A5A-DF2B-E67F-752E82429CDA}"/>
              </a:ext>
            </a:extLst>
          </p:cNvPr>
          <p:cNvGrpSpPr/>
          <p:nvPr/>
        </p:nvGrpSpPr>
        <p:grpSpPr>
          <a:xfrm>
            <a:off x="3219329" y="102211"/>
            <a:ext cx="8866800" cy="6647441"/>
            <a:chOff x="1793021" y="92442"/>
            <a:chExt cx="8603031" cy="6198057"/>
          </a:xfrm>
        </p:grpSpPr>
        <p:pic>
          <p:nvPicPr>
            <p:cNvPr id="8" name="Image 8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2BBAD99C-E17D-A196-A35A-7C7CD30961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819" t="11607" r="7445" b="15893"/>
            <a:stretch/>
          </p:blipFill>
          <p:spPr>
            <a:xfrm>
              <a:off x="1793021" y="92442"/>
              <a:ext cx="8603031" cy="4839122"/>
            </a:xfrm>
            <a:prstGeom prst="rect">
              <a:avLst/>
            </a:prstGeom>
          </p:spPr>
        </p:pic>
        <p:pic>
          <p:nvPicPr>
            <p:cNvPr id="2" name="Image 2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B6744B2C-3947-A326-9D01-652ED4F34C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689" t="12744" r="8298" b="65817"/>
            <a:stretch/>
          </p:blipFill>
          <p:spPr>
            <a:xfrm>
              <a:off x="1794954" y="4895240"/>
              <a:ext cx="8595210" cy="1395259"/>
            </a:xfrm>
            <a:prstGeom prst="rect">
              <a:avLst/>
            </a:prstGeom>
          </p:spPr>
        </p:pic>
      </p:grpSp>
      <p:sp>
        <p:nvSpPr>
          <p:cNvPr id="5" name="Titre 1">
            <a:extLst>
              <a:ext uri="{FF2B5EF4-FFF2-40B4-BE49-F238E27FC236}">
                <a16:creationId xmlns:a16="http://schemas.microsoft.com/office/drawing/2014/main" id="{347BD9BD-A32F-C9E1-07B4-010F4A0BB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08" y="2719753"/>
            <a:ext cx="2228118" cy="752883"/>
          </a:xfrm>
        </p:spPr>
        <p:txBody>
          <a:bodyPr>
            <a:normAutofit/>
          </a:bodyPr>
          <a:lstStyle/>
          <a:p>
            <a:r>
              <a:rPr lang="fr-FR" sz="2800">
                <a:cs typeface="Calibri Light"/>
              </a:rPr>
              <a:t>Instruction</a:t>
            </a:r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50C7B1C-6C9E-1A0A-1865-978332402A4D}"/>
              </a:ext>
            </a:extLst>
          </p:cNvPr>
          <p:cNvSpPr txBox="1">
            <a:spLocks/>
          </p:cNvSpPr>
          <p:nvPr/>
        </p:nvSpPr>
        <p:spPr>
          <a:xfrm>
            <a:off x="554892" y="1103922"/>
            <a:ext cx="2228118" cy="75288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sz="900">
              <a:latin typeface="Georgia"/>
              <a:cs typeface="Calibri Light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180A57-AA53-99C6-5762-6C6FBF1B5CCE}"/>
              </a:ext>
            </a:extLst>
          </p:cNvPr>
          <p:cNvSpPr txBox="1"/>
          <p:nvPr/>
        </p:nvSpPr>
        <p:spPr>
          <a:xfrm>
            <a:off x="532178" y="3208947"/>
            <a:ext cx="230358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cs typeface="Calibri"/>
              </a:rPr>
              <a:t>Méthode : GetInstruction</a:t>
            </a:r>
          </a:p>
        </p:txBody>
      </p:sp>
    </p:spTree>
    <p:extLst>
      <p:ext uri="{BB962C8B-B14F-4D97-AF65-F5344CB8AC3E}">
        <p14:creationId xmlns:p14="http://schemas.microsoft.com/office/powerpoint/2010/main" val="2948603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0</TotalTime>
  <Words>219</Words>
  <Application>Microsoft Office PowerPoint</Application>
  <PresentationFormat>Grand écran</PresentationFormat>
  <Paragraphs>68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Georgia</vt:lpstr>
      <vt:lpstr>Wingdings</vt:lpstr>
      <vt:lpstr>Wingdings,Sans-Serif</vt:lpstr>
      <vt:lpstr>Céleste</vt:lpstr>
      <vt:lpstr>Projet en programmation java Conception et développement d’une application informatique  </vt:lpstr>
      <vt:lpstr>Déroulement du projet  </vt:lpstr>
      <vt:lpstr>Diagramme de classe</vt:lpstr>
      <vt:lpstr>Diagramme de cas d’utilisation</vt:lpstr>
      <vt:lpstr>Calcul des instructions de navigation pour un itinéraire à pied </vt:lpstr>
      <vt:lpstr>LES Différents Packages du code </vt:lpstr>
      <vt:lpstr>package IGN </vt:lpstr>
      <vt:lpstr>Itinéraire</vt:lpstr>
      <vt:lpstr>Instruction</vt:lpstr>
      <vt:lpstr>Intersection</vt:lpstr>
      <vt:lpstr>Distance</vt:lpstr>
      <vt:lpstr>package openstreetmap</vt:lpstr>
      <vt:lpstr>Liste toponymes</vt:lpstr>
      <vt:lpstr>repere</vt:lpstr>
      <vt:lpstr>Package portail</vt:lpstr>
      <vt:lpstr>Mappanel</vt:lpstr>
      <vt:lpstr>Package exemple</vt:lpstr>
      <vt:lpstr>Conclusion et 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en programmation java Conception et développement d’une application informatique</dc:title>
  <dc:creator>Vittorio Toffolutti</dc:creator>
  <cp:lastModifiedBy>Vittorio Toffolutti</cp:lastModifiedBy>
  <cp:revision>1</cp:revision>
  <dcterms:created xsi:type="dcterms:W3CDTF">2022-05-18T12:11:52Z</dcterms:created>
  <dcterms:modified xsi:type="dcterms:W3CDTF">2022-05-18T21:28:31Z</dcterms:modified>
</cp:coreProperties>
</file>