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2" r:id="rId5"/>
    <p:sldId id="261" r:id="rId6"/>
    <p:sldId id="264" r:id="rId7"/>
    <p:sldId id="276" r:id="rId8"/>
    <p:sldId id="275" r:id="rId9"/>
    <p:sldId id="265" r:id="rId10"/>
    <p:sldId id="266" r:id="rId11"/>
    <p:sldId id="267" r:id="rId12"/>
    <p:sldId id="270" r:id="rId13"/>
    <p:sldId id="273" r:id="rId14"/>
    <p:sldId id="271" r:id="rId15"/>
    <p:sldId id="274" r:id="rId16"/>
    <p:sldId id="272" r:id="rId17"/>
    <p:sldId id="268" r:id="rId18"/>
    <p:sldId id="26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R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664C8-B3CB-46D0-828F-AE0124E5C26E}" type="datetimeFigureOut">
              <a:rPr lang="fr-RE" smtClean="0"/>
              <a:t>27/05/2024</a:t>
            </a:fld>
            <a:endParaRPr lang="fr-R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R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R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R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E20EC-0B1F-4A03-8994-F7CD450148CE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69188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CD2BF-97F4-4DB4-907E-81C2E4D3B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R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6885AF-B81E-4999-8966-66C06E927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R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1FB4F-E12D-4739-963B-60D0A16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3010-D407-403A-9E26-EEDCCF67BC54}" type="datetime1">
              <a:rPr lang="fr-RE" smtClean="0"/>
              <a:t>27/05/2024</a:t>
            </a:fld>
            <a:endParaRPr lang="fr-R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5B35E2-A3C7-4B92-8CC4-D4DAFE22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R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7F48F-6103-46CC-9335-7B0764A3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27899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613FD-33DB-4118-9AEA-5D45AF13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R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940646-7937-44F1-91B5-2CBF26080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R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EC8A4-9C18-4AEE-ADBC-37048114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0FE3-0C6D-4424-8620-280576E19852}" type="datetime1">
              <a:rPr lang="fr-RE" smtClean="0"/>
              <a:t>27/05/2024</a:t>
            </a:fld>
            <a:endParaRPr lang="fr-R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C8F51F-6CCE-4F14-A548-073E6A0B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R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F3D0E-9FB4-42EE-899C-CF4F8392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1629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0EF1B9-DC0D-4A14-93BD-572BB72D0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R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13EFCD-28E7-4DC2-88F5-03BCD2082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R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8E41CD-FE51-4BBA-9D70-4D6D84A7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3D81-8858-4889-9981-1F963C0224F2}" type="datetime1">
              <a:rPr lang="fr-RE" smtClean="0"/>
              <a:t>27/05/2024</a:t>
            </a:fld>
            <a:endParaRPr lang="fr-R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9B081-0F84-4726-9995-B5E0322C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R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728DB-05FD-41A4-822B-6F4946D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61467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DB29A-AF12-4744-B701-72673EDB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R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282A4-A589-4084-A341-7674FAD1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R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4C5A0-8760-401E-B9F0-FB33CFD5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671-3206-42C8-A558-BD9BA3466A32}" type="datetime1">
              <a:rPr lang="fr-RE" smtClean="0"/>
              <a:t>27/05/2024</a:t>
            </a:fld>
            <a:endParaRPr lang="fr-R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492E2E-F188-4D24-B465-15FD1F87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R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54061-E1DF-438B-897B-787DD459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82142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BBD39-42D2-4335-85E3-71289175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R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30F720-CBA8-47B5-B393-831B27E3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B39582-FB2F-4A5D-B7DF-BA5E6AAE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455F-730B-4E3C-8EAE-1E3F9324AFC6}" type="datetime1">
              <a:rPr lang="fr-RE" smtClean="0"/>
              <a:t>27/05/2024</a:t>
            </a:fld>
            <a:endParaRPr lang="fr-R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7DE8A-E193-4B3A-B1B1-D1F5C713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R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0E27AB-CD91-4AEC-94D0-C875F8C3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121860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6A069-58DD-4B34-B5E3-A3B38C0E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R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EA1EC-0F98-43F9-B8B6-95FE87662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R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B5F028-6E07-4FFD-A016-87813E06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R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380B8-8384-4A57-A6B0-7C96A7A0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65C1-A3CB-4E13-BA55-6DBC8DCB38A6}" type="datetime1">
              <a:rPr lang="fr-RE" smtClean="0"/>
              <a:t>27/05/2024</a:t>
            </a:fld>
            <a:endParaRPr lang="fr-R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725DE4-7C4A-4A3F-B43E-9147067C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R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E3F4CB-4832-41DA-9A91-369A23F7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333994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E4773-4E84-45B5-9D3B-EF6F8D0B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R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957ADD-5691-4CCE-9970-A024C0D1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35396-7952-490F-B0F0-E4D24B7C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R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5F5B55-3E2B-4CF1-9B11-679FE863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F19703-B469-488A-B7CC-0DE167D22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R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1A0D09-AB6A-4AA5-A07B-5CAEF40E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AB3E-7704-426C-823E-1387F597B2A6}" type="datetime1">
              <a:rPr lang="fr-RE" smtClean="0"/>
              <a:t>27/05/2024</a:t>
            </a:fld>
            <a:endParaRPr lang="fr-R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88C02E-8D75-4409-9597-0BF7F151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R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650AC0-06AF-4FE8-85B9-43AA445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68770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6B737-815B-4F30-9769-806A6B28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R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69B362-38E7-413D-BD16-D7153F28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8783-4F33-4CB4-B3BB-F271A9B7BBBC}" type="datetime1">
              <a:rPr lang="fr-RE" smtClean="0"/>
              <a:t>27/05/2024</a:t>
            </a:fld>
            <a:endParaRPr lang="fr-R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C5DB09-29B6-41C5-B1D4-9A44877F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R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873F45-C131-43E5-8020-1F02BBB1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260257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A19102-BE42-4A48-84C4-D3A4B83C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E009-CE3B-406D-9BD7-40C69F74E416}" type="datetime1">
              <a:rPr lang="fr-RE" smtClean="0"/>
              <a:t>27/05/2024</a:t>
            </a:fld>
            <a:endParaRPr lang="fr-R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4908A6-AED1-4F90-9C36-0AF9167F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R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26884-4E71-414A-9A69-767890F8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12839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8ADFB-094E-41AF-A7F2-7AB78A8A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R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99638-3D8E-4690-A8D2-2A2EA5170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R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04AD2D-3C74-432F-B044-17E8FFF2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A1954A-D2F3-4D59-A28B-456348C0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FF7E-D2EB-4A21-AF48-DA9AE7C3579F}" type="datetime1">
              <a:rPr lang="fr-RE" smtClean="0"/>
              <a:t>27/05/2024</a:t>
            </a:fld>
            <a:endParaRPr lang="fr-R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AC4418-C7ED-46EF-92FB-075B55B9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R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0868AA-0850-48F2-B00A-62239D48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111722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E999A-0383-4F47-80C1-F229B79F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R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3CB7AF-B2FA-4C58-BB28-6DBC2BDD6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R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56B0A4-E89F-4030-93BB-10E89F3AF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CDD7A5-0F46-4503-BF27-4B428BEF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68A9-E8B6-4CB2-A185-4DA44D74AC0B}" type="datetime1">
              <a:rPr lang="fr-RE" smtClean="0"/>
              <a:t>27/05/2024</a:t>
            </a:fld>
            <a:endParaRPr lang="fr-R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88F15C-7A31-48F7-A193-F00D7EEA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R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BFB08-6154-42C6-87F3-156C0880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131272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B6B1E0-A3B0-4F35-ACF2-6ED53B0D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R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862BC8-8C37-4023-BF7C-24A016A63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R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8B1EDA-29DF-4376-954B-EE6F107B6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7784-9A2B-4073-9AC1-BEA219EF2FEA}" type="datetime1">
              <a:rPr lang="fr-RE" smtClean="0"/>
              <a:t>27/05/2024</a:t>
            </a:fld>
            <a:endParaRPr lang="fr-R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A21BF-8049-45FF-A8DB-4C5D8A354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R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BC9BF-29AD-4FC2-8736-DA56CA3DD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43C9-0968-4490-961B-B12BFD8EC903}" type="slidenum">
              <a:rPr lang="fr-RE" smtClean="0"/>
              <a:t>‹N°›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15717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ms.geobretagne.fr/content/visualiseur-thematique-mview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ms.geobretagne.fr/" TargetMode="External"/><Relationship Id="rId2" Type="http://schemas.openxmlformats.org/officeDocument/2006/relationships/hyperlink" Target="https://santegraphie.fr/accueil/accuei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grandest.fr/portail/f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C477B-0AE3-4549-B3BC-4DE45713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920" y="925830"/>
            <a:ext cx="10424160" cy="4594860"/>
          </a:xfrm>
        </p:spPr>
        <p:txBody>
          <a:bodyPr>
            <a:normAutofit/>
          </a:bodyPr>
          <a:lstStyle/>
          <a:p>
            <a:r>
              <a:rPr lang="fr-FR" sz="5600" dirty="0"/>
              <a:t>Feuille de route et analyse du sujet</a:t>
            </a:r>
            <a:br>
              <a:rPr lang="fr-RE" sz="5600" dirty="0"/>
            </a:br>
            <a:r>
              <a:rPr lang="fr-FR" sz="5600" dirty="0"/>
              <a:t>Stage Outil Cartographique</a:t>
            </a:r>
            <a:br>
              <a:rPr lang="fr-RE" sz="5600" dirty="0"/>
            </a:br>
            <a:r>
              <a:rPr lang="fr-FR" sz="5600" dirty="0"/>
              <a:t>Toffolutti Vittorio</a:t>
            </a:r>
            <a:br>
              <a:rPr lang="fr-RE" dirty="0"/>
            </a:br>
            <a:endParaRPr lang="fr-R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A1175C-8432-4CCA-B8D6-96BC221854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" y="4258626"/>
            <a:ext cx="2282190" cy="21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288CD13-1E80-418D-AF2A-AACF7A69E5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4258626"/>
            <a:ext cx="2282190" cy="211931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E6A23F-C21B-4518-9373-17312454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1</a:t>
            </a:fld>
            <a:endParaRPr lang="fr-RE" dirty="0"/>
          </a:p>
        </p:txBody>
      </p:sp>
    </p:spTree>
    <p:extLst>
      <p:ext uri="{BB962C8B-B14F-4D97-AF65-F5344CB8AC3E}">
        <p14:creationId xmlns:p14="http://schemas.microsoft.com/office/powerpoint/2010/main" val="30819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64E9A99-C756-437D-89B2-32F1873A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11445"/>
            <a:ext cx="11582400" cy="58449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F1C9DBC-7817-46DB-99FF-973CA9A8181D}"/>
              </a:ext>
            </a:extLst>
          </p:cNvPr>
          <p:cNvSpPr txBox="1"/>
          <p:nvPr/>
        </p:nvSpPr>
        <p:spPr>
          <a:xfrm>
            <a:off x="9254987" y="6413698"/>
            <a:ext cx="1577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peigeo.re</a:t>
            </a:r>
            <a:endParaRPr lang="fr-RE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F018F-5CD3-4B3E-9E62-3387F33D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10</a:t>
            </a:fld>
            <a:endParaRPr lang="fr-RE" dirty="0"/>
          </a:p>
        </p:txBody>
      </p:sp>
    </p:spTree>
    <p:extLst>
      <p:ext uri="{BB962C8B-B14F-4D97-AF65-F5344CB8AC3E}">
        <p14:creationId xmlns:p14="http://schemas.microsoft.com/office/powerpoint/2010/main" val="308429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2AC125-3022-4EE5-ADC5-6F94B7A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381000" cy="365125"/>
          </a:xfrm>
        </p:spPr>
        <p:txBody>
          <a:bodyPr/>
          <a:lstStyle/>
          <a:p>
            <a:fld id="{25DF43C9-0968-4490-961B-B12BFD8EC903}" type="slidenum">
              <a:rPr lang="fr-RE" smtClean="0"/>
              <a:t>11</a:t>
            </a:fld>
            <a:endParaRPr lang="fr-RE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AE21FC0-3EC3-4A2B-A715-380EBC39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/>
              <a:t>Analyse : </a:t>
            </a:r>
            <a:r>
              <a:rPr lang="fr-FR" dirty="0"/>
              <a:t>Diffuser les données</a:t>
            </a:r>
            <a:endParaRPr lang="fr-RE" b="1" dirty="0"/>
          </a:p>
        </p:txBody>
      </p:sp>
      <p:pic>
        <p:nvPicPr>
          <p:cNvPr id="1026" name="Picture 2" descr="What is GeoServer? Why would I use it? | eAtlas">
            <a:extLst>
              <a:ext uri="{FF2B5EF4-FFF2-40B4-BE49-F238E27FC236}">
                <a16:creationId xmlns:a16="http://schemas.microsoft.com/office/drawing/2014/main" id="{D5653193-AE0A-4637-8998-E317DC57F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06" y="1935590"/>
            <a:ext cx="7119987" cy="41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536993A-20A8-4EB3-877D-27B03513351B}"/>
              </a:ext>
            </a:extLst>
          </p:cNvPr>
          <p:cNvSpPr txBox="1"/>
          <p:nvPr/>
        </p:nvSpPr>
        <p:spPr>
          <a:xfrm>
            <a:off x="9254987" y="6413698"/>
            <a:ext cx="199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eatlas.org.au</a:t>
            </a:r>
            <a:endParaRPr lang="fr-RE" sz="1400" dirty="0"/>
          </a:p>
        </p:txBody>
      </p:sp>
    </p:spTree>
    <p:extLst>
      <p:ext uri="{BB962C8B-B14F-4D97-AF65-F5344CB8AC3E}">
        <p14:creationId xmlns:p14="http://schemas.microsoft.com/office/powerpoint/2010/main" val="22490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2AC125-3022-4EE5-ADC5-6F94B7A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7512" y="6356350"/>
            <a:ext cx="606287" cy="365125"/>
          </a:xfrm>
        </p:spPr>
        <p:txBody>
          <a:bodyPr/>
          <a:lstStyle/>
          <a:p>
            <a:fld id="{25DF43C9-0968-4490-961B-B12BFD8EC903}" type="slidenum">
              <a:rPr lang="fr-RE" smtClean="0"/>
              <a:t>12</a:t>
            </a:fld>
            <a:endParaRPr lang="fr-RE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AE21FC0-3EC3-4A2B-A715-380EBC39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/>
              <a:t>Analyse : </a:t>
            </a:r>
            <a:r>
              <a:rPr lang="fr-FR" dirty="0"/>
              <a:t>Visualiser la donnée </a:t>
            </a:r>
            <a:endParaRPr lang="fr-R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1A3B22-436E-402B-B664-B26EC4DC24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4349" y="1635855"/>
            <a:ext cx="8605283" cy="466566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39CEC8D-B6EC-453B-AF62-F2C871186AB1}"/>
              </a:ext>
            </a:extLst>
          </p:cNvPr>
          <p:cNvSpPr txBox="1"/>
          <p:nvPr/>
        </p:nvSpPr>
        <p:spPr>
          <a:xfrm>
            <a:off x="8844170" y="6466016"/>
            <a:ext cx="199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santegraphie.fr</a:t>
            </a:r>
            <a:endParaRPr lang="fr-RE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728390-2587-4A3D-BF19-2D68AED658B4}"/>
              </a:ext>
            </a:extLst>
          </p:cNvPr>
          <p:cNvSpPr txBox="1"/>
          <p:nvPr/>
        </p:nvSpPr>
        <p:spPr>
          <a:xfrm>
            <a:off x="371061" y="1855304"/>
            <a:ext cx="289328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Mviewer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/>
              <a:t>Avantage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Plus esthétique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Carte découverte</a:t>
            </a:r>
          </a:p>
          <a:p>
            <a:pPr marL="285750" indent="-285750">
              <a:buFontTx/>
              <a:buChar char="-"/>
            </a:pPr>
            <a:r>
              <a:rPr lang="fr-FR" dirty="0"/>
              <a:t>Possibilité d’ajouter des animations / graphique à la main</a:t>
            </a:r>
          </a:p>
          <a:p>
            <a:pPr marL="285750" indent="-285750">
              <a:buFontTx/>
              <a:buChar char="-"/>
            </a:pPr>
            <a:r>
              <a:rPr lang="fr-FR" dirty="0"/>
              <a:t>Français dans beaucoup d’entités publiques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Peut-être sur le SIE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Désavantage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Peu d’outils</a:t>
            </a:r>
          </a:p>
          <a:p>
            <a:pPr marL="285750" indent="-285750">
              <a:buFontTx/>
              <a:buChar char="-"/>
            </a:pPr>
            <a:r>
              <a:rPr lang="fr-FR" dirty="0"/>
              <a:t>Besoin de coder pour l’ajouter à la main</a:t>
            </a:r>
            <a:endParaRPr lang="fr-RE" dirty="0"/>
          </a:p>
        </p:txBody>
      </p:sp>
    </p:spTree>
    <p:extLst>
      <p:ext uri="{BB962C8B-B14F-4D97-AF65-F5344CB8AC3E}">
        <p14:creationId xmlns:p14="http://schemas.microsoft.com/office/powerpoint/2010/main" val="115501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347B35-760F-4868-9714-B22BB6D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13</a:t>
            </a:fld>
            <a:endParaRPr lang="fr-R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8811D2-92A4-4A90-A21C-2116AD44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472768"/>
            <a:ext cx="8529600" cy="56497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BE9474-C37C-4BB1-85CC-305466AAD46A}"/>
              </a:ext>
            </a:extLst>
          </p:cNvPr>
          <p:cNvSpPr txBox="1"/>
          <p:nvPr/>
        </p:nvSpPr>
        <p:spPr>
          <a:xfrm>
            <a:off x="6480314" y="6466016"/>
            <a:ext cx="435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</a:t>
            </a:r>
            <a:r>
              <a:rPr lang="fr-RE" sz="1400" dirty="0">
                <a:hlinkClick r:id="rId3"/>
              </a:rPr>
              <a:t>Visualiseur thématique </a:t>
            </a:r>
            <a:r>
              <a:rPr lang="fr-RE" sz="1400" dirty="0" err="1">
                <a:hlinkClick r:id="rId3"/>
              </a:rPr>
              <a:t>mviewer</a:t>
            </a:r>
            <a:r>
              <a:rPr lang="fr-RE" sz="1400" dirty="0">
                <a:hlinkClick r:id="rId3"/>
              </a:rPr>
              <a:t> | GeoBretagne</a:t>
            </a:r>
            <a:endParaRPr lang="fr-RE" sz="1400" dirty="0"/>
          </a:p>
        </p:txBody>
      </p:sp>
    </p:spTree>
    <p:extLst>
      <p:ext uri="{BB962C8B-B14F-4D97-AF65-F5344CB8AC3E}">
        <p14:creationId xmlns:p14="http://schemas.microsoft.com/office/powerpoint/2010/main" val="413709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2AC125-3022-4EE5-ADC5-6F94B7A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7512" y="6356350"/>
            <a:ext cx="606287" cy="365125"/>
          </a:xfrm>
        </p:spPr>
        <p:txBody>
          <a:bodyPr/>
          <a:lstStyle/>
          <a:p>
            <a:fld id="{25DF43C9-0968-4490-961B-B12BFD8EC903}" type="slidenum">
              <a:rPr lang="fr-RE" smtClean="0"/>
              <a:t>14</a:t>
            </a:fld>
            <a:endParaRPr lang="fr-RE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AE21FC0-3EC3-4A2B-A715-380EBC39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/>
              <a:t>Analyse : </a:t>
            </a:r>
            <a:r>
              <a:rPr lang="fr-FR" dirty="0"/>
              <a:t>Visualiser et éditer la donnée</a:t>
            </a:r>
            <a:endParaRPr lang="fr-R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9CEC8D-B6EC-453B-AF62-F2C871186AB1}"/>
              </a:ext>
            </a:extLst>
          </p:cNvPr>
          <p:cNvSpPr txBox="1"/>
          <p:nvPr/>
        </p:nvSpPr>
        <p:spPr>
          <a:xfrm>
            <a:off x="8844170" y="6466016"/>
            <a:ext cx="199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ids.craig.fr</a:t>
            </a:r>
            <a:endParaRPr lang="fr-RE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7B6DB7-2B95-49A8-9ADB-8DFE36A47C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5087" y="1297485"/>
            <a:ext cx="5972425" cy="511621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5D86427-CF12-41CE-9213-EFA4F4D53AE8}"/>
              </a:ext>
            </a:extLst>
          </p:cNvPr>
          <p:cNvSpPr txBox="1"/>
          <p:nvPr/>
        </p:nvSpPr>
        <p:spPr>
          <a:xfrm>
            <a:off x="371061" y="1855304"/>
            <a:ext cx="282271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MapStore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/>
              <a:t>Avantage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Beaucoup d’outil</a:t>
            </a:r>
          </a:p>
          <a:p>
            <a:pPr marL="285750" indent="-285750">
              <a:buFontTx/>
              <a:buChar char="-"/>
            </a:pPr>
            <a:r>
              <a:rPr lang="fr-FR" dirty="0"/>
              <a:t>Solution toute faite</a:t>
            </a:r>
          </a:p>
          <a:p>
            <a:pPr marL="285750" indent="-285750">
              <a:buFontTx/>
              <a:buChar char="-"/>
            </a:pPr>
            <a:r>
              <a:rPr lang="fr-FR" dirty="0"/>
              <a:t>Peu faire des graphiques  et des </a:t>
            </a:r>
            <a:r>
              <a:rPr lang="fr-FR" dirty="0" err="1"/>
              <a:t>Geostories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Mode 3D </a:t>
            </a:r>
          </a:p>
          <a:p>
            <a:pPr marL="285750" indent="-285750">
              <a:buFontTx/>
              <a:buChar char="-"/>
            </a:pPr>
            <a:r>
              <a:rPr lang="fr-FR" dirty="0"/>
              <a:t>Petit mode édition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Désavantage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Moins esthétique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Pas de carte découverte</a:t>
            </a:r>
          </a:p>
          <a:p>
            <a:pPr marL="285750" indent="-285750">
              <a:buFontTx/>
              <a:buChar char="-"/>
            </a:pPr>
            <a:r>
              <a:rPr lang="fr-FR" dirty="0"/>
              <a:t>Plus « technique »</a:t>
            </a:r>
            <a:endParaRPr lang="fr-RE" dirty="0"/>
          </a:p>
        </p:txBody>
      </p:sp>
    </p:spTree>
    <p:extLst>
      <p:ext uri="{BB962C8B-B14F-4D97-AF65-F5344CB8AC3E}">
        <p14:creationId xmlns:p14="http://schemas.microsoft.com/office/powerpoint/2010/main" val="365130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2AC125-3022-4EE5-ADC5-6F94B7A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7512" y="6356350"/>
            <a:ext cx="606287" cy="365125"/>
          </a:xfrm>
        </p:spPr>
        <p:txBody>
          <a:bodyPr/>
          <a:lstStyle/>
          <a:p>
            <a:fld id="{25DF43C9-0968-4490-961B-B12BFD8EC903}" type="slidenum">
              <a:rPr lang="fr-RE" smtClean="0"/>
              <a:t>15</a:t>
            </a:fld>
            <a:endParaRPr lang="fr-RE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AE21FC0-3EC3-4A2B-A715-380EBC39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/>
              <a:t>Analyse : </a:t>
            </a:r>
            <a:r>
              <a:rPr lang="fr-FR" dirty="0"/>
              <a:t>Visualiser et éditer la donnée</a:t>
            </a:r>
            <a:endParaRPr lang="fr-R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9CEC8D-B6EC-453B-AF62-F2C871186AB1}"/>
              </a:ext>
            </a:extLst>
          </p:cNvPr>
          <p:cNvSpPr txBox="1"/>
          <p:nvPr/>
        </p:nvSpPr>
        <p:spPr>
          <a:xfrm>
            <a:off x="9598715" y="6048573"/>
            <a:ext cx="250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geosolutionsgroup.com</a:t>
            </a:r>
            <a:endParaRPr lang="fr-RE" sz="1400" dirty="0"/>
          </a:p>
        </p:txBody>
      </p:sp>
      <p:pic>
        <p:nvPicPr>
          <p:cNvPr id="8194" name="Picture 2" descr="MapStore Release 2018.02.00: Dashboards and more">
            <a:extLst>
              <a:ext uri="{FF2B5EF4-FFF2-40B4-BE49-F238E27FC236}">
                <a16:creationId xmlns:a16="http://schemas.microsoft.com/office/drawing/2014/main" id="{2F9F6781-D522-46A5-A37C-035FDFCDA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94" y="1458105"/>
            <a:ext cx="7143612" cy="539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47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2AC125-3022-4EE5-ADC5-6F94B7A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7512" y="6356350"/>
            <a:ext cx="606287" cy="365125"/>
          </a:xfrm>
        </p:spPr>
        <p:txBody>
          <a:bodyPr/>
          <a:lstStyle/>
          <a:p>
            <a:fld id="{25DF43C9-0968-4490-961B-B12BFD8EC903}" type="slidenum">
              <a:rPr lang="fr-RE" smtClean="0"/>
              <a:t>16</a:t>
            </a:fld>
            <a:endParaRPr lang="fr-RE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AE21FC0-3EC3-4A2B-A715-380EBC39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/>
              <a:t>Analyse : </a:t>
            </a:r>
            <a:r>
              <a:rPr lang="fr-FR" dirty="0"/>
              <a:t>Visualiser et éditer la donnée</a:t>
            </a:r>
            <a:endParaRPr lang="fr-R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9CEC8D-B6EC-453B-AF62-F2C871186AB1}"/>
              </a:ext>
            </a:extLst>
          </p:cNvPr>
          <p:cNvSpPr txBox="1"/>
          <p:nvPr/>
        </p:nvSpPr>
        <p:spPr>
          <a:xfrm>
            <a:off x="8844170" y="6466016"/>
            <a:ext cx="199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ids.craig.fr</a:t>
            </a:r>
            <a:endParaRPr lang="fr-RE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84283B-5F96-40F7-A4D5-C7C2C732E3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096" y="1894515"/>
            <a:ext cx="4177030" cy="4380230"/>
          </a:xfrm>
          <a:prstGeom prst="rect">
            <a:avLst/>
          </a:prstGeom>
        </p:spPr>
      </p:pic>
      <p:pic>
        <p:nvPicPr>
          <p:cNvPr id="2052" name="Picture 4" descr="QGIS 1.4.0 Released – geoMusings">
            <a:extLst>
              <a:ext uri="{FF2B5EF4-FFF2-40B4-BE49-F238E27FC236}">
                <a16:creationId xmlns:a16="http://schemas.microsoft.com/office/drawing/2014/main" id="{1DC5BD06-9A68-4EBF-BF57-F4356F9C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57" y="2139873"/>
            <a:ext cx="6550948" cy="38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EBB992F9-4D46-4D92-A90A-FF69E56FF170}"/>
              </a:ext>
            </a:extLst>
          </p:cNvPr>
          <p:cNvSpPr/>
          <p:nvPr/>
        </p:nvSpPr>
        <p:spPr>
          <a:xfrm>
            <a:off x="4379126" y="3846089"/>
            <a:ext cx="598970" cy="47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98E56E-8CB3-466F-97EE-665EBFEEA923}"/>
              </a:ext>
            </a:extLst>
          </p:cNvPr>
          <p:cNvSpPr txBox="1"/>
          <p:nvPr/>
        </p:nvSpPr>
        <p:spPr>
          <a:xfrm>
            <a:off x="1484243" y="1378226"/>
            <a:ext cx="935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Extension QGIS pour accéder au catalogue et le modifier directement depuis QGIS - Optionnel</a:t>
            </a:r>
            <a:endParaRPr lang="fr-RE" dirty="0"/>
          </a:p>
        </p:txBody>
      </p:sp>
    </p:spTree>
    <p:extLst>
      <p:ext uri="{BB962C8B-B14F-4D97-AF65-F5344CB8AC3E}">
        <p14:creationId xmlns:p14="http://schemas.microsoft.com/office/powerpoint/2010/main" val="98371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2AC125-3022-4EE5-ADC5-6F94B7A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17</a:t>
            </a:fld>
            <a:endParaRPr lang="fr-RE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AE21FC0-3EC3-4A2B-A715-380EBC39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/>
              <a:t>Architecture </a:t>
            </a:r>
            <a:endParaRPr lang="fr-RE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7F1BA2-6F3C-4551-9EDB-FDA612EEAA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77" y="861680"/>
            <a:ext cx="7834354" cy="51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26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2AC125-3022-4EE5-ADC5-6F94B7A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18</a:t>
            </a:fld>
            <a:endParaRPr lang="fr-RE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AE21FC0-3EC3-4A2B-A715-380EBC39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/>
              <a:t>Planning</a:t>
            </a:r>
            <a:endParaRPr lang="fr-RE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26712F-D116-4BC6-8A32-43D0D1FE3E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0"/>
            <a:ext cx="6219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4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B98F2-8C70-4D49-9904-F8F4A039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  <a:endParaRPr lang="fr-R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856A4-0D44-44AA-B851-921C2884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>
            <a:normAutofit/>
          </a:bodyPr>
          <a:lstStyle/>
          <a:p>
            <a:r>
              <a:rPr lang="fr-FR" sz="3200" dirty="0"/>
              <a:t>Contexte</a:t>
            </a:r>
          </a:p>
          <a:p>
            <a:r>
              <a:rPr lang="fr-FR" sz="3200" dirty="0"/>
              <a:t>Enjeux et besoin</a:t>
            </a:r>
          </a:p>
          <a:p>
            <a:r>
              <a:rPr lang="fr-FR" sz="3200" dirty="0"/>
              <a:t>Objectifs</a:t>
            </a:r>
          </a:p>
          <a:p>
            <a:r>
              <a:rPr lang="fr-FR" sz="3200" dirty="0"/>
              <a:t>Analyse et exemple </a:t>
            </a:r>
          </a:p>
          <a:p>
            <a:r>
              <a:rPr lang="fr-FR" sz="3200" dirty="0"/>
              <a:t>Planning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098BF0-6E35-4AFD-9824-384D48A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2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284005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61BD2-90DF-4AAC-B9CE-E1F6943E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Contexte</a:t>
            </a:r>
            <a:endParaRPr lang="fr-RE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5E0357-5AE4-4930-A715-4935CEBD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2103437"/>
            <a:ext cx="11353800" cy="34972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Données non organisées : sur serveur « </a:t>
            </a:r>
            <a:r>
              <a:rPr lang="fr-FR" dirty="0" err="1"/>
              <a:t>sig</a:t>
            </a:r>
            <a:r>
              <a:rPr lang="fr-FR" dirty="0"/>
              <a:t> », dupliqué sur ordinateur des agents, modification de la donnée sans mettre au courant les autres agents</a:t>
            </a:r>
          </a:p>
          <a:p>
            <a:pPr>
              <a:buFontTx/>
              <a:buChar char="-"/>
            </a:pPr>
            <a:r>
              <a:rPr lang="fr-FR" dirty="0"/>
              <a:t>Problème de fiabilité de la donnée : Qui à modifié la donnée ? Quand ? Pourquoi ? D’où vient-elle ? </a:t>
            </a:r>
          </a:p>
          <a:p>
            <a:pPr>
              <a:buFontTx/>
              <a:buChar char="-"/>
            </a:pPr>
            <a:r>
              <a:rPr lang="fr-FR" dirty="0"/>
              <a:t>Difficile de retrouver et d’échanger la donnée : Duplication, modification …</a:t>
            </a:r>
          </a:p>
          <a:p>
            <a:pPr>
              <a:buFontTx/>
              <a:buChar char="-"/>
            </a:pPr>
            <a:r>
              <a:rPr lang="fr-FR" dirty="0"/>
              <a:t>Besoin de mettre à jour rapidement la donnée : exemple, besoin de rajouter la donnée de piézométrie pour le mois de juin 2024</a:t>
            </a:r>
          </a:p>
          <a:p>
            <a:pPr marL="0" indent="0">
              <a:buNone/>
            </a:pPr>
            <a:endParaRPr lang="fr-R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AD8C17-14AB-4B9C-AE01-DCE54F13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3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99556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61BD2-90DF-4AAC-B9CE-E1F6943E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Enjeux et besoin</a:t>
            </a:r>
            <a:endParaRPr lang="fr-RE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5E0357-5AE4-4930-A715-4935CEBD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2103437"/>
            <a:ext cx="11353800" cy="34972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Organiser la donnée</a:t>
            </a:r>
          </a:p>
          <a:p>
            <a:pPr>
              <a:buFontTx/>
              <a:buChar char="-"/>
            </a:pPr>
            <a:r>
              <a:rPr lang="fr-FR" dirty="0"/>
              <a:t>Fluidifier l’échange de la donnée</a:t>
            </a:r>
          </a:p>
          <a:p>
            <a:pPr>
              <a:buFontTx/>
              <a:buChar char="-"/>
            </a:pPr>
            <a:r>
              <a:rPr lang="fr-FR" dirty="0"/>
              <a:t>Pouvoir mettre à jour rapidement la donnée</a:t>
            </a:r>
          </a:p>
          <a:p>
            <a:pPr>
              <a:buFontTx/>
              <a:buChar char="-"/>
            </a:pPr>
            <a:r>
              <a:rPr lang="fr-FR" dirty="0"/>
              <a:t>Mettre en place un outil open source et facilement maintenable</a:t>
            </a:r>
          </a:p>
          <a:p>
            <a:pPr>
              <a:buFontTx/>
              <a:buChar char="-"/>
            </a:pPr>
            <a:r>
              <a:rPr lang="fr-FR" dirty="0"/>
              <a:t>Commencer la réflexion sur le SIE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R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73222-AAD9-43B5-B2F1-0C124F0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4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280359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E54C2-EC50-49D7-B1D2-125057E6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Objectifs</a:t>
            </a:r>
            <a:endParaRPr lang="fr-RE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E77DD-5DA2-4540-9982-D737F1B2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9355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Catalogage de toutes les données internes</a:t>
            </a:r>
          </a:p>
          <a:p>
            <a:pPr>
              <a:buFontTx/>
              <a:buChar char="-"/>
            </a:pPr>
            <a:r>
              <a:rPr lang="fr-FR" dirty="0"/>
              <a:t>Regroupement selon plusieurs thématiques et autres filtres</a:t>
            </a:r>
          </a:p>
          <a:p>
            <a:pPr>
              <a:buFontTx/>
              <a:buChar char="-"/>
            </a:pPr>
            <a:r>
              <a:rPr lang="fr-FR" dirty="0"/>
              <a:t>Extraction de ces données</a:t>
            </a:r>
          </a:p>
          <a:p>
            <a:pPr>
              <a:buFontTx/>
              <a:buChar char="-"/>
            </a:pPr>
            <a:r>
              <a:rPr lang="fr-FR" dirty="0"/>
              <a:t>Visualisation de ces données</a:t>
            </a:r>
          </a:p>
          <a:p>
            <a:pPr>
              <a:buFontTx/>
              <a:buChar char="-"/>
            </a:pPr>
            <a:r>
              <a:rPr lang="fr-FR" dirty="0"/>
              <a:t>Mise en page pour faire des cartes </a:t>
            </a:r>
          </a:p>
          <a:p>
            <a:pPr>
              <a:buFontTx/>
              <a:buChar char="-"/>
            </a:pPr>
            <a:r>
              <a:rPr lang="fr-FR" dirty="0"/>
              <a:t>Mettre à jour (simplement) la donnée</a:t>
            </a:r>
          </a:p>
          <a:p>
            <a:pPr>
              <a:buFontTx/>
              <a:buChar char="-"/>
            </a:pPr>
            <a:r>
              <a:rPr lang="fr-FR" dirty="0"/>
              <a:t>Faire des graphiques et tableau associés à ces cartes </a:t>
            </a:r>
            <a:endParaRPr lang="fr-RE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59F3DC-A2B1-41D3-8315-C640B89AB488}"/>
              </a:ext>
            </a:extLst>
          </p:cNvPr>
          <p:cNvSpPr txBox="1"/>
          <p:nvPr/>
        </p:nvSpPr>
        <p:spPr>
          <a:xfrm>
            <a:off x="2426970" y="5641974"/>
            <a:ext cx="733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Tout ceci dans une page web de l’intranet</a:t>
            </a:r>
            <a:endParaRPr lang="fr-RE" sz="28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23C72F-AE59-460D-BC79-F405B30C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5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363200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E54C2-EC50-49D7-B1D2-125057E6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: </a:t>
            </a:r>
            <a:r>
              <a:rPr lang="fr-FR" dirty="0"/>
              <a:t>Des exemple de portail avec des catalogue </a:t>
            </a:r>
            <a:endParaRPr lang="fr-R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6588D9-E38D-4DB8-9D4C-3E9ECEA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6</a:t>
            </a:fld>
            <a:endParaRPr lang="fr-R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CD7B87-115F-4523-9093-9A6C02DA2BDC}"/>
              </a:ext>
            </a:extLst>
          </p:cNvPr>
          <p:cNvSpPr txBox="1"/>
          <p:nvPr/>
        </p:nvSpPr>
        <p:spPr>
          <a:xfrm>
            <a:off x="1046922" y="2429842"/>
            <a:ext cx="10124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RE" dirty="0">
                <a:hlinkClick r:id="rId2"/>
              </a:rPr>
              <a:t>Bienvenue sur </a:t>
            </a:r>
            <a:r>
              <a:rPr lang="fr-RE" dirty="0" err="1">
                <a:hlinkClick r:id="rId2"/>
              </a:rPr>
              <a:t>Santégraphie</a:t>
            </a:r>
            <a:r>
              <a:rPr lang="fr-RE" dirty="0">
                <a:hlinkClick r:id="rId2"/>
              </a:rPr>
              <a:t> | </a:t>
            </a:r>
            <a:r>
              <a:rPr lang="fr-RE" dirty="0" err="1">
                <a:hlinkClick r:id="rId2"/>
              </a:rPr>
              <a:t>Santegraphie</a:t>
            </a:r>
            <a:endParaRPr lang="fr-RE" dirty="0"/>
          </a:p>
          <a:p>
            <a:pPr marL="285750" indent="-285750">
              <a:buFontTx/>
              <a:buChar char="-"/>
            </a:pPr>
            <a:endParaRPr lang="fr-RE" dirty="0"/>
          </a:p>
          <a:p>
            <a:pPr marL="285750" indent="-285750">
              <a:buFontTx/>
              <a:buChar char="-"/>
            </a:pPr>
            <a:r>
              <a:rPr lang="fr-FR" dirty="0">
                <a:hlinkClick r:id="rId3"/>
              </a:rPr>
              <a:t>GeoBretagne | le partenariat des données géolocalisées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RE" dirty="0" err="1">
                <a:hlinkClick r:id="rId4"/>
              </a:rPr>
              <a:t>DataGrandEst</a:t>
            </a:r>
            <a:endParaRPr lang="fr-RE" dirty="0"/>
          </a:p>
          <a:p>
            <a:pPr marL="285750" indent="-285750">
              <a:buFontTx/>
              <a:buChar char="-"/>
            </a:pPr>
            <a:endParaRPr lang="fr-RE" dirty="0"/>
          </a:p>
        </p:txBody>
      </p:sp>
    </p:spTree>
    <p:extLst>
      <p:ext uri="{BB962C8B-B14F-4D97-AF65-F5344CB8AC3E}">
        <p14:creationId xmlns:p14="http://schemas.microsoft.com/office/powerpoint/2010/main" val="323671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E54C2-EC50-49D7-B1D2-125057E6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: </a:t>
            </a:r>
            <a:r>
              <a:rPr lang="fr-FR" dirty="0"/>
              <a:t>Regrouper les données</a:t>
            </a:r>
            <a:endParaRPr lang="fr-RE" b="1" dirty="0"/>
          </a:p>
        </p:txBody>
      </p:sp>
      <p:pic>
        <p:nvPicPr>
          <p:cNvPr id="6" name="Image 5" descr="C:\Users\ztoffv\Downloads\Diagramme sans nom.jpg">
            <a:extLst>
              <a:ext uri="{FF2B5EF4-FFF2-40B4-BE49-F238E27FC236}">
                <a16:creationId xmlns:a16="http://schemas.microsoft.com/office/drawing/2014/main" id="{49F34B40-5DCF-4EE0-BFA3-4A4C171E3EB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62"/>
          <a:stretch/>
        </p:blipFill>
        <p:spPr bwMode="auto">
          <a:xfrm>
            <a:off x="1737995" y="2005080"/>
            <a:ext cx="8716010" cy="42227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6588D9-E38D-4DB8-9D4C-3E9ECEA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7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99242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E54C2-EC50-49D7-B1D2-125057E6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: </a:t>
            </a:r>
            <a:r>
              <a:rPr lang="fr-FR" dirty="0"/>
              <a:t>Faire une interface simple avec plusieurs modules</a:t>
            </a:r>
            <a:endParaRPr lang="fr-R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6588D9-E38D-4DB8-9D4C-3E9ECEA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8</a:t>
            </a:fld>
            <a:endParaRPr lang="fr-RE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2ECE86E-7C02-4656-83F7-A5CCBDEF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6" y="2144176"/>
            <a:ext cx="11156107" cy="36470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AD326F-8AFF-4EA9-92C2-C98044810544}"/>
              </a:ext>
            </a:extLst>
          </p:cNvPr>
          <p:cNvSpPr txBox="1"/>
          <p:nvPr/>
        </p:nvSpPr>
        <p:spPr>
          <a:xfrm>
            <a:off x="7497417" y="6426260"/>
            <a:ext cx="232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santegraphie.fr</a:t>
            </a:r>
            <a:endParaRPr lang="fr-RE" sz="1400" dirty="0"/>
          </a:p>
        </p:txBody>
      </p:sp>
    </p:spTree>
    <p:extLst>
      <p:ext uri="{BB962C8B-B14F-4D97-AF65-F5344CB8AC3E}">
        <p14:creationId xmlns:p14="http://schemas.microsoft.com/office/powerpoint/2010/main" val="210806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E54C2-EC50-49D7-B1D2-125057E6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: </a:t>
            </a:r>
            <a:r>
              <a:rPr lang="fr-FR" dirty="0"/>
              <a:t>Faire un catalogue avec ces données</a:t>
            </a:r>
            <a:endParaRPr lang="fr-RE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EA5C5D-26DF-4ACF-89FB-B840EE91D1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8523" y="1807855"/>
            <a:ext cx="9074954" cy="46252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B11BCD8-7B73-4022-A14D-696738A05081}"/>
              </a:ext>
            </a:extLst>
          </p:cNvPr>
          <p:cNvSpPr txBox="1"/>
          <p:nvPr/>
        </p:nvSpPr>
        <p:spPr>
          <a:xfrm>
            <a:off x="9193695" y="6492875"/>
            <a:ext cx="1577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peigeo.re</a:t>
            </a:r>
            <a:endParaRPr lang="fr-RE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CCF03A-AB3B-4EF6-A9EF-8055657C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43C9-0968-4490-961B-B12BFD8EC903}" type="slidenum">
              <a:rPr lang="fr-RE" smtClean="0"/>
              <a:t>9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1537291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431</Words>
  <Application>Microsoft Office PowerPoint</Application>
  <PresentationFormat>Grand écran</PresentationFormat>
  <Paragraphs>96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Feuille de route et analyse du sujet Stage Outil Cartographique Toffolutti Vittorio </vt:lpstr>
      <vt:lpstr>Sommaire </vt:lpstr>
      <vt:lpstr>Contexte</vt:lpstr>
      <vt:lpstr>Enjeux et besoin</vt:lpstr>
      <vt:lpstr>Objectifs</vt:lpstr>
      <vt:lpstr>Analyse : Des exemple de portail avec des catalogue </vt:lpstr>
      <vt:lpstr>Analyse : Regrouper les données</vt:lpstr>
      <vt:lpstr>Analyse : Faire une interface simple avec plusieurs modules</vt:lpstr>
      <vt:lpstr>Analyse : Faire un catalogue avec ces données</vt:lpstr>
      <vt:lpstr>Présentation PowerPoint</vt:lpstr>
      <vt:lpstr>Analyse : Diffuser les données</vt:lpstr>
      <vt:lpstr>Analyse : Visualiser la donnée </vt:lpstr>
      <vt:lpstr>Présentation PowerPoint</vt:lpstr>
      <vt:lpstr>Analyse : Visualiser et éditer la donnée</vt:lpstr>
      <vt:lpstr>Analyse : Visualiser et éditer la donnée</vt:lpstr>
      <vt:lpstr>Analyse : Visualiser et éditer la donnée</vt:lpstr>
      <vt:lpstr>Architecture 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Feuille de route et analyse du sujet Stage Outil Cartographique Toffolutti Vittorio</dc:title>
  <dc:creator>Vittorio TOFFOLUTTI</dc:creator>
  <cp:lastModifiedBy>Vittorio TOFFOLUTTI</cp:lastModifiedBy>
  <cp:revision>22</cp:revision>
  <dcterms:created xsi:type="dcterms:W3CDTF">2024-05-22T07:46:56Z</dcterms:created>
  <dcterms:modified xsi:type="dcterms:W3CDTF">2024-05-27T05:33:32Z</dcterms:modified>
</cp:coreProperties>
</file>