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96" r:id="rId1"/>
  </p:sldMasterIdLst>
  <p:notesMasterIdLst>
    <p:notesMasterId r:id="rId2"/>
  </p:notesMasterIdLst>
  <p:sldIdLst>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7" name=""/>
        <p:cNvGrpSpPr/>
        <p:nvPr/>
      </p:nvGrpSpPr>
      <p:grpSpPr>
        <a:xfrm>
          <a:off x="0" y="0"/>
          <a:ext cx="0" cy="0"/>
          <a:chOff x="0" y="0"/>
          <a:chExt cx="0" cy="0"/>
        </a:xfrm>
      </p:grpSpPr>
      <p:sp>
        <p:nvSpPr>
          <p:cNvPr id="1048600"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601"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602"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03" name="Footer Placeholder 4"/>
          <p:cNvSpPr>
            <a:spLocks noGrp="1"/>
          </p:cNvSpPr>
          <p:nvPr>
            <p:ph type="ftr" sz="quarter" idx="11"/>
          </p:nvPr>
        </p:nvSpPr>
        <p:spPr/>
        <p:txBody>
          <a:bodyPr/>
          <a:p>
            <a:endParaRPr altLang="en-US" lang="zh-CN"/>
          </a:p>
        </p:txBody>
      </p:sp>
      <p:sp>
        <p:nvSpPr>
          <p:cNvPr id="1048604"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624"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5"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2"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45" name="Title 1"/>
          <p:cNvSpPr>
            <a:spLocks noGrp="1"/>
          </p:cNvSpPr>
          <p:nvPr>
            <p:ph type="title"/>
          </p:nvPr>
        </p:nvSpPr>
        <p:spPr/>
        <p:txBody>
          <a:bodyPr/>
          <a:p>
            <a:r>
              <a:rPr altLang="zh-CN" lang="en-US" smtClean="0"/>
              <a:t>Click to edit Master title style</a:t>
            </a:r>
            <a:endParaRPr dirty="0" lang="en-US"/>
          </a:p>
        </p:txBody>
      </p:sp>
      <p:sp>
        <p:nvSpPr>
          <p:cNvPr id="104864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Date Placeholder 6"/>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57" name="Footer Placeholder 7"/>
          <p:cNvSpPr>
            <a:spLocks noGrp="1"/>
          </p:cNvSpPr>
          <p:nvPr>
            <p:ph type="ftr" sz="quarter" idx="11"/>
          </p:nvPr>
        </p:nvSpPr>
        <p:spPr/>
        <p:txBody>
          <a:bodyPr/>
          <a:p>
            <a:endParaRPr altLang="en-US" lang="zh-CN"/>
          </a:p>
        </p:txBody>
      </p:sp>
      <p:sp>
        <p:nvSpPr>
          <p:cNvPr id="1048658" name="Slide Number Placeholder 8"/>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20" name="Title 1"/>
          <p:cNvSpPr>
            <a:spLocks noGrp="1"/>
          </p:cNvSpPr>
          <p:nvPr>
            <p:ph type="title"/>
          </p:nvPr>
        </p:nvSpPr>
        <p:spPr/>
        <p:txBody>
          <a:bodyPr/>
          <a:p>
            <a:r>
              <a:rPr altLang="zh-CN" lang="en-US" smtClean="0"/>
              <a:t>Click to edit Master title style</a:t>
            </a:r>
            <a:endParaRPr dirty="0" lang="en-US"/>
          </a:p>
        </p:txBody>
      </p:sp>
      <p:sp>
        <p:nvSpPr>
          <p:cNvPr id="1048621" name="Date Placeholder 2"/>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22" name="Footer Placeholder 3"/>
          <p:cNvSpPr>
            <a:spLocks noGrp="1"/>
          </p:cNvSpPr>
          <p:nvPr>
            <p:ph type="ftr" sz="quarter" idx="11"/>
          </p:nvPr>
        </p:nvSpPr>
        <p:spPr/>
        <p:txBody>
          <a:bodyPr/>
          <a:p>
            <a:endParaRPr altLang="en-US" lang="zh-CN"/>
          </a:p>
        </p:txBody>
      </p:sp>
      <p:sp>
        <p:nvSpPr>
          <p:cNvPr id="1048623" name="Slide Number Placeholder 4"/>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59" name="Date Placeholder 1"/>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60" name="Footer Placeholder 2"/>
          <p:cNvSpPr>
            <a:spLocks noGrp="1"/>
          </p:cNvSpPr>
          <p:nvPr>
            <p:ph type="ftr" sz="quarter" idx="11"/>
          </p:nvPr>
        </p:nvSpPr>
        <p:spPr/>
        <p:txBody>
          <a:bodyPr/>
          <a:p>
            <a:endParaRPr altLang="en-US" lang="zh-CN"/>
          </a:p>
        </p:txBody>
      </p:sp>
      <p:sp>
        <p:nvSpPr>
          <p:cNvPr id="1048661" name="Slide Number Placeholder 3"/>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5"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66" name="Footer Placeholder 5"/>
          <p:cNvSpPr>
            <a:spLocks noGrp="1"/>
          </p:cNvSpPr>
          <p:nvPr>
            <p:ph type="ftr" sz="quarter" idx="11"/>
          </p:nvPr>
        </p:nvSpPr>
        <p:spPr/>
        <p:txBody>
          <a:bodyPr/>
          <a:p>
            <a:endParaRPr altLang="en-US" lang="zh-CN"/>
          </a:p>
        </p:txBody>
      </p:sp>
      <p:sp>
        <p:nvSpPr>
          <p:cNvPr id="1048667"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2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2"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33" name="Footer Placeholder 5"/>
          <p:cNvSpPr>
            <a:spLocks noGrp="1"/>
          </p:cNvSpPr>
          <p:nvPr>
            <p:ph type="ftr" sz="quarter" idx="11"/>
          </p:nvPr>
        </p:nvSpPr>
        <p:spPr/>
        <p:txBody>
          <a:bodyPr/>
          <a:p>
            <a:endParaRPr altLang="en-US" lang="zh-CN"/>
          </a:p>
        </p:txBody>
      </p:sp>
      <p:sp>
        <p:nvSpPr>
          <p:cNvPr id="1048634"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1"/>
          <p:cNvSpPr>
            <a:spLocks noGrp="1"/>
          </p:cNvSpPr>
          <p:nvPr>
            <p:ph type="ctrTitle"/>
          </p:nvPr>
        </p:nvSpPr>
        <p:spPr/>
        <p:txBody>
          <a:bodyPr/>
          <a:p>
            <a:r>
              <a:rPr altLang="zh-CN" lang="en-US"/>
              <a:t>Demonstrate</a:t>
            </a:r>
            <a:r>
              <a:rPr altLang="zh-CN" lang="en-US"/>
              <a:t> </a:t>
            </a:r>
            <a:r>
              <a:rPr altLang="zh-CN" lang="en-US"/>
              <a:t>each</a:t>
            </a:r>
            <a:r>
              <a:rPr altLang="zh-CN" lang="en-US"/>
              <a:t> </a:t>
            </a:r>
            <a:r>
              <a:rPr altLang="zh-CN" lang="en-US"/>
              <a:t>topic</a:t>
            </a:r>
            <a:r>
              <a:rPr altLang="zh-CN" lang="en-US"/>
              <a:t> </a:t>
            </a:r>
            <a:r>
              <a:rPr altLang="zh-CN" lang="en-US"/>
              <a:t>chapter</a:t>
            </a:r>
            <a:r>
              <a:rPr altLang="zh-CN" lang="en-US"/>
              <a:t> </a:t>
            </a:r>
            <a:r>
              <a:rPr altLang="zh-CN" lang="en-US"/>
              <a:t>2</a:t>
            </a:r>
            <a:endParaRPr altLang="zh-CN" lang="en-US"/>
          </a:p>
        </p:txBody>
      </p:sp>
      <p:sp>
        <p:nvSpPr>
          <p:cNvPr id="1048606" name="Subtitle 2"/>
          <p:cNvSpPr>
            <a:spLocks noGrp="1"/>
          </p:cNvSpPr>
          <p:nvPr>
            <p:ph type="subTitle" idx="1"/>
          </p:nvPr>
        </p:nvSpPr>
        <p:spPr/>
        <p:txBody>
          <a:bodyPr/>
          <a:p>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
          <p:cNvSpPr>
            <a:spLocks noGrp="1"/>
          </p:cNvSpPr>
          <p:nvPr>
            <p:ph type="title"/>
          </p:nvPr>
        </p:nvSpPr>
        <p:spPr/>
        <p:txBody>
          <a:bodyPr/>
          <a:p>
            <a:endParaRPr lang="en-US"/>
          </a:p>
        </p:txBody>
      </p:sp>
      <p:sp>
        <p:nvSpPr>
          <p:cNvPr id="1048587" name=""/>
          <p:cNvSpPr>
            <a:spLocks noGrp="1"/>
          </p:cNvSpPr>
          <p:nvPr>
            <p:ph idx="1"/>
          </p:nvPr>
        </p:nvSpPr>
        <p:spPr/>
        <p:txBody>
          <a:bodyPr>
            <a:normAutofit fontScale="50000" lnSpcReduction="20000"/>
          </a:bodyPr>
          <a:p>
            <a:r>
              <a:rPr lang="en-US"/>
              <a:t>2. Write a program that accepts two integers and display the sum, difference, product and division of the two numbers. The program should also state the greater and smaller number.</a:t>
            </a:r>
            <a:endParaRPr lang="en-US"/>
          </a:p>
          <a:p>
            <a:r>
              <a:rPr altLang="en-US" lang="zh-CN"/>
              <a:t>#include&lt;iostream&gt;
using namespace std;
int main()
{
    int num1, num2;
    cout&lt;&lt;"Please enter two integers: "&lt;&lt;endl;
    cin&gt;&gt;num1&gt;&gt;num2;
    cout&lt;&lt;"sum="&lt;&lt;num1+num2&lt;&lt;endl;
    cout&lt;&lt;"Difference="&lt;&lt;num1 - num2&lt;&lt;endl;
    cout&lt;&lt;"Product="&lt;&lt;num1 * num2&lt;&lt;endl;
    cout&lt;&lt;"Division="&lt;&lt; num1 / num2&lt;&lt;endl;
    if (num1 &gt; num2)
        printf("%d is greater than %d\n", num1, num2);
    else
        printf("%d is greater than %d\n", num2, num1);
    return 0;
}</a:t>
            </a:r>
            <a:endParaRPr altLang="en-US"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8" name=""/>
          <p:cNvSpPr>
            <a:spLocks noGrp="1"/>
          </p:cNvSpPr>
          <p:nvPr>
            <p:ph type="title"/>
          </p:nvPr>
        </p:nvSpPr>
        <p:spPr/>
        <p:txBody>
          <a:bodyPr/>
          <a:p>
            <a:endParaRPr lang="en-US"/>
          </a:p>
        </p:txBody>
      </p:sp>
      <p:sp>
        <p:nvSpPr>
          <p:cNvPr id="1048589" name=""/>
          <p:cNvSpPr>
            <a:spLocks noGrp="1"/>
          </p:cNvSpPr>
          <p:nvPr>
            <p:ph idx="1"/>
          </p:nvPr>
        </p:nvSpPr>
        <p:spPr/>
        <p:txBody>
          <a:bodyPr>
            <a:normAutofit fontScale="57143" lnSpcReduction="20000"/>
          </a:bodyPr>
          <a:p>
            <a:r>
              <a:rPr lang="en-US"/>
              <a:t>3. Write a program that calculate and display the circumference of a circle. (C = 2∏r )</a:t>
            </a:r>
            <a:endParaRPr lang="en-US"/>
          </a:p>
          <a:p>
            <a:pPr indent="0" marL="0">
              <a:buNone/>
            </a:pPr>
            <a:r>
              <a:rPr lang="en-US"/>
              <a:t>
#include&lt;iostream&gt;
using namespace std;
int main() {
   int rad;
   float PI = 3.14, area, ci;
   cout&lt;&lt;"Enter radius of circle: "&lt;&lt;endl;
   cin&gt;&gt;rad;
   area = PI * rad * rad;
   cout&lt;&lt;"area="&lt;&lt;area&lt;&lt;endl;
   ci = 2 * PI * rad;
   cout&lt;&lt;"Circumference :"&lt;&lt;ci;
   return 0;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2" name=""/>
          <p:cNvSpPr>
            <a:spLocks noGrp="1"/>
          </p:cNvSpPr>
          <p:nvPr>
            <p:ph type="title"/>
          </p:nvPr>
        </p:nvSpPr>
        <p:spPr/>
        <p:txBody>
          <a:bodyPr/>
          <a:p>
            <a:endParaRPr lang="en-US"/>
          </a:p>
        </p:txBody>
      </p:sp>
      <p:sp>
        <p:nvSpPr>
          <p:cNvPr id="1048593" name=""/>
          <p:cNvSpPr>
            <a:spLocks noGrp="1"/>
          </p:cNvSpPr>
          <p:nvPr>
            <p:ph idx="1"/>
          </p:nvPr>
        </p:nvSpPr>
        <p:spPr/>
        <p:txBody>
          <a:bodyPr>
            <a:normAutofit fontScale="28571" lnSpcReduction="20000"/>
          </a:bodyPr>
          <a:p>
            <a:r>
              <a:rPr lang="en-US"/>
              <a:t>4. Write a program to solve a quadratic equation. </a:t>
            </a:r>
            <a:endParaRPr lang="en-US"/>
          </a:p>
          <a:p>
            <a:r>
              <a:rPr lang="en-US"/>
              <a:t>Hint:       y = ax2 + bx + c</a:t>
            </a:r>
            <a:endParaRPr lang="en-US"/>
          </a:p>
          <a:p>
            <a:r>
              <a:rPr lang="en-US"/>
              <a:t>                root = (-b ± sqrt(b2 -4ac)) /  2a</a:t>
            </a:r>
            <a:endParaRPr lang="en-US"/>
          </a:p>
          <a:p>
            <a:pPr indent="0" marL="0">
              <a:buNone/>
            </a:pPr>
            <a:r>
              <a:rPr lang="en-US"/>
              <a:t>#include &lt;stdio.h&gt;
#include &lt;math.h&gt;
int main()
{
    double a, b, c, root1, root2, discriminant;
    printf("Enter the coefficients a, b and c: ");
    scanf("%lf %lf %lf", &amp;a, &amp;b, &amp;c);
    discriminant = b*b - 4*a*c;
    // condition for real and different roots
    if (discriminant &gt; 0)
    {
        root1 = (-b + sqrt(discriminant)) / (2*a);
        root2 = (-b - sqrt(discriminant)) / (2*a);
        printf("Root 1 = %.2lf and Root 2 = %.2lf", root1, root2);
    }
    //condition for real and equal roots
    else if (discriminant == 0)
    {
        root1 = root2 = -b / (2*a);
        printf("Root 1 = Root 2 = %.2lf;", root1);
    }
    // if roots are not real
    else
    {
        printf("Root 1 = %.2lf+%.2lfi and Root 2 = %.2f-%.2fi", -b/(2*a), sqrt(-discriminant)/(2*a), -b/(2*a), sqrt(-discriminant)/(2*a));
    }
    return 0;
}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6" name=""/>
          <p:cNvSpPr>
            <a:spLocks noGrp="1"/>
          </p:cNvSpPr>
          <p:nvPr>
            <p:ph type="title"/>
          </p:nvPr>
        </p:nvSpPr>
        <p:spPr/>
        <p:txBody>
          <a:bodyPr/>
          <a:p>
            <a:r>
              <a:rPr lang="en-US"/>
              <a:t>Demonstrate</a:t>
            </a:r>
            <a:r>
              <a:rPr lang="en-US"/>
              <a:t> </a:t>
            </a:r>
            <a:r>
              <a:rPr lang="en-US"/>
              <a:t>each</a:t>
            </a:r>
            <a:r>
              <a:rPr lang="en-US"/>
              <a:t> </a:t>
            </a:r>
            <a:r>
              <a:rPr lang="en-US"/>
              <a:t>topic</a:t>
            </a:r>
            <a:r>
              <a:rPr lang="en-US"/>
              <a:t> </a:t>
            </a:r>
            <a:r>
              <a:rPr lang="en-US"/>
              <a:t>chapter</a:t>
            </a:r>
            <a:r>
              <a:rPr lang="en-US"/>
              <a:t> </a:t>
            </a:r>
            <a:r>
              <a:rPr lang="en-US"/>
              <a:t>3</a:t>
            </a:r>
            <a:endParaRPr lang="en-US"/>
          </a:p>
        </p:txBody>
      </p:sp>
      <p:sp>
        <p:nvSpPr>
          <p:cNvPr id="1048597" name=""/>
          <p:cNvSpPr>
            <a:spLocks noGrp="1"/>
          </p:cNvSpPr>
          <p:nvPr>
            <p:ph idx="1"/>
          </p:nvPr>
        </p:nvSpPr>
        <p:spPr/>
        <p:txBody>
          <a:bodyPr>
            <a:normAutofit fontScale="50000" lnSpcReduction="20000"/>
          </a:bodyPr>
          <a:p>
            <a:r>
              <a:rPr lang="en-US"/>
              <a:t>i</a:t>
            </a:r>
            <a:r>
              <a:rPr b="1" sz="3200" lang="en-US">
                <a:solidFill>
                  <a:srgbClr val="D66565"/>
                </a:solidFill>
              </a:rPr>
              <a:t>if</a:t>
            </a:r>
            <a:r>
              <a:rPr b="1" sz="3200" lang="en-US">
                <a:solidFill>
                  <a:srgbClr val="D66565"/>
                </a:solidFill>
              </a:rPr>
              <a:t> </a:t>
            </a:r>
            <a:r>
              <a:rPr b="1" sz="3200" lang="en-US">
                <a:solidFill>
                  <a:srgbClr val="D66565"/>
                </a:solidFill>
              </a:rPr>
              <a:t>statement</a:t>
            </a:r>
            <a:r>
              <a:rPr b="1" sz="3200" lang="en-US">
                <a:solidFill>
                  <a:srgbClr val="D66565"/>
                </a:solidFill>
              </a:rPr>
              <a:t> </a:t>
            </a:r>
            <a:r>
              <a:rPr b="1" sz="3200" lang="en-US">
                <a:solidFill>
                  <a:srgbClr val="D66565"/>
                </a:solidFill>
              </a:rPr>
              <a:t>example</a:t>
            </a:r>
            <a:r>
              <a:rPr b="1" sz="3200" lang="en-US">
                <a:solidFill>
                  <a:srgbClr val="D66565"/>
                </a:solidFill>
              </a:rPr>
              <a:t> </a:t>
            </a:r>
            <a:r>
              <a:rPr lang="en-US"/>
              <a:t> 
#include &lt;iostream&gt;
using namespace std;
int main()
{
    int x = 10;
    int y = 20;
    // Check if x is equal to 10
    if (x == 10)
    {
        cout &lt;&lt; "x is equal to 10" &lt;&lt; endl;
    }
    // Check if x is not equal to y
    if (x != y)
    {
        cout &lt;&lt; "x is not equal to y" &lt;&lt; endl;
    }
    return 0;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6" name=""/>
          <p:cNvSpPr>
            <a:spLocks noGrp="1"/>
          </p:cNvSpPr>
          <p:nvPr>
            <p:ph type="title"/>
          </p:nvPr>
        </p:nvSpPr>
        <p:spPr/>
        <p:txBody>
          <a:bodyPr/>
          <a:p>
            <a:endParaRPr lang="en-US"/>
          </a:p>
        </p:txBody>
      </p:sp>
      <p:sp>
        <p:nvSpPr>
          <p:cNvPr id="1048617" name=""/>
          <p:cNvSpPr>
            <a:spLocks noGrp="1"/>
          </p:cNvSpPr>
          <p:nvPr>
            <p:ph idx="1"/>
          </p:nvPr>
        </p:nvSpPr>
        <p:spPr/>
        <p:txBody>
          <a:bodyPr>
            <a:normAutofit fontScale="50000" lnSpcReduction="20000"/>
          </a:bodyPr>
          <a:p>
            <a:endParaRPr lang="en-US"/>
          </a:p>
          <a:p>
            <a:pPr indent="0" marL="0">
              <a:buNone/>
            </a:pPr>
            <a:r>
              <a:rPr b="1" sz="3200" lang="en-US">
                <a:solidFill>
                  <a:srgbClr val="D66565"/>
                </a:solidFill>
              </a:rPr>
              <a:t>if</a:t>
            </a:r>
            <a:r>
              <a:rPr b="1" sz="3200" lang="en-US">
                <a:solidFill>
                  <a:srgbClr val="D66565"/>
                </a:solidFill>
              </a:rPr>
              <a:t> </a:t>
            </a:r>
            <a:r>
              <a:rPr b="1" sz="3200" lang="en-US">
                <a:solidFill>
                  <a:srgbClr val="D66565"/>
                </a:solidFill>
              </a:rPr>
              <a:t>else</a:t>
            </a:r>
            <a:r>
              <a:rPr b="1" sz="3200" lang="en-US">
                <a:solidFill>
                  <a:srgbClr val="D66565"/>
                </a:solidFill>
              </a:rPr>
              <a:t> </a:t>
            </a:r>
            <a:r>
              <a:rPr b="1" sz="3200" lang="en-US">
                <a:solidFill>
                  <a:srgbClr val="D66565"/>
                </a:solidFill>
              </a:rPr>
              <a:t>statement</a:t>
            </a:r>
            <a:r>
              <a:rPr b="1" sz="3200" lang="en-US">
                <a:solidFill>
                  <a:srgbClr val="D66565"/>
                </a:solidFill>
              </a:rPr>
              <a:t> </a:t>
            </a:r>
            <a:r>
              <a:rPr b="1" sz="3200" lang="en-US">
                <a:solidFill>
                  <a:srgbClr val="D66565"/>
                </a:solidFill>
              </a:rPr>
              <a:t>example</a:t>
            </a:r>
            <a:r>
              <a:rPr b="1" sz="3200" lang="en-US">
                <a:solidFill>
                  <a:srgbClr val="D66565"/>
                </a:solidFill>
              </a:rPr>
              <a:t> </a:t>
            </a:r>
            <a:r>
              <a:rPr lang="en-US"/>
              <a:t>
#include &lt;iostream&gt;
using namespace std;
int main()
{
    int x = 10;
    int y = 20;
    // If statement
    if (x &gt; y)
    {
        cout &lt;&lt; "x is greater than y";
    }
    else
    {
        cout &lt;&lt; "x is not greater than y";
    }
    return 0;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8" name=""/>
          <p:cNvSpPr>
            <a:spLocks noGrp="1"/>
          </p:cNvSpPr>
          <p:nvPr>
            <p:ph type="title"/>
          </p:nvPr>
        </p:nvSpPr>
        <p:spPr/>
        <p:txBody>
          <a:bodyPr/>
          <a:p>
            <a:endParaRPr lang="en-US"/>
          </a:p>
        </p:txBody>
      </p:sp>
      <p:sp>
        <p:nvSpPr>
          <p:cNvPr id="1048619" name=""/>
          <p:cNvSpPr>
            <a:spLocks noGrp="1"/>
          </p:cNvSpPr>
          <p:nvPr>
            <p:ph idx="1"/>
          </p:nvPr>
        </p:nvSpPr>
        <p:spPr/>
        <p:txBody>
          <a:bodyPr>
            <a:normAutofit fontScale="46429" lnSpcReduction="20000"/>
          </a:bodyPr>
          <a:p>
            <a:r>
              <a:rPr b="1" sz="3478" lang="en-US">
                <a:solidFill>
                  <a:srgbClr val="D66565"/>
                </a:solidFill>
              </a:rPr>
              <a:t>Mult</a:t>
            </a:r>
            <a:r>
              <a:rPr b="1" sz="3478" lang="en-US">
                <a:solidFill>
                  <a:srgbClr val="D66565"/>
                </a:solidFill>
              </a:rPr>
              <a:t>i</a:t>
            </a:r>
            <a:r>
              <a:rPr b="1" sz="3478" lang="en-US">
                <a:solidFill>
                  <a:srgbClr val="D66565"/>
                </a:solidFill>
              </a:rPr>
              <a:t> </a:t>
            </a:r>
            <a:r>
              <a:rPr b="1" sz="3478" lang="en-US">
                <a:solidFill>
                  <a:srgbClr val="D66565"/>
                </a:solidFill>
              </a:rPr>
              <a:t>way</a:t>
            </a:r>
            <a:r>
              <a:rPr b="1" sz="3478" lang="en-US">
                <a:solidFill>
                  <a:srgbClr val="D66565"/>
                </a:solidFill>
              </a:rPr>
              <a:t> </a:t>
            </a:r>
            <a:r>
              <a:rPr b="1" sz="3478" lang="en-US">
                <a:solidFill>
                  <a:srgbClr val="D66565"/>
                </a:solidFill>
              </a:rPr>
              <a:t>if</a:t>
            </a:r>
            <a:r>
              <a:rPr b="1" sz="3478" lang="en-US">
                <a:solidFill>
                  <a:srgbClr val="D66565"/>
                </a:solidFill>
              </a:rPr>
              <a:t> </a:t>
            </a:r>
            <a:r>
              <a:rPr b="1" sz="3478" lang="en-US">
                <a:solidFill>
                  <a:srgbClr val="D66565"/>
                </a:solidFill>
              </a:rPr>
              <a:t>statement</a:t>
            </a:r>
            <a:r>
              <a:rPr b="1" sz="3478" lang="en-US">
                <a:solidFill>
                  <a:srgbClr val="D66565"/>
                </a:solidFill>
              </a:rPr>
              <a:t> </a:t>
            </a:r>
            <a:endParaRPr b="1" sz="3478" lang="en-US">
              <a:solidFill>
                <a:srgbClr val="D66565"/>
              </a:solidFill>
            </a:endParaRPr>
          </a:p>
          <a:p>
            <a:r>
              <a:rPr lang="en-US"/>
              <a:t>#include &lt;iostream&gt;
using namespace std;
int main()
{
    int x = 10;
    if (x == 10)
    {
        cout &lt;&lt; "x is 10" &lt;&lt; endl;
    }
    else if (x &gt; 10)
    {
        cout &lt;&lt; "x is greater than 10" &lt;&lt; endl;
    }
    else if (x &lt; 10)
    {
        cout &lt;&lt; "x is less than 10" &lt;&lt; endl;
    }
    else
    {
        cout &lt;&lt; "x is not 10" &lt;&lt; endl;
    }
    return 0;
}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74" name=""/>
          <p:cNvSpPr>
            <a:spLocks noGrp="1"/>
          </p:cNvSpPr>
          <p:nvPr>
            <p:ph type="title"/>
          </p:nvPr>
        </p:nvSpPr>
        <p:spPr/>
        <p:txBody>
          <a:bodyPr/>
          <a:p>
            <a:endParaRPr lang="en-US"/>
          </a:p>
        </p:txBody>
      </p:sp>
      <p:sp>
        <p:nvSpPr>
          <p:cNvPr id="1048675" name=""/>
          <p:cNvSpPr>
            <a:spLocks noGrp="1"/>
          </p:cNvSpPr>
          <p:nvPr>
            <p:ph idx="1"/>
          </p:nvPr>
        </p:nvSpPr>
        <p:spPr/>
        <p:txBody>
          <a:bodyPr/>
          <a:p>
            <a:r>
              <a:rPr sz="4000" i="1" lang="en-US" u="sng">
                <a:solidFill>
                  <a:srgbClr val="D66565"/>
                </a:solidFill>
              </a:rPr>
              <a:t>End</a:t>
            </a:r>
            <a:r>
              <a:rPr altLang="en-US" sz="4000" i="1" lang="en-US" u="sng">
                <a:solidFill>
                  <a:srgbClr val="D66565"/>
                </a:solidFill>
              </a:rPr>
              <a:t>!</a:t>
            </a:r>
            <a:r>
              <a:rPr altLang="en-US" sz="4000" i="1" lang="en-US" u="sng">
                <a:solidFill>
                  <a:srgbClr val="D66565"/>
                </a:solidFill>
              </a:rPr>
              <a:t>!</a:t>
            </a:r>
            <a:r>
              <a:rPr altLang="en-US" sz="4000" i="1" lang="en-US" u="sng">
                <a:solidFill>
                  <a:srgbClr val="D66565"/>
                </a:solidFill>
              </a:rPr>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
          <p:cNvSpPr>
            <a:spLocks noGrp="1"/>
          </p:cNvSpPr>
          <p:nvPr>
            <p:ph type="title"/>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8" name=""/>
          <p:cNvSpPr>
            <a:spLocks noGrp="1"/>
          </p:cNvSpPr>
          <p:nvPr>
            <p:ph type="title"/>
          </p:nvPr>
        </p:nvSpPr>
        <p:spPr/>
        <p:txBody>
          <a:bodyPr/>
          <a:p>
            <a:r>
              <a:rPr lang="en-US"/>
              <a:t>Demonstrate</a:t>
            </a:r>
            <a:r>
              <a:rPr lang="en-US"/>
              <a:t> </a:t>
            </a:r>
            <a:r>
              <a:rPr lang="en-US"/>
              <a:t>each</a:t>
            </a:r>
            <a:r>
              <a:rPr lang="en-US"/>
              <a:t> </a:t>
            </a:r>
            <a:r>
              <a:rPr lang="en-US"/>
              <a:t>topic</a:t>
            </a:r>
            <a:r>
              <a:rPr lang="en-US"/>
              <a:t> </a:t>
            </a:r>
            <a:r>
              <a:rPr lang="en-US"/>
              <a:t>chapter</a:t>
            </a:r>
            <a:r>
              <a:rPr lang="en-US"/>
              <a:t> </a:t>
            </a:r>
            <a:r>
              <a:rPr lang="en-US"/>
              <a:t>2</a:t>
            </a:r>
            <a:endParaRPr lang="en-US"/>
          </a:p>
        </p:txBody>
      </p:sp>
      <p:sp>
        <p:nvSpPr>
          <p:cNvPr id="1048609" name=""/>
          <p:cNvSpPr>
            <a:spLocks noGrp="1"/>
          </p:cNvSpPr>
          <p:nvPr>
            <p:ph idx="1"/>
          </p:nvPr>
        </p:nvSpPr>
        <p:spPr/>
        <p:txBody>
          <a:bodyPr>
            <a:normAutofit fontScale="35714" lnSpcReduction="20000"/>
          </a:bodyPr>
          <a:p>
            <a:pPr indent="0" marL="0">
              <a:buNone/>
            </a:pPr>
            <a:r>
              <a:rPr lang="en-US"/>
              <a:t>
</a:t>
            </a:r>
            <a:r>
              <a:rPr b="1" sz="5000" lang="en-US">
                <a:solidFill>
                  <a:srgbClr val="D66565"/>
                </a:solidFill>
              </a:rPr>
              <a:t>Comment</a:t>
            </a:r>
            <a:endParaRPr lang="en-US"/>
          </a:p>
          <a:p>
            <a:pPr indent="0" marL="0">
              <a:buNone/>
            </a:pPr>
            <a:r>
              <a:rPr lang="en-US"/>
              <a:t>
Comments Explain programs to other programmers Ignored by compiler
Improve program readability Ignored by compiler</a:t>
            </a:r>
            <a:endParaRPr lang="en-US"/>
          </a:p>
          <a:p>
            <a:pPr indent="0" marL="0">
              <a:buNone/>
            </a:pPr>
            <a:endParaRPr lang="en-US"/>
          </a:p>
          <a:p>
            <a:pPr indent="0" marL="0">
              <a:buNone/>
            </a:pPr>
            <a:r>
              <a:rPr b="1" sz="4444" lang="en-US">
                <a:solidFill>
                  <a:srgbClr val="D66565"/>
                </a:solidFill>
              </a:rPr>
              <a:t>Single</a:t>
            </a:r>
            <a:r>
              <a:rPr b="1" sz="4444" lang="en-US">
                <a:solidFill>
                  <a:srgbClr val="D66565"/>
                </a:solidFill>
              </a:rPr>
              <a:t> </a:t>
            </a:r>
            <a:r>
              <a:rPr b="1" sz="4444" lang="en-US">
                <a:solidFill>
                  <a:srgbClr val="D66565"/>
                </a:solidFill>
              </a:rPr>
              <a:t>line</a:t>
            </a:r>
            <a:r>
              <a:rPr b="1" sz="4444" lang="en-US">
                <a:solidFill>
                  <a:srgbClr val="D66565"/>
                </a:solidFill>
              </a:rPr>
              <a:t> </a:t>
            </a:r>
            <a:r>
              <a:rPr b="1" sz="4444" lang="en-US">
                <a:solidFill>
                  <a:srgbClr val="D66565"/>
                </a:solidFill>
              </a:rPr>
              <a:t>commente</a:t>
            </a:r>
            <a:endParaRPr lang="en-US"/>
          </a:p>
          <a:p>
            <a:pPr indent="0" marL="0">
              <a:buNone/>
            </a:pPr>
            <a:r>
              <a:rPr lang="en-US"/>
              <a:t>
Begin with //
Example
//allows program to output data to the screen.</a:t>
            </a:r>
            <a:endParaRPr lang="en-US"/>
          </a:p>
          <a:p>
            <a:pPr indent="0" marL="0">
              <a:buNone/>
            </a:pPr>
            <a:r>
              <a:rPr lang="en-US"/>
              <a:t>
Multi-line comment
Start with /*
End with */
</a:t>
            </a:r>
            <a:endParaRPr lang="en-US"/>
          </a:p>
          <a:p>
            <a:pPr indent="0" marL="0">
              <a:buNone/>
            </a:pPr>
            <a:r>
              <a:rPr b="1" lang="en-US"/>
              <a:t>Pre</a:t>
            </a:r>
            <a:r>
              <a:rPr b="1" sz="3333" lang="en-US"/>
              <a:t>proce</a:t>
            </a:r>
            <a:r>
              <a:rPr b="1" sz="3333" lang="en-US"/>
              <a:t>cessor</a:t>
            </a:r>
            <a:r>
              <a:rPr b="1" sz="3333" lang="en-US"/>
              <a:t> </a:t>
            </a:r>
            <a:r>
              <a:rPr b="1" sz="3333" lang="en-US"/>
              <a:t>directive</a:t>
            </a:r>
            <a:r>
              <a:rPr b="1" sz="3333" lang="en-US"/>
              <a:t> </a:t>
            </a:r>
            <a:endParaRPr lang="en-US"/>
          </a:p>
          <a:p>
            <a:pPr indent="0" marL="0">
              <a:buNone/>
            </a:pPr>
            <a:r>
              <a:rPr b="1" lang="en-US"/>
              <a:t> </a:t>
            </a:r>
            <a:r>
              <a:rPr lang="en-US"/>
              <a:t>
Processed by preprocessor before compiling
Begin with #
Example
#include &lt;iostream&gt;
Tells preprocessor to include the input/output stream header file &lt;iostream&gt;
White spaces
Blank lines, space characters and tabs
Delimiter, used to make programs easier to read
Extra spaces are ignored by the compiler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
          <p:cNvSpPr>
            <a:spLocks noGrp="1"/>
          </p:cNvSpPr>
          <p:nvPr>
            <p:ph type="title"/>
          </p:nvPr>
        </p:nvSpPr>
        <p:spPr/>
        <p:txBody>
          <a:bodyPr/>
          <a:p>
            <a:endParaRPr lang="en-US"/>
          </a:p>
        </p:txBody>
      </p:sp>
      <p:sp>
        <p:nvSpPr>
          <p:cNvPr id="1048611" name=""/>
          <p:cNvSpPr>
            <a:spLocks noGrp="1"/>
          </p:cNvSpPr>
          <p:nvPr>
            <p:ph idx="1"/>
          </p:nvPr>
        </p:nvSpPr>
        <p:spPr/>
        <p:txBody>
          <a:bodyPr>
            <a:normAutofit fontScale="53571" lnSpcReduction="20000"/>
          </a:bodyPr>
          <a:p>
            <a:r>
              <a:rPr b="1" lang="en-US">
                <a:solidFill>
                  <a:srgbClr val="D66565"/>
                </a:solidFill>
              </a:rPr>
              <a:t>Function</a:t>
            </a:r>
            <a:r>
              <a:rPr b="1" lang="en-US">
                <a:solidFill>
                  <a:srgbClr val="D66565"/>
                </a:solidFill>
              </a:rPr>
              <a:t> </a:t>
            </a:r>
            <a:r>
              <a:rPr lang="en-US"/>
              <a:t>
</a:t>
            </a:r>
            <a:r>
              <a:rPr lang="en-US"/>
              <a:t> Function main A part of every C++ program
Exactly one function in a program must be main
main is a Keyword.
Keyword : A word in code that is reserved by C++ for a specific use.
Header of function main : int main( )
Body is delimited by braces ({ })
</a:t>
            </a:r>
            <a:r>
              <a:rPr b="1" lang="en-US">
                <a:solidFill>
                  <a:srgbClr val="D66565"/>
                </a:solidFill>
              </a:rPr>
              <a:t>Statement</a:t>
            </a:r>
            <a:r>
              <a:rPr b="1" lang="en-US">
                <a:solidFill>
                  <a:srgbClr val="D66565"/>
                </a:solidFill>
              </a:rPr>
              <a:t> </a:t>
            </a:r>
            <a:r>
              <a:rPr lang="en-US"/>
              <a:t>
Statements Instruct the program to perform an action
All statements end with a semicolon (;)
Examples :
return 0;
std::cout &lt;&lt; “Welcome to C++!\n ”;</a:t>
            </a:r>
            <a:endParaRPr lang="en-US"/>
          </a:p>
          <a:p>
            <a:r>
              <a:rPr lang="en-US"/>
              <a:t>
</a:t>
            </a:r>
            <a:r>
              <a:rPr b="1" lang="en-US">
                <a:solidFill>
                  <a:srgbClr val="D66565"/>
                </a:solidFill>
              </a:rPr>
              <a:t>return</a:t>
            </a:r>
            <a:r>
              <a:rPr b="1" lang="en-US">
                <a:solidFill>
                  <a:srgbClr val="D66565"/>
                </a:solidFill>
              </a:rPr>
              <a:t> </a:t>
            </a:r>
            <a:r>
              <a:rPr b="1" lang="en-US">
                <a:solidFill>
                  <a:srgbClr val="D66565"/>
                </a:solidFill>
              </a:rPr>
              <a:t>statement</a:t>
            </a:r>
            <a:r>
              <a:rPr b="1" lang="en-US">
                <a:solidFill>
                  <a:srgbClr val="D66565"/>
                </a:solidFill>
              </a:rPr>
              <a:t> </a:t>
            </a:r>
            <a:r>
              <a:rPr lang="en-US"/>
              <a:t>
return Statement One of several means to exit a function
When used at the end of main
The value 0 indicates the program terminated successfully
Example
return 0;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2" name=""/>
          <p:cNvSpPr>
            <a:spLocks noGrp="1"/>
          </p:cNvSpPr>
          <p:nvPr>
            <p:ph type="title"/>
          </p:nvPr>
        </p:nvSpPr>
        <p:spPr/>
        <p:txBody>
          <a:bodyPr/>
          <a:p>
            <a:endParaRPr lang="en-US"/>
          </a:p>
        </p:txBody>
      </p:sp>
      <p:sp>
        <p:nvSpPr>
          <p:cNvPr id="1048613" name=""/>
          <p:cNvSpPr>
            <a:spLocks noGrp="1"/>
          </p:cNvSpPr>
          <p:nvPr>
            <p:ph idx="1"/>
          </p:nvPr>
        </p:nvSpPr>
        <p:spPr/>
        <p:txBody>
          <a:bodyPr>
            <a:normAutofit fontScale="57143" lnSpcReduction="20000"/>
          </a:bodyPr>
          <a:p>
            <a:pPr indent="0" marL="0">
              <a:buNone/>
            </a:pPr>
            <a:r>
              <a:rPr b="1" sz="3720" lang="en-US">
                <a:solidFill>
                  <a:srgbClr val="D66565"/>
                </a:solidFill>
              </a:rPr>
              <a:t>Output</a:t>
            </a:r>
            <a:r>
              <a:rPr b="1" sz="3720" lang="en-US">
                <a:solidFill>
                  <a:srgbClr val="D66565"/>
                </a:solidFill>
              </a:rPr>
              <a:t> </a:t>
            </a:r>
            <a:r>
              <a:rPr b="1" sz="3720" lang="en-US">
                <a:solidFill>
                  <a:srgbClr val="D66565"/>
                </a:solidFill>
              </a:rPr>
              <a:t>statement</a:t>
            </a:r>
            <a:r>
              <a:rPr b="1" sz="3720" lang="en-US">
                <a:solidFill>
                  <a:srgbClr val="D66565"/>
                </a:solidFill>
              </a:rPr>
              <a:t> </a:t>
            </a:r>
            <a:endParaRPr lang="en-US"/>
          </a:p>
          <a:p>
            <a:pPr indent="0" marL="0">
              <a:buNone/>
            </a:pPr>
            <a:r>
              <a:rPr lang="en-US"/>
              <a:t>Output Statement (1) std::cout &lt;&lt; “Welcome to C++!\n”; std::cout
Standard output stream object.
Defined in input/output stream header file &lt;iostream&gt;
We are using a name (cout) that belongs to “namespace” std.
Normally outputs to computer screen.
Stream insertion operator &lt;&lt;
Value to right (right operand) inserted into left operand.
The string of characters contained between “ ” after the operator &lt;&lt; shows on computer screen
 Output Statement (2) Escape character : backslash : "\"
Escape sequence : A character preceded by backslash (\)
Indicates “special” character output
Examples :
"\n"
</a:t>
            </a:r>
            <a:r>
              <a:rPr b="1" lang="en-US">
                <a:solidFill>
                  <a:srgbClr val="D66565"/>
                </a:solidFill>
              </a:rPr>
              <a:t>Newline. </a:t>
            </a:r>
            <a:r>
              <a:rPr lang="en-US"/>
              <a:t>Cursor moves to beginning of next line on the screen
“\t”
</a:t>
            </a:r>
            <a:r>
              <a:rPr lang="en-US">
                <a:solidFill>
                  <a:srgbClr val="D66565"/>
                </a:solidFill>
              </a:rPr>
              <a:t>Horizontal tab. </a:t>
            </a:r>
            <a:r>
              <a:rPr lang="en-US"/>
              <a:t>Move the screen cursor to the next tab stop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4" name=""/>
          <p:cNvSpPr>
            <a:spLocks noGrp="1"/>
          </p:cNvSpPr>
          <p:nvPr>
            <p:ph type="title"/>
          </p:nvPr>
        </p:nvSpPr>
        <p:spPr/>
        <p:txBody>
          <a:bodyPr/>
          <a:p>
            <a:endParaRPr lang="en-US"/>
          </a:p>
        </p:txBody>
      </p:sp>
      <p:sp>
        <p:nvSpPr>
          <p:cNvPr id="1048615" name=""/>
          <p:cNvSpPr>
            <a:spLocks noGrp="1"/>
          </p:cNvSpPr>
          <p:nvPr>
            <p:ph idx="1"/>
          </p:nvPr>
        </p:nvSpPr>
        <p:spPr/>
        <p:txBody>
          <a:bodyPr>
            <a:normAutofit fontScale="46429" lnSpcReduction="20000"/>
          </a:bodyPr>
          <a:p>
            <a:r>
              <a:rPr lang="en-US"/>
              <a:t>9 Output Statement (1) std::cout &lt;&lt; “Welcome to C++!\n”; std::cout
Standard output stream object.
Defined in input/output stream header file &lt;iostream&gt;
We are using a name (cout) that belongs to “namespace” std.
Normally outputs to computer screen.
Stream insertion operator &lt;&lt;
Value to right (right operand) inserted into left operand.
The string of characters contained between “ ” after the operator &lt;&lt; shows on computer screen
10 Output Statement (2) Escape character : backslash : "\"
Escape sequence : A character preceded by backslash (\)
Indicates “special” character output
Examples :
"\n"
Newline. Cursor moves to beginning of next line on the screen
“\t”
Horizontal tab. Move the screen cursor to the next tab stop
11 Good Programming Practices
Add comments
Every program should begin with a comment that describes the purpose of the program, author, date and time.
Use good indentation
Indent the entire body of each function one level within the braces that delimit the body of the function. This makes a program’s functional structure stand out and helps make the program easier to read.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8" name=""/>
          <p:cNvSpPr>
            <a:spLocks noGrp="1"/>
          </p:cNvSpPr>
          <p:nvPr>
            <p:ph type="title"/>
          </p:nvPr>
        </p:nvSpPr>
        <p:spPr/>
        <p:txBody>
          <a:bodyPr/>
          <a:p>
            <a:endParaRPr lang="en-US"/>
          </a:p>
        </p:txBody>
      </p:sp>
      <p:sp>
        <p:nvSpPr>
          <p:cNvPr id="1048599" name=""/>
          <p:cNvSpPr>
            <a:spLocks noGrp="1"/>
          </p:cNvSpPr>
          <p:nvPr>
            <p:ph idx="1"/>
          </p:nvPr>
        </p:nvSpPr>
        <p:spPr/>
        <p:txBody>
          <a:bodyPr>
            <a:normAutofit fontScale="32143" lnSpcReduction="20000"/>
          </a:bodyPr>
          <a:p>
            <a:pPr indent="0" marL="0">
              <a:buNone/>
            </a:pPr>
            <a:r>
              <a:rPr b="1" sz="4375" lang="en-US">
                <a:solidFill>
                  <a:srgbClr val="D66565"/>
                </a:solidFill>
              </a:rPr>
              <a:t> Declaration of Variables 
</a:t>
            </a:r>
            <a:r>
              <a:rPr lang="en-US"/>
              <a:t>Can Declare each variable on a separate line.
int integer1;
int integer2;
int sum;
Can declare several variables of same type in one declaration.
Comma-separated list
int integer1, integer2, sum;
</a:t>
            </a:r>
            <a:r>
              <a:rPr b="1" sz="3750" lang="en-US">
                <a:solidFill>
                  <a:srgbClr val="D66565"/>
                </a:solidFill>
              </a:rPr>
              <a:t>Assign Value to Variables
</a:t>
            </a:r>
            <a:r>
              <a:rPr lang="en-US"/>
              <a:t>Assignment operator =
Assigns value on right to variable on left
Binary operator (two operands)
Assign a value after declaration
int integer1; //declaration
integer1 = 10; //assignment
Declare and assign a value at the same time.
int integer2 = 20;
</a:t>
            </a:r>
            <a:r>
              <a:rPr b="1" sz="5000" lang="en-US">
                <a:solidFill>
                  <a:srgbClr val="D66565"/>
                </a:solidFill>
              </a:rPr>
              <a:t>Input stream object </a:t>
            </a:r>
            <a:r>
              <a:rPr lang="en-US"/>
              <a:t>std::cin from &lt;iostream&gt;
Usually connected to keyboard
Stream extraction operator &gt;&gt;
Waits for user to input value, press Enter (Return) key
Stores value in variable to right of operator
Converts value to variable data type
Example
int number1;
std::cin &gt;&gt; number1;
Reads an integer typed at the keyboard
Stores the integer in variable number1
</a:t>
            </a:r>
            <a:r>
              <a:rPr b="1" sz="3750" lang="en-US">
                <a:solidFill>
                  <a:srgbClr val="D66565"/>
                </a:solidFill>
              </a:rPr>
              <a:t> Constant variables</a:t>
            </a:r>
            <a:r>
              <a:rPr lang="en-US"/>
              <a:t> Declared using the const qualifier
Also called named constants or read-only variables
Must be initialized with a constant expression when they are declared and cannot be modified thereafter
Example: const int size = 5;</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
          <p:cNvSpPr>
            <a:spLocks noGrp="1"/>
          </p:cNvSpPr>
          <p:nvPr>
            <p:ph type="title"/>
          </p:nvPr>
        </p:nvSpPr>
        <p:spPr/>
        <p:txBody>
          <a:bodyPr/>
          <a:p>
            <a:endParaRPr lang="en-US"/>
          </a:p>
        </p:txBody>
      </p:sp>
      <p:sp>
        <p:nvSpPr>
          <p:cNvPr id="1048595" name=""/>
          <p:cNvSpPr>
            <a:spLocks noGrp="1"/>
          </p:cNvSpPr>
          <p:nvPr>
            <p:ph idx="1"/>
          </p:nvPr>
        </p:nvSpPr>
        <p:spPr/>
        <p:txBody>
          <a:bodyPr>
            <a:normAutofit fontScale="46429" lnSpcReduction="20000"/>
          </a:bodyPr>
          <a:p>
            <a:pPr indent="0" marL="0">
              <a:buNone/>
            </a:pPr>
            <a:r>
              <a:rPr b="1" sz="3478" lang="en-US">
                <a:solidFill>
                  <a:srgbClr val="D66565"/>
                </a:solidFill>
              </a:rPr>
              <a:t>Arithmetic</a:t>
            </a:r>
            <a:r>
              <a:rPr b="1" sz="3478" lang="en-US">
                <a:solidFill>
                  <a:srgbClr val="D66565"/>
                </a:solidFill>
              </a:rPr>
              <a:t> </a:t>
            </a:r>
            <a:r>
              <a:rPr b="1" sz="3478" lang="en-US">
                <a:solidFill>
                  <a:srgbClr val="D66565"/>
                </a:solidFill>
              </a:rPr>
              <a:t> </a:t>
            </a:r>
            <a:r>
              <a:rPr b="1" sz="3478" lang="en-US">
                <a:solidFill>
                  <a:srgbClr val="D66565"/>
                </a:solidFill>
              </a:rPr>
              <a:t>operate</a:t>
            </a:r>
            <a:r>
              <a:rPr b="1" sz="3478" lang="en-US">
                <a:solidFill>
                  <a:srgbClr val="D66565"/>
                </a:solidFill>
              </a:rPr>
              <a:t>r</a:t>
            </a:r>
            <a:endParaRPr lang="en-US"/>
          </a:p>
          <a:p>
            <a:pPr indent="0" marL="0">
              <a:buNone/>
            </a:pPr>
            <a:r>
              <a:rPr lang="en-US"/>
              <a:t>+ : Addition - : Subtraction
* : Multiplication
/ : Division
Integer division truncates remainder
7 / 5 evaluates to 1
% : Modulus operator returns remainder
7 % 5 evaluates to 2
Attempting to use the modulus operator (%) with
non-integer operands is a compilation error.
</a:t>
            </a:r>
            <a:r>
              <a:rPr b="1" sz="3478" lang="en-US">
                <a:solidFill>
                  <a:srgbClr val="D66565"/>
                </a:solidFill>
              </a:rPr>
              <a:t> Arithmetic (2</a:t>
            </a:r>
            <a:r>
              <a:rPr lang="en-US"/>
              <a:t>) Straight-line form Grouping sub-expressions
Required for arithmetic expressions in C++
All constants, variables and operators appear in a straight line
Grouping sub-expressions
Parentheses are used in C++ expressions to group sub-expressions
Same manner as in algebraic expressions
Example
a * ( b + c )
Multiple a times the quantity b + c
</a:t>
            </a:r>
            <a:r>
              <a:rPr b="1" sz="3478" lang="en-US">
                <a:solidFill>
                  <a:srgbClr val="D66565"/>
                </a:solidFill>
              </a:rPr>
              <a:t>Rules of operator precedence
</a:t>
            </a:r>
            <a:r>
              <a:rPr lang="en-US"/>
              <a:t>Operators in parentheses evaluated first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0" name=""/>
          <p:cNvSpPr>
            <a:spLocks noGrp="1"/>
          </p:cNvSpPr>
          <p:nvPr>
            <p:ph type="title"/>
          </p:nvPr>
        </p:nvSpPr>
        <p:spPr/>
        <p:txBody>
          <a:bodyPr/>
          <a:p>
            <a:r>
              <a:rPr lang="en-US"/>
              <a:t>Exercise</a:t>
            </a:r>
            <a:r>
              <a:rPr lang="en-US"/>
              <a:t> </a:t>
            </a:r>
            <a:r>
              <a:rPr lang="en-US"/>
              <a:t>from</a:t>
            </a:r>
            <a:r>
              <a:rPr lang="en-US"/>
              <a:t> </a:t>
            </a:r>
            <a:r>
              <a:rPr lang="en-US"/>
              <a:t>chapter</a:t>
            </a:r>
            <a:r>
              <a:rPr lang="en-US"/>
              <a:t> </a:t>
            </a:r>
            <a:r>
              <a:rPr lang="en-US"/>
              <a:t>2</a:t>
            </a:r>
            <a:endParaRPr lang="en-US"/>
          </a:p>
        </p:txBody>
      </p:sp>
      <p:sp>
        <p:nvSpPr>
          <p:cNvPr id="1048591" name=""/>
          <p:cNvSpPr>
            <a:spLocks noGrp="1"/>
          </p:cNvSpPr>
          <p:nvPr>
            <p:ph idx="1"/>
          </p:nvPr>
        </p:nvSpPr>
        <p:spPr/>
        <p:txBody>
          <a:bodyPr>
            <a:normAutofit fontScale="35714" lnSpcReduction="20000"/>
          </a:bodyPr>
          <a:p>
            <a:r>
              <a:rPr lang="en-US"/>
              <a:t>Write a statement (or comment) to accomplish each of the following:</a:t>
            </a:r>
            <a:endParaRPr lang="en-US"/>
          </a:p>
          <a:p>
            <a:r>
              <a:rPr lang="en-US"/>
              <a:t>State that a program calculates the product of three integers.</a:t>
            </a:r>
            <a:endParaRPr lang="en-US"/>
          </a:p>
          <a:p>
            <a:r>
              <a:rPr lang="en-US"/>
              <a:t>#include &lt;iostream&gt;
using namespace std;
int main()
{</a:t>
            </a:r>
            <a:endParaRPr lang="en-US"/>
          </a:p>
          <a:p>
            <a:pPr indent="0" marL="0">
              <a:buNone/>
            </a:pPr>
            <a:r>
              <a:rPr lang="en-US"/>
              <a:t>/</a:t>
            </a:r>
            <a:r>
              <a:rPr lang="en-US"/>
              <a:t>/Declare the variables x, y, z and result to be of type int.</a:t>
            </a:r>
            <a:endParaRPr lang="en-US"/>
          </a:p>
          <a:p>
            <a:pPr indent="0" marL="0">
              <a:buNone/>
            </a:pPr>
            <a:r>
              <a:rPr lang="en-US"/>
              <a:t>
    int x, y, z;
    int product;
</a:t>
            </a:r>
            <a:r>
              <a:rPr lang="en-US"/>
              <a:t>/</a:t>
            </a:r>
            <a:r>
              <a:rPr lang="en-US"/>
              <a:t>/Prompt the user to enter three integers.</a:t>
            </a:r>
            <a:endParaRPr lang="en-US"/>
          </a:p>
          <a:p>
            <a:pPr indent="0" marL="0">
              <a:buNone/>
            </a:pPr>
            <a:r>
              <a:rPr lang="en-US"/>
              <a:t>
    cout </a:t>
            </a:r>
            <a:r>
              <a:rPr lang="en-US"/>
              <a:t>&lt;</a:t>
            </a:r>
            <a:r>
              <a:rPr lang="en-US"/>
              <a:t>&lt;</a:t>
            </a:r>
            <a:r>
              <a:rPr lang="en-US"/>
              <a:t>"Enter three integers: ";</a:t>
            </a:r>
            <a:endParaRPr lang="en-US"/>
          </a:p>
          <a:p>
            <a:pPr indent="0" marL="0">
              <a:buNone/>
            </a:pPr>
            <a:r>
              <a:rPr lang="en-US"/>
              <a:t>/</a:t>
            </a:r>
            <a:r>
              <a:rPr lang="en-US"/>
              <a:t>/</a:t>
            </a:r>
            <a:r>
              <a:rPr lang="en-US"/>
              <a:t>Read three integers from the keyboard and store them in the variables x, y and z.</a:t>
            </a:r>
            <a:endParaRPr lang="en-US"/>
          </a:p>
          <a:p>
            <a:pPr indent="0" marL="0">
              <a:buNone/>
            </a:pPr>
            <a:r>
              <a:rPr lang="en-US"/>
              <a:t>
    cin &gt;&gt; x &gt;&gt; y &gt;&gt; z;
</a:t>
            </a:r>
            <a:r>
              <a:rPr lang="en-US"/>
              <a:t>/</a:t>
            </a:r>
            <a:r>
              <a:rPr lang="en-US"/>
              <a:t>*Compute the product of the three integers contained in variables x, y and z, and assign the result to the variable result.</a:t>
            </a:r>
            <a:endParaRPr lang="en-US"/>
          </a:p>
          <a:p>
            <a:pPr indent="0" marL="0">
              <a:buNone/>
            </a:pPr>
            <a:r>
              <a:rPr lang="en-US"/>
              <a:t>
    product = x * y * z;
</a:t>
            </a:r>
            <a:r>
              <a:rPr lang="en-US"/>
              <a:t>/</a:t>
            </a:r>
            <a:r>
              <a:rPr lang="en-US"/>
              <a:t>/</a:t>
            </a:r>
            <a:r>
              <a:rPr lang="en-US"/>
              <a:t> Return a value from main indicating that the program terminated successfully.</a:t>
            </a:r>
            <a:endParaRPr lang="en-US"/>
          </a:p>
          <a:p>
            <a:pPr indent="0" marL="0">
              <a:buNone/>
            </a:pPr>
            <a:r>
              <a:rPr lang="en-US"/>
              <a:t>   cout &lt;&lt; "Product of the three integers = " &lt;&lt; product;
    return 0;
}</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terms="http://purl.org/dc/terms/" xmlns:xsi="http://www.w3.org/2001/XMLSchema-instance">
  <dcterms:created xsi:type="dcterms:W3CDTF">2015-05-11T15:30:45Z</dcterms:created>
  <dcterms:modified xsi:type="dcterms:W3CDTF">2023-04-06T11:04:24Z</dcterms:modified>
</cp:coreProperties>
</file>