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62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A77-8895-2E4A-903B-17EC9BE7CAA8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39F-B647-2140-B6B6-EA606371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A77-8895-2E4A-903B-17EC9BE7CAA8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39F-B647-2140-B6B6-EA606371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6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A77-8895-2E4A-903B-17EC9BE7CAA8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39F-B647-2140-B6B6-EA606371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8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A77-8895-2E4A-903B-17EC9BE7CAA8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39F-B647-2140-B6B6-EA606371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A77-8895-2E4A-903B-17EC9BE7CAA8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39F-B647-2140-B6B6-EA606371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5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A77-8895-2E4A-903B-17EC9BE7CAA8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39F-B647-2140-B6B6-EA606371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4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A77-8895-2E4A-903B-17EC9BE7CAA8}" type="datetimeFigureOut">
              <a:rPr lang="en-US" smtClean="0"/>
              <a:t>7/17/15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39F-B647-2140-B6B6-EA606371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5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A77-8895-2E4A-903B-17EC9BE7CAA8}" type="datetimeFigureOut">
              <a:rPr lang="en-US" smtClean="0"/>
              <a:t>7/17/15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39F-B647-2140-B6B6-EA606371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1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A77-8895-2E4A-903B-17EC9BE7CAA8}" type="datetimeFigureOut">
              <a:rPr lang="en-US" smtClean="0"/>
              <a:t>7/17/15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39F-B647-2140-B6B6-EA606371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8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A77-8895-2E4A-903B-17EC9BE7CAA8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39F-B647-2140-B6B6-EA606371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4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A77-8895-2E4A-903B-17EC9BE7CAA8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39F-B647-2140-B6B6-EA606371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4DA77-8895-2E4A-903B-17EC9BE7CAA8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2C39F-B647-2140-B6B6-EA606371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9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Mutation Conservation in </a:t>
            </a:r>
            <a:r>
              <a:rPr lang="en-US" dirty="0" err="1" smtClean="0"/>
              <a:t>Mendelian</a:t>
            </a:r>
            <a:r>
              <a:rPr lang="en-US" dirty="0" smtClean="0"/>
              <a:t> Genes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17,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3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between # of mutations and p value</a:t>
            </a:r>
            <a:endParaRPr lang="en-US" dirty="0"/>
          </a:p>
        </p:txBody>
      </p:sp>
      <p:pic>
        <p:nvPicPr>
          <p:cNvPr id="4" name="Picture 3" descr="output_13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809784"/>
            <a:ext cx="6413500" cy="4521200"/>
          </a:xfrm>
          <a:prstGeom prst="rect">
            <a:avLst/>
          </a:prstGeom>
        </p:spPr>
      </p:pic>
      <p:pic>
        <p:nvPicPr>
          <p:cNvPr id="5" name="Picture 4" descr="output_13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712675"/>
            <a:ext cx="64135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8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Got the protein sequences from </a:t>
            </a:r>
            <a:r>
              <a:rPr lang="en-US" dirty="0" err="1" smtClean="0"/>
              <a:t>Entrez</a:t>
            </a:r>
            <a:r>
              <a:rPr lang="en-US" dirty="0" smtClean="0"/>
              <a:t> Protein </a:t>
            </a:r>
          </a:p>
          <a:p>
            <a:r>
              <a:rPr lang="en-US" dirty="0" smtClean="0"/>
              <a:t>Got Amino Acid mutations from </a:t>
            </a:r>
            <a:r>
              <a:rPr lang="en-US" dirty="0" err="1" smtClean="0"/>
              <a:t>ClinVar</a:t>
            </a:r>
            <a:endParaRPr lang="en-US" dirty="0" smtClean="0"/>
          </a:p>
          <a:p>
            <a:r>
              <a:rPr lang="en-US" dirty="0" smtClean="0"/>
              <a:t>Performed a protein MSA using CLUSTALW2 </a:t>
            </a:r>
          </a:p>
        </p:txBody>
      </p:sp>
    </p:spTree>
    <p:extLst>
      <p:ext uri="{BB962C8B-B14F-4D97-AF65-F5344CB8AC3E}">
        <p14:creationId xmlns:p14="http://schemas.microsoft.com/office/powerpoint/2010/main" val="283219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amino acid in which there is a mutation I found the Jensen Shannon Divergence, Shannon Entropy and Sum of Pairs score </a:t>
            </a:r>
          </a:p>
          <a:p>
            <a:r>
              <a:rPr lang="en-US" dirty="0" smtClean="0"/>
              <a:t>Calculated standard deviation, standard error, t, and p values for relationships. Confirmed using a t-test with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0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smtClean="0"/>
              <a:t>21.9</a:t>
            </a:r>
            <a:r>
              <a:rPr lang="en-US" dirty="0" smtClean="0"/>
              <a:t>% </a:t>
            </a:r>
            <a:r>
              <a:rPr lang="en-US" dirty="0" smtClean="0"/>
              <a:t>of full dataset (260 </a:t>
            </a:r>
            <a:r>
              <a:rPr lang="en-US" dirty="0" err="1" smtClean="0"/>
              <a:t>mendelian</a:t>
            </a:r>
            <a:r>
              <a:rPr lang="en-US" dirty="0" smtClean="0"/>
              <a:t> genes)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2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</a:t>
            </a:r>
            <a:r>
              <a:rPr lang="en-US" dirty="0" smtClean="0"/>
              <a:t>21.9% </a:t>
            </a:r>
            <a:r>
              <a:rPr lang="en-US" dirty="0" smtClean="0"/>
              <a:t>of full dataset (sample = </a:t>
            </a:r>
            <a:r>
              <a:rPr lang="en-US" dirty="0" smtClean="0"/>
              <a:t>57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205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Ave mutations per gene: </a:t>
            </a:r>
            <a:r>
              <a:rPr lang="en-US" dirty="0" smtClean="0"/>
              <a:t>9.57</a:t>
            </a:r>
            <a:r>
              <a:rPr lang="en-US" dirty="0" smtClean="0"/>
              <a:t>, 22% </a:t>
            </a:r>
            <a:r>
              <a:rPr lang="en-US" dirty="0" smtClean="0"/>
              <a:t>benign</a:t>
            </a:r>
          </a:p>
          <a:p>
            <a:r>
              <a:rPr lang="en-US" dirty="0" smtClean="0"/>
              <a:t>On average </a:t>
            </a:r>
            <a:r>
              <a:rPr lang="en-US" dirty="0" smtClean="0"/>
              <a:t>3.4</a:t>
            </a:r>
            <a:r>
              <a:rPr lang="en-US" dirty="0" smtClean="0"/>
              <a:t> </a:t>
            </a:r>
            <a:r>
              <a:rPr lang="en-US" dirty="0" smtClean="0"/>
              <a:t>mutations are fully conserved (</a:t>
            </a:r>
            <a:r>
              <a:rPr lang="en-US" dirty="0" smtClean="0"/>
              <a:t>27%</a:t>
            </a:r>
            <a:r>
              <a:rPr lang="en-US" dirty="0" smtClean="0"/>
              <a:t>)</a:t>
            </a:r>
          </a:p>
          <a:p>
            <a:r>
              <a:rPr lang="en-US" dirty="0" smtClean="0"/>
              <a:t>Fully conserved mutations make up on average 2% of fully conserved amino acids</a:t>
            </a:r>
          </a:p>
          <a:p>
            <a:r>
              <a:rPr lang="en-US" dirty="0" smtClean="0"/>
              <a:t>Difference between average AA and pathogenic AA (p &gt; a) is statistically significant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/>
              <a:t>Difference between pathogenic and benign (p &gt; b) is </a:t>
            </a:r>
            <a:r>
              <a:rPr lang="en-US" dirty="0" smtClean="0"/>
              <a:t>statistically significant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Shot 2015-07-17 at 12.17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5828019"/>
            <a:ext cx="5524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5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Now some graphs!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3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Jensen Shannon Divergence Scores</a:t>
            </a:r>
            <a:endParaRPr lang="en-US" dirty="0"/>
          </a:p>
        </p:txBody>
      </p:sp>
      <p:pic>
        <p:nvPicPr>
          <p:cNvPr id="8" name="Picture 7" descr="output_4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" y="1257300"/>
            <a:ext cx="4468728" cy="3078457"/>
          </a:xfrm>
          <a:prstGeom prst="rect">
            <a:avLst/>
          </a:prstGeom>
        </p:spPr>
      </p:pic>
      <p:pic>
        <p:nvPicPr>
          <p:cNvPr id="9" name="Picture 8" descr="output_7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722" y="1168400"/>
            <a:ext cx="4574278" cy="32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Shannon Entropy Scores</a:t>
            </a:r>
            <a:endParaRPr lang="en-US" dirty="0"/>
          </a:p>
        </p:txBody>
      </p:sp>
      <p:pic>
        <p:nvPicPr>
          <p:cNvPr id="8" name="Picture 7" descr="output_5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4524590" cy="3116940"/>
          </a:xfrm>
          <a:prstGeom prst="rect">
            <a:avLst/>
          </a:prstGeom>
        </p:spPr>
      </p:pic>
      <p:pic>
        <p:nvPicPr>
          <p:cNvPr id="9" name="Picture 8" descr="output_8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10" y="1168400"/>
            <a:ext cx="4511589" cy="32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2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Pairs Scores</a:t>
            </a:r>
            <a:endParaRPr lang="en-US" dirty="0"/>
          </a:p>
        </p:txBody>
      </p:sp>
      <p:pic>
        <p:nvPicPr>
          <p:cNvPr id="6" name="Picture 5" descr="output_6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4524855" cy="3129768"/>
          </a:xfrm>
          <a:prstGeom prst="rect">
            <a:avLst/>
          </a:prstGeom>
        </p:spPr>
      </p:pic>
      <p:pic>
        <p:nvPicPr>
          <p:cNvPr id="7" name="Picture 6" descr="output_9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810" y="1168400"/>
            <a:ext cx="4617190" cy="33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1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187</Words>
  <Application>Microsoft Macintosh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Mutation Conservation in Mendelian Genes</vt:lpstr>
      <vt:lpstr>Setup</vt:lpstr>
      <vt:lpstr>Analysis</vt:lpstr>
      <vt:lpstr>Results</vt:lpstr>
      <vt:lpstr>First 21.9% of full dataset (sample = 57)</vt:lpstr>
      <vt:lpstr>Now some graphs!</vt:lpstr>
      <vt:lpstr>Jensen Shannon Divergence Scores</vt:lpstr>
      <vt:lpstr>Shannon Entropy Scores</vt:lpstr>
      <vt:lpstr>Sum of Pairs Scores</vt:lpstr>
      <vt:lpstr>Correlation between # of mutations and p value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 Conservation in Mendelian Genes</dc:title>
  <dc:creator>Maria Chavez</dc:creator>
  <cp:lastModifiedBy>Maria Chavez</cp:lastModifiedBy>
  <cp:revision>4</cp:revision>
  <dcterms:created xsi:type="dcterms:W3CDTF">2015-07-17T19:07:57Z</dcterms:created>
  <dcterms:modified xsi:type="dcterms:W3CDTF">2015-07-17T21:14:57Z</dcterms:modified>
</cp:coreProperties>
</file>