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6" r:id="rId2"/>
    <p:sldId id="269" r:id="rId3"/>
    <p:sldId id="275" r:id="rId4"/>
    <p:sldId id="261" r:id="rId5"/>
    <p:sldId id="274" r:id="rId6"/>
    <p:sldId id="293" r:id="rId7"/>
    <p:sldId id="279" r:id="rId8"/>
    <p:sldId id="290" r:id="rId9"/>
    <p:sldId id="280" r:id="rId10"/>
    <p:sldId id="288" r:id="rId11"/>
    <p:sldId id="277" r:id="rId12"/>
    <p:sldId id="291" r:id="rId13"/>
    <p:sldId id="342" r:id="rId14"/>
    <p:sldId id="343" r:id="rId15"/>
    <p:sldId id="337" r:id="rId16"/>
    <p:sldId id="344" r:id="rId17"/>
    <p:sldId id="339" r:id="rId18"/>
    <p:sldId id="340" r:id="rId19"/>
    <p:sldId id="289" r:id="rId20"/>
    <p:sldId id="296" r:id="rId21"/>
    <p:sldId id="319" r:id="rId22"/>
    <p:sldId id="317" r:id="rId23"/>
    <p:sldId id="320" r:id="rId24"/>
    <p:sldId id="334" r:id="rId25"/>
    <p:sldId id="318" r:id="rId26"/>
    <p:sldId id="321" r:id="rId27"/>
    <p:sldId id="297" r:id="rId28"/>
    <p:sldId id="322" r:id="rId29"/>
    <p:sldId id="307" r:id="rId30"/>
    <p:sldId id="323" r:id="rId31"/>
    <p:sldId id="308" r:id="rId32"/>
    <p:sldId id="324" r:id="rId33"/>
    <p:sldId id="309" r:id="rId34"/>
    <p:sldId id="325" r:id="rId35"/>
    <p:sldId id="302" r:id="rId36"/>
    <p:sldId id="326" r:id="rId37"/>
    <p:sldId id="310" r:id="rId38"/>
    <p:sldId id="327" r:id="rId39"/>
    <p:sldId id="311" r:id="rId40"/>
    <p:sldId id="328" r:id="rId41"/>
    <p:sldId id="312" r:id="rId42"/>
    <p:sldId id="329" r:id="rId43"/>
    <p:sldId id="335" r:id="rId44"/>
    <p:sldId id="313" r:id="rId45"/>
    <p:sldId id="330" r:id="rId46"/>
    <p:sldId id="314" r:id="rId47"/>
    <p:sldId id="331" r:id="rId48"/>
    <p:sldId id="336" r:id="rId49"/>
    <p:sldId id="315" r:id="rId50"/>
    <p:sldId id="332" r:id="rId51"/>
    <p:sldId id="316" r:id="rId52"/>
    <p:sldId id="333" r:id="rId53"/>
    <p:sldId id="292" r:id="rId54"/>
    <p:sldId id="341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811" autoAdjust="0"/>
    <p:restoredTop sz="94660"/>
  </p:normalViewPr>
  <p:slideViewPr>
    <p:cSldViewPr snapToGrid="0">
      <p:cViewPr>
        <p:scale>
          <a:sx n="80" d="100"/>
          <a:sy n="80" d="100"/>
        </p:scale>
        <p:origin x="522" y="96"/>
      </p:cViewPr>
      <p:guideLst>
        <p:guide orient="horz" pos="2135"/>
        <p:guide pos="38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slide" Target="slides/slide49.xml"  /><Relationship Id="rId51" Type="http://schemas.openxmlformats.org/officeDocument/2006/relationships/slide" Target="slides/slide50.xml"  /><Relationship Id="rId52" Type="http://schemas.openxmlformats.org/officeDocument/2006/relationships/slide" Target="slides/slide51.xml"  /><Relationship Id="rId53" Type="http://schemas.openxmlformats.org/officeDocument/2006/relationships/slide" Target="slides/slide52.xml"  /><Relationship Id="rId54" Type="http://schemas.openxmlformats.org/officeDocument/2006/relationships/slide" Target="slides/slide53.xml"  /><Relationship Id="rId55" Type="http://schemas.openxmlformats.org/officeDocument/2006/relationships/slide" Target="slides/slide54.xml"  /><Relationship Id="rId56" Type="http://schemas.openxmlformats.org/officeDocument/2006/relationships/presProps" Target="presProps.xml"  /><Relationship Id="rId57" Type="http://schemas.openxmlformats.org/officeDocument/2006/relationships/viewProps" Target="viewProps.xml"  /><Relationship Id="rId58" Type="http://schemas.openxmlformats.org/officeDocument/2006/relationships/theme" Target="theme/theme1.xml"  /><Relationship Id="rId59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png"  /><Relationship Id="rId3" Type="http://schemas.openxmlformats.org/officeDocument/2006/relationships/image" Target="../media/image49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Relationship Id="rId4" Type="http://schemas.openxmlformats.org/officeDocument/2006/relationships/image" Target="../media/image56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7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8.png"  /><Relationship Id="rId3" Type="http://schemas.openxmlformats.org/officeDocument/2006/relationships/image" Target="../media/image59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0.png"  /><Relationship Id="rId3" Type="http://schemas.openxmlformats.org/officeDocument/2006/relationships/image" Target="../media/image61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2.png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9" y="5429529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4 Team Project</a:t>
            </a:r>
            <a:endParaRPr lang="ko-KR" altLang="en-US" sz="3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8047F9-A741-455F-90FF-B39C02E34F02}"/>
              </a:ext>
            </a:extLst>
          </p:cNvPr>
          <p:cNvSpPr txBox="1"/>
          <p:nvPr/>
        </p:nvSpPr>
        <p:spPr>
          <a:xfrm>
            <a:off x="9937017" y="6161035"/>
            <a:ext cx="234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세 얼간이</a:t>
            </a: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 구성도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E08C130-F8D5-5533-1EFA-29C6CADE4DEF}"/>
              </a:ext>
            </a:extLst>
          </p:cNvPr>
          <p:cNvSpPr/>
          <p:nvPr/>
        </p:nvSpPr>
        <p:spPr>
          <a:xfrm>
            <a:off x="2218267" y="1617523"/>
            <a:ext cx="2194560" cy="4689386"/>
          </a:xfrm>
          <a:prstGeom prst="rect">
            <a:avLst/>
          </a:prstGeom>
          <a:solidFill>
            <a:srgbClr val="00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계획 </a:t>
            </a:r>
            <a:endParaRPr lang="en-US" altLang="ko-KR" dirty="0"/>
          </a:p>
          <a:p>
            <a:pPr algn="ctr"/>
            <a:r>
              <a:rPr lang="ko-KR" altLang="en-US" dirty="0"/>
              <a:t>및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이해당사자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보고 및 평가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문제해결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B85946-CE74-E082-DC60-FCD111C503C3}"/>
              </a:ext>
            </a:extLst>
          </p:cNvPr>
          <p:cNvSpPr/>
          <p:nvPr/>
        </p:nvSpPr>
        <p:spPr>
          <a:xfrm>
            <a:off x="4930987" y="1617523"/>
            <a:ext cx="2194560" cy="4689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문서관리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정보자원관리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보고 및 추적</a:t>
            </a:r>
            <a:endParaRPr lang="en-US" altLang="ko-KR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4E3A2D-8925-0FF5-EE30-E20C9088FC4B}"/>
              </a:ext>
            </a:extLst>
          </p:cNvPr>
          <p:cNvSpPr/>
          <p:nvPr/>
        </p:nvSpPr>
        <p:spPr>
          <a:xfrm>
            <a:off x="7643707" y="1617540"/>
            <a:ext cx="2194560" cy="46893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및 회의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회의 및 팀 활동 </a:t>
            </a:r>
            <a:endParaRPr lang="en-US" altLang="ko-KR" dirty="0"/>
          </a:p>
          <a:p>
            <a:pPr algn="ctr"/>
            <a:r>
              <a:rPr lang="ko-KR" altLang="en-US" dirty="0"/>
              <a:t>지원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교육 및 지원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5B37DB-588F-C4EF-68BC-9A657B96DF20}"/>
              </a:ext>
            </a:extLst>
          </p:cNvPr>
          <p:cNvSpPr txBox="1"/>
          <p:nvPr/>
        </p:nvSpPr>
        <p:spPr>
          <a:xfrm>
            <a:off x="5000641" y="16954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김민섭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6FDD31-270A-18E7-1476-71CC4EF4A7E0}"/>
              </a:ext>
            </a:extLst>
          </p:cNvPr>
          <p:cNvSpPr txBox="1"/>
          <p:nvPr/>
        </p:nvSpPr>
        <p:spPr>
          <a:xfrm>
            <a:off x="2296186" y="1708198"/>
            <a:ext cx="155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윤장수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80BFCD-70E6-402C-C5BB-A4FD2F45FA80}"/>
              </a:ext>
            </a:extLst>
          </p:cNvPr>
          <p:cNvSpPr txBox="1"/>
          <p:nvPr/>
        </p:nvSpPr>
        <p:spPr>
          <a:xfrm>
            <a:off x="7679697" y="16955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조만호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001BB2-D126-E1CC-0E74-48E593F85F69}"/>
              </a:ext>
            </a:extLst>
          </p:cNvPr>
          <p:cNvSpPr txBox="1"/>
          <p:nvPr/>
        </p:nvSpPr>
        <p:spPr>
          <a:xfrm>
            <a:off x="5022261" y="2025906"/>
            <a:ext cx="1222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Project Assistant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79C5DF-66AD-F45E-5AB2-8CAEB94A14B9}"/>
              </a:ext>
            </a:extLst>
          </p:cNvPr>
          <p:cNvSpPr txBox="1"/>
          <p:nvPr/>
        </p:nvSpPr>
        <p:spPr>
          <a:xfrm>
            <a:off x="7671481" y="2003858"/>
            <a:ext cx="1222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Project Assistant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BB7F3B-7BBA-4F1D-9A38-741AEDD08BC1}"/>
              </a:ext>
            </a:extLst>
          </p:cNvPr>
          <p:cNvSpPr txBox="1"/>
          <p:nvPr/>
        </p:nvSpPr>
        <p:spPr>
          <a:xfrm>
            <a:off x="2308726" y="2055658"/>
            <a:ext cx="12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Project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Maneger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3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FF0360-697E-B966-CFF9-72A95B44BA71}"/>
              </a:ext>
            </a:extLst>
          </p:cNvPr>
          <p:cNvSpPr/>
          <p:nvPr/>
        </p:nvSpPr>
        <p:spPr>
          <a:xfrm>
            <a:off x="943840" y="1477515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744463C-97A2-5819-F534-2E09412F5206}"/>
              </a:ext>
            </a:extLst>
          </p:cNvPr>
          <p:cNvSpPr/>
          <p:nvPr/>
        </p:nvSpPr>
        <p:spPr>
          <a:xfrm>
            <a:off x="2995686" y="4345490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7C4CCF-AF87-2954-61F4-87258169B31E}"/>
              </a:ext>
            </a:extLst>
          </p:cNvPr>
          <p:cNvSpPr/>
          <p:nvPr/>
        </p:nvSpPr>
        <p:spPr>
          <a:xfrm>
            <a:off x="5155284" y="1477515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2D87B5-C2A9-55AB-D4EB-5C006F76FFEF}"/>
              </a:ext>
            </a:extLst>
          </p:cNvPr>
          <p:cNvSpPr/>
          <p:nvPr/>
        </p:nvSpPr>
        <p:spPr>
          <a:xfrm>
            <a:off x="7207130" y="4345490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8C5110-FBFE-97FF-AE31-FE83F21B93C6}"/>
              </a:ext>
            </a:extLst>
          </p:cNvPr>
          <p:cNvSpPr/>
          <p:nvPr/>
        </p:nvSpPr>
        <p:spPr>
          <a:xfrm>
            <a:off x="9366728" y="1477515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233E9C-A363-DC26-6C42-10484BAD6FCD}"/>
              </a:ext>
            </a:extLst>
          </p:cNvPr>
          <p:cNvCxnSpPr/>
          <p:nvPr/>
        </p:nvCxnSpPr>
        <p:spPr>
          <a:xfrm>
            <a:off x="0" y="37691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AA4C395-D81A-21DF-2B44-D4C4BDA693F6}"/>
              </a:ext>
            </a:extLst>
          </p:cNvPr>
          <p:cNvCxnSpPr>
            <a:cxnSpLocks/>
          </p:cNvCxnSpPr>
          <p:nvPr/>
        </p:nvCxnSpPr>
        <p:spPr>
          <a:xfrm flipV="1">
            <a:off x="1779156" y="319136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ED7731-5E3F-DCA0-AE03-1EC9249B55C2}"/>
              </a:ext>
            </a:extLst>
          </p:cNvPr>
          <p:cNvCxnSpPr>
            <a:cxnSpLocks/>
          </p:cNvCxnSpPr>
          <p:nvPr/>
        </p:nvCxnSpPr>
        <p:spPr>
          <a:xfrm flipV="1">
            <a:off x="3871868" y="376911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285E90-3C2D-346A-EEC0-72FF06A9D22D}"/>
              </a:ext>
            </a:extLst>
          </p:cNvPr>
          <p:cNvCxnSpPr>
            <a:cxnSpLocks/>
          </p:cNvCxnSpPr>
          <p:nvPr/>
        </p:nvCxnSpPr>
        <p:spPr>
          <a:xfrm flipV="1">
            <a:off x="6038922" y="319136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63CAC6B-C1ED-5DEC-8318-C2BB8E03CBAA}"/>
              </a:ext>
            </a:extLst>
          </p:cNvPr>
          <p:cNvCxnSpPr>
            <a:cxnSpLocks/>
          </p:cNvCxnSpPr>
          <p:nvPr/>
        </p:nvCxnSpPr>
        <p:spPr>
          <a:xfrm flipV="1">
            <a:off x="10235498" y="319136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1249ED-5D1A-A414-962E-A3FC3C0309C4}"/>
              </a:ext>
            </a:extLst>
          </p:cNvPr>
          <p:cNvCxnSpPr>
            <a:cxnSpLocks/>
          </p:cNvCxnSpPr>
          <p:nvPr/>
        </p:nvCxnSpPr>
        <p:spPr>
          <a:xfrm flipV="1">
            <a:off x="8038707" y="3767740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3DFD91-E58E-81BF-1025-9772070FBDAA}"/>
              </a:ext>
            </a:extLst>
          </p:cNvPr>
          <p:cNvSpPr txBox="1"/>
          <p:nvPr/>
        </p:nvSpPr>
        <p:spPr>
          <a:xfrm>
            <a:off x="1321011" y="3876833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24-03-19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1BFC57-81EF-36CD-1010-61129514E861}"/>
              </a:ext>
            </a:extLst>
          </p:cNvPr>
          <p:cNvSpPr txBox="1"/>
          <p:nvPr/>
        </p:nvSpPr>
        <p:spPr>
          <a:xfrm>
            <a:off x="5544770" y="3876833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24-04-03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B5948-9C01-3149-0337-3274809678AA}"/>
              </a:ext>
            </a:extLst>
          </p:cNvPr>
          <p:cNvSpPr txBox="1"/>
          <p:nvPr/>
        </p:nvSpPr>
        <p:spPr>
          <a:xfrm>
            <a:off x="9768527" y="3876833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24-04-08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293CC9-9138-4B17-FCFC-BB2EAEAABECA}"/>
              </a:ext>
            </a:extLst>
          </p:cNvPr>
          <p:cNvSpPr txBox="1"/>
          <p:nvPr/>
        </p:nvSpPr>
        <p:spPr>
          <a:xfrm>
            <a:off x="3410008" y="3260595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24-03-31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8AB89-C012-6CDB-A39D-CAD26B1C6B62}"/>
              </a:ext>
            </a:extLst>
          </p:cNvPr>
          <p:cNvSpPr txBox="1"/>
          <p:nvPr/>
        </p:nvSpPr>
        <p:spPr>
          <a:xfrm>
            <a:off x="7606584" y="3259224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24-04-05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CF059F-8A33-70D8-CEFF-AE2E3122D623}"/>
              </a:ext>
            </a:extLst>
          </p:cNvPr>
          <p:cNvSpPr txBox="1"/>
          <p:nvPr/>
        </p:nvSpPr>
        <p:spPr>
          <a:xfrm>
            <a:off x="1172225" y="2173628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인프라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1496ED-42EB-4212-F3A0-2A4333835799}"/>
              </a:ext>
            </a:extLst>
          </p:cNvPr>
          <p:cNvSpPr txBox="1"/>
          <p:nvPr/>
        </p:nvSpPr>
        <p:spPr>
          <a:xfrm>
            <a:off x="5415378" y="208895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개인보고서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6FFB8C-FAD4-D8BB-1F27-813B90F88EC8}"/>
              </a:ext>
            </a:extLst>
          </p:cNvPr>
          <p:cNvSpPr txBox="1"/>
          <p:nvPr/>
        </p:nvSpPr>
        <p:spPr>
          <a:xfrm>
            <a:off x="9580337" y="2088958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발표 준비 및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피드백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8BA26-964F-999C-EB1D-6FDCFE35EA9C}"/>
              </a:ext>
            </a:extLst>
          </p:cNvPr>
          <p:cNvSpPr txBox="1"/>
          <p:nvPr/>
        </p:nvSpPr>
        <p:spPr>
          <a:xfrm>
            <a:off x="3215663" y="4947780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 및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CA16C-1477-4F44-B435-42DFD43E95DF}"/>
              </a:ext>
            </a:extLst>
          </p:cNvPr>
          <p:cNvSpPr txBox="1"/>
          <p:nvPr/>
        </p:nvSpPr>
        <p:spPr>
          <a:xfrm>
            <a:off x="7467280" y="497318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통합보고서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30851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38269" y="923653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5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29438-2D6D-48CE-89E0-25A07C539303}"/>
              </a:ext>
            </a:extLst>
          </p:cNvPr>
          <p:cNvSpPr txBox="1"/>
          <p:nvPr/>
        </p:nvSpPr>
        <p:spPr>
          <a:xfrm>
            <a:off x="3547389" y="4736924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서버 구축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424B56-F2AD-40A9-9E0F-339E26292529}"/>
              </a:ext>
            </a:extLst>
          </p:cNvPr>
          <p:cNvCxnSpPr/>
          <p:nvPr/>
        </p:nvCxnSpPr>
        <p:spPr>
          <a:xfrm>
            <a:off x="5427596" y="4157952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16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8184B6-6E4F-47A2-BE2E-75F4E306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0"/>
            <a:ext cx="10102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3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8184B6-6E4F-47A2-BE2E-75F4E3067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6525" y="967744"/>
            <a:ext cx="4721225" cy="492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D057454-70C3-4347-846E-3F7980061409}"/>
              </a:ext>
            </a:extLst>
          </p:cNvPr>
          <p:cNvSpPr>
            <a:spLocks/>
          </p:cNvSpPr>
          <p:nvPr/>
        </p:nvSpPr>
        <p:spPr>
          <a:xfrm>
            <a:off x="381539" y="234348"/>
            <a:ext cx="4721224" cy="468385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시립도서관 </a:t>
            </a:r>
            <a:r>
              <a:rPr lang="ko-KR" altLang="en-US" b="1" dirty="0" err="1">
                <a:solidFill>
                  <a:schemeClr val="tx1"/>
                </a:solidFill>
              </a:rPr>
              <a:t>직원망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184EB0-8276-4973-90E2-C4D015972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63325" y="967744"/>
            <a:ext cx="3080084" cy="362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59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D6449-F183-4956-BA1C-AB5166A56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61533" y="945760"/>
            <a:ext cx="2300394" cy="54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02803A1-89D5-4A3C-96FC-E7D53B537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104" y="4179498"/>
            <a:ext cx="5299179" cy="218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036D69-7AD7-47F3-8311-8CCE2C6264FB}"/>
              </a:ext>
            </a:extLst>
          </p:cNvPr>
          <p:cNvSpPr>
            <a:spLocks/>
          </p:cNvSpPr>
          <p:nvPr/>
        </p:nvSpPr>
        <p:spPr>
          <a:xfrm>
            <a:off x="364606" y="266758"/>
            <a:ext cx="4613794" cy="425805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시립도서관 웹사이트망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352928-BD22-4E2A-A315-A7114CB91E6C}"/>
              </a:ext>
            </a:extLst>
          </p:cNvPr>
          <p:cNvSpPr>
            <a:spLocks/>
          </p:cNvSpPr>
          <p:nvPr/>
        </p:nvSpPr>
        <p:spPr>
          <a:xfrm>
            <a:off x="364606" y="839296"/>
            <a:ext cx="4613794" cy="425805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지역도서관 웹사이트망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836A6F-49A5-4AD9-9684-F7A7EB7EC9A8}"/>
              </a:ext>
            </a:extLst>
          </p:cNvPr>
          <p:cNvSpPr>
            <a:spLocks/>
          </p:cNvSpPr>
          <p:nvPr/>
        </p:nvSpPr>
        <p:spPr>
          <a:xfrm>
            <a:off x="360104" y="1400717"/>
            <a:ext cx="4613794" cy="425805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인트라넷 웹사이트망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7855A8D-379D-49E4-96A7-BFB61070B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945759"/>
            <a:ext cx="2496301" cy="54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4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0036D69-7AD7-47F3-8311-8CCE2C6264FB}"/>
              </a:ext>
            </a:extLst>
          </p:cNvPr>
          <p:cNvSpPr>
            <a:spLocks/>
          </p:cNvSpPr>
          <p:nvPr/>
        </p:nvSpPr>
        <p:spPr>
          <a:xfrm>
            <a:off x="364606" y="266758"/>
            <a:ext cx="4613794" cy="425805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시립도서관 관리자망</a:t>
            </a:r>
            <a:r>
              <a:rPr lang="en-US" altLang="ko-KR" b="1" dirty="0">
                <a:solidFill>
                  <a:schemeClr val="tx1"/>
                </a:solidFill>
              </a:rPr>
              <a:t>(Word Press, SSH 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BD88E6A-CE62-41F0-BD95-5E5737D74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69913" y="1988446"/>
            <a:ext cx="5137836" cy="329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894817B-28EC-4974-8413-C2078B03D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37097" y="692563"/>
            <a:ext cx="2294019" cy="588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89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E0E0AC-9140-4CA1-A29E-5D747525F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1200" y="2023532"/>
            <a:ext cx="7416800" cy="346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566F262-0916-4803-8160-2ED71B3C26A3}"/>
              </a:ext>
            </a:extLst>
          </p:cNvPr>
          <p:cNvSpPr>
            <a:spLocks/>
          </p:cNvSpPr>
          <p:nvPr/>
        </p:nvSpPr>
        <p:spPr>
          <a:xfrm>
            <a:off x="364606" y="234348"/>
            <a:ext cx="4613794" cy="468385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VPN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B72C395-6111-4BF4-93A4-C707C8324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9733" y="1913465"/>
            <a:ext cx="5452533" cy="40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168CE1-8103-4F1A-9E00-2CEFC292A540}"/>
              </a:ext>
            </a:extLst>
          </p:cNvPr>
          <p:cNvSpPr>
            <a:spLocks/>
          </p:cNvSpPr>
          <p:nvPr/>
        </p:nvSpPr>
        <p:spPr>
          <a:xfrm>
            <a:off x="364606" y="234348"/>
            <a:ext cx="4613794" cy="468385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지역도서관 </a:t>
            </a:r>
            <a:r>
              <a:rPr lang="ko-KR" altLang="en-US" b="1" dirty="0" err="1">
                <a:solidFill>
                  <a:schemeClr val="tx1"/>
                </a:solidFill>
              </a:rPr>
              <a:t>직원망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62014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584C5B-E4DA-B35D-4E56-DEBC06B0B42B}"/>
              </a:ext>
            </a:extLst>
          </p:cNvPr>
          <p:cNvSpPr>
            <a:spLocks/>
          </p:cNvSpPr>
          <p:nvPr/>
        </p:nvSpPr>
        <p:spPr>
          <a:xfrm>
            <a:off x="1059958" y="1519336"/>
            <a:ext cx="5040000" cy="2268000"/>
          </a:xfrm>
          <a:prstGeom prst="rect">
            <a:avLst/>
          </a:prstGeom>
          <a:solidFill>
            <a:srgbClr val="66ACEC">
              <a:alpha val="7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06E019-9D85-85F6-CFED-4A1F236EC7A0}"/>
              </a:ext>
            </a:extLst>
          </p:cNvPr>
          <p:cNvSpPr>
            <a:spLocks/>
          </p:cNvSpPr>
          <p:nvPr/>
        </p:nvSpPr>
        <p:spPr>
          <a:xfrm>
            <a:off x="6095999" y="1519336"/>
            <a:ext cx="5040000" cy="2268000"/>
          </a:xfrm>
          <a:prstGeom prst="rect">
            <a:avLst/>
          </a:prstGeom>
          <a:solidFill>
            <a:srgbClr val="DDE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12BF15-EA14-CC69-FEAF-6F58DEB05CF7}"/>
              </a:ext>
            </a:extLst>
          </p:cNvPr>
          <p:cNvSpPr>
            <a:spLocks/>
          </p:cNvSpPr>
          <p:nvPr/>
        </p:nvSpPr>
        <p:spPr>
          <a:xfrm>
            <a:off x="1059959" y="3786428"/>
            <a:ext cx="5040000" cy="2268000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A6E4A-69E5-CE36-D451-07076E3F5AE6}"/>
              </a:ext>
            </a:extLst>
          </p:cNvPr>
          <p:cNvSpPr>
            <a:spLocks/>
          </p:cNvSpPr>
          <p:nvPr/>
        </p:nvSpPr>
        <p:spPr>
          <a:xfrm>
            <a:off x="6098139" y="3786428"/>
            <a:ext cx="5040000" cy="2268000"/>
          </a:xfrm>
          <a:prstGeom prst="rect">
            <a:avLst/>
          </a:prstGeom>
          <a:solidFill>
            <a:srgbClr val="003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61164" y="3885125"/>
            <a:ext cx="861362" cy="499850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altLang="ko-KR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ALL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75BF1-90E4-D17B-924B-0473A7982168}"/>
              </a:ext>
            </a:extLst>
          </p:cNvPr>
          <p:cNvSpPr txBox="1"/>
          <p:nvPr/>
        </p:nvSpPr>
        <p:spPr>
          <a:xfrm>
            <a:off x="1888560" y="2004948"/>
            <a:ext cx="308947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WAF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WordPress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SSH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70B8DA-289E-992D-72E2-DBCBF1D96599}"/>
              </a:ext>
            </a:extLst>
          </p:cNvPr>
          <p:cNvSpPr txBox="1"/>
          <p:nvPr/>
        </p:nvSpPr>
        <p:spPr>
          <a:xfrm>
            <a:off x="7133383" y="1797199"/>
            <a:ext cx="249746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FTP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DHCP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VPN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86BB5D-9964-6C07-3EE8-105C2D1DD2FD}"/>
              </a:ext>
            </a:extLst>
          </p:cNvPr>
          <p:cNvSpPr txBox="1"/>
          <p:nvPr/>
        </p:nvSpPr>
        <p:spPr>
          <a:xfrm>
            <a:off x="1888560" y="3756362"/>
            <a:ext cx="3246093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FTP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DHCP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Mail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SAMBA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VLAN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VPN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2C9A47-31B3-AA4A-120F-6FB4BA67E449}"/>
              </a:ext>
            </a:extLst>
          </p:cNvPr>
          <p:cNvSpPr txBox="1"/>
          <p:nvPr/>
        </p:nvSpPr>
        <p:spPr>
          <a:xfrm>
            <a:off x="7182792" y="3856996"/>
            <a:ext cx="249746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3tier(LAMP)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NFS(RAID)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L4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UTM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Router</a:t>
            </a:r>
          </a:p>
        </p:txBody>
      </p:sp>
      <p:sp>
        <p:nvSpPr>
          <p:cNvPr id="58" name="TextBox 51"/>
          <p:cNvSpPr txBox="1"/>
          <p:nvPr/>
        </p:nvSpPr>
        <p:spPr>
          <a:xfrm>
            <a:off x="6164828" y="3217174"/>
            <a:ext cx="863521" cy="501148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Pretendard"/>
                <a:ea typeface="Pretendard"/>
                <a:cs typeface="Pretendard"/>
              </a:rPr>
              <a:t>PA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40404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9" name="TextBox 51"/>
          <p:cNvSpPr txBox="1"/>
          <p:nvPr/>
        </p:nvSpPr>
        <p:spPr>
          <a:xfrm>
            <a:off x="5171297" y="3882459"/>
            <a:ext cx="863521" cy="501148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Pretendard"/>
                <a:ea typeface="Pretendard"/>
                <a:cs typeface="Pretendard"/>
              </a:rPr>
              <a:t>PA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40404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60" name="TextBox 51"/>
          <p:cNvSpPr txBox="1"/>
          <p:nvPr/>
        </p:nvSpPr>
        <p:spPr>
          <a:xfrm>
            <a:off x="5144921" y="3216526"/>
            <a:ext cx="863522" cy="50179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Pretendard"/>
                <a:ea typeface="Pretendard"/>
                <a:cs typeface="Pretendard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404040"/>
              </a:solidFill>
              <a:latin typeface="Pretendard"/>
              <a:ea typeface="Pretendard"/>
              <a:cs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48870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CB70ECB-30BF-4C89-A283-8C4FD80B184E}"/>
              </a:ext>
            </a:extLst>
          </p:cNvPr>
          <p:cNvSpPr/>
          <p:nvPr/>
        </p:nvSpPr>
        <p:spPr>
          <a:xfrm>
            <a:off x="875404" y="1557867"/>
            <a:ext cx="10530534" cy="4478861"/>
          </a:xfrm>
          <a:prstGeom prst="rect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&gt;&gt;</a:t>
            </a:r>
            <a:endParaRPr lang="ko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1631168" y="2319646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2690534" y="443752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1631168" y="334422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1631168" y="435631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2690534" y="347092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시나리오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6601100" y="2314098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7D6799-18A4-4300-988F-65F063A04D0D}"/>
              </a:ext>
            </a:extLst>
          </p:cNvPr>
          <p:cNvSpPr txBox="1"/>
          <p:nvPr/>
        </p:nvSpPr>
        <p:spPr>
          <a:xfrm>
            <a:off x="6601100" y="3302768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F5BBE-6485-4EFE-B931-D988CF54981E}"/>
              </a:ext>
            </a:extLst>
          </p:cNvPr>
          <p:cNvSpPr txBox="1"/>
          <p:nvPr/>
        </p:nvSpPr>
        <p:spPr>
          <a:xfrm>
            <a:off x="7660466" y="2425209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조직 구성도 및 일정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1BF825-D241-4461-8520-C507AE39617D}"/>
              </a:ext>
            </a:extLst>
          </p:cNvPr>
          <p:cNvSpPr txBox="1"/>
          <p:nvPr/>
        </p:nvSpPr>
        <p:spPr>
          <a:xfrm>
            <a:off x="6601100" y="4314850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DE2C90-23A2-460A-AFEF-280B8E3AEA25}"/>
              </a:ext>
            </a:extLst>
          </p:cNvPr>
          <p:cNvSpPr txBox="1"/>
          <p:nvPr/>
        </p:nvSpPr>
        <p:spPr>
          <a:xfrm>
            <a:off x="7660466" y="344321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서버 구축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FC3AFE-7B8F-4D9E-B081-4F0EF87D1182}"/>
              </a:ext>
            </a:extLst>
          </p:cNvPr>
          <p:cNvSpPr txBox="1"/>
          <p:nvPr/>
        </p:nvSpPr>
        <p:spPr>
          <a:xfrm>
            <a:off x="7660466" y="447841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2C372-6CF0-4532-9C1A-F9FA44F2D7BD}"/>
              </a:ext>
            </a:extLst>
          </p:cNvPr>
          <p:cNvSpPr txBox="1"/>
          <p:nvPr/>
        </p:nvSpPr>
        <p:spPr>
          <a:xfrm>
            <a:off x="2690534" y="2420642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팀원 소개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5D6F4EB-6395-4927-A109-5218090E993B}"/>
              </a:ext>
            </a:extLst>
          </p:cNvPr>
          <p:cNvCxnSpPr>
            <a:cxnSpLocks/>
          </p:cNvCxnSpPr>
          <p:nvPr/>
        </p:nvCxnSpPr>
        <p:spPr>
          <a:xfrm>
            <a:off x="267629" y="323385"/>
            <a:ext cx="1172015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75BF1-90E4-D17B-924B-0473A7982168}"/>
              </a:ext>
            </a:extLst>
          </p:cNvPr>
          <p:cNvSpPr txBox="1"/>
          <p:nvPr/>
        </p:nvSpPr>
        <p:spPr>
          <a:xfrm>
            <a:off x="582738" y="1405243"/>
            <a:ext cx="15493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WAF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WordPress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SSH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93680" y="3060074"/>
            <a:ext cx="3467352" cy="909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WAF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 </a:t>
            </a:r>
            <a:r>
              <a:rPr lang="ko-KR" altLang="en-US"/>
              <a:t>외부로 부터 웹 트래픽 공격에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</a:t>
            </a:r>
            <a:r>
              <a:rPr lang="ko-KR" altLang="en-US"/>
              <a:t> 대한 보안적 요소를 강화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A3EA2B-6F87-479B-83AE-D41890E7A732}"/>
              </a:ext>
            </a:extLst>
          </p:cNvPr>
          <p:cNvSpPr/>
          <p:nvPr/>
        </p:nvSpPr>
        <p:spPr>
          <a:xfrm>
            <a:off x="330286" y="1478236"/>
            <a:ext cx="1801775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73A20E8-4649-43CD-968D-AD2B8B72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61" y="1267471"/>
            <a:ext cx="6302077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FC8AE90-9C67-4353-A91E-679EB41C4342}"/>
              </a:ext>
            </a:extLst>
          </p:cNvPr>
          <p:cNvSpPr/>
          <p:nvPr/>
        </p:nvSpPr>
        <p:spPr>
          <a:xfrm>
            <a:off x="3875708" y="3298090"/>
            <a:ext cx="526381" cy="371097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5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75BF1-90E4-D17B-924B-0473A7982168}"/>
              </a:ext>
            </a:extLst>
          </p:cNvPr>
          <p:cNvSpPr txBox="1"/>
          <p:nvPr/>
        </p:nvSpPr>
        <p:spPr>
          <a:xfrm>
            <a:off x="582738" y="1405243"/>
            <a:ext cx="15493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WAF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WordPress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SSH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E0FA2-84B8-4FE5-BDAA-C5DF742772FD}"/>
              </a:ext>
            </a:extLst>
          </p:cNvPr>
          <p:cNvSpPr txBox="1"/>
          <p:nvPr/>
        </p:nvSpPr>
        <p:spPr>
          <a:xfrm>
            <a:off x="6000934" y="4457758"/>
            <a:ext cx="586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WAF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우선 나의 웹서버를 설정해주고 가상 웹서버 서비스</a:t>
            </a:r>
            <a:endParaRPr lang="en-US" altLang="ko-KR" dirty="0"/>
          </a:p>
          <a:p>
            <a:r>
              <a:rPr lang="ko-KR" altLang="en-US" dirty="0"/>
              <a:t>   항목에서 설정해준 웹 인터페이스 항목을 선택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F77880-17DB-4E1E-9769-F1127AD8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74" y="1405243"/>
            <a:ext cx="3456624" cy="46361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F89205-3BAC-4523-9501-0EE3B0477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757" y="1405243"/>
            <a:ext cx="3077004" cy="245779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41A809-F9C3-44AF-90A6-7919EA22E895}"/>
              </a:ext>
            </a:extLst>
          </p:cNvPr>
          <p:cNvSpPr/>
          <p:nvPr/>
        </p:nvSpPr>
        <p:spPr>
          <a:xfrm>
            <a:off x="330286" y="1478236"/>
            <a:ext cx="1801775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1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75BF1-90E4-D17B-924B-0473A7982168}"/>
              </a:ext>
            </a:extLst>
          </p:cNvPr>
          <p:cNvSpPr txBox="1"/>
          <p:nvPr/>
        </p:nvSpPr>
        <p:spPr>
          <a:xfrm>
            <a:off x="582738" y="1405243"/>
            <a:ext cx="15493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WAF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WordPress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SSH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E0FA2-84B8-4FE5-BDAA-C5DF742772FD}"/>
              </a:ext>
            </a:extLst>
          </p:cNvPr>
          <p:cNvSpPr txBox="1"/>
          <p:nvPr/>
        </p:nvSpPr>
        <p:spPr>
          <a:xfrm>
            <a:off x="8611707" y="2827534"/>
            <a:ext cx="331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 Press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관리자가 웹 수정 및 추가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   편의성을 고려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D3B8B8-6167-44BB-A185-C9C2C7E8FBA0}"/>
              </a:ext>
            </a:extLst>
          </p:cNvPr>
          <p:cNvSpPr/>
          <p:nvPr/>
        </p:nvSpPr>
        <p:spPr>
          <a:xfrm>
            <a:off x="330286" y="1880572"/>
            <a:ext cx="1801775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A2F2071-5BEC-468F-8AD5-6FBC17A95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61" y="1267471"/>
            <a:ext cx="6302077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7CCA78-A1CC-4B4E-BBEB-733928790168}"/>
              </a:ext>
            </a:extLst>
          </p:cNvPr>
          <p:cNvSpPr/>
          <p:nvPr/>
        </p:nvSpPr>
        <p:spPr>
          <a:xfrm>
            <a:off x="3875708" y="2192801"/>
            <a:ext cx="526381" cy="543324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6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75BF1-90E4-D17B-924B-0473A7982168}"/>
              </a:ext>
            </a:extLst>
          </p:cNvPr>
          <p:cNvSpPr txBox="1"/>
          <p:nvPr/>
        </p:nvSpPr>
        <p:spPr>
          <a:xfrm>
            <a:off x="582738" y="1405243"/>
            <a:ext cx="15493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WAF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WordPress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SSH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5818" y="4926033"/>
            <a:ext cx="9479291" cy="145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Word Press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 </a:t>
            </a:r>
            <a:r>
              <a:rPr lang="ko-KR" altLang="en-US"/>
              <a:t>고스트스크립트 </a:t>
            </a:r>
            <a:r>
              <a:rPr lang="en-US" altLang="ko-KR"/>
              <a:t>GUI</a:t>
            </a:r>
            <a:r>
              <a:rPr lang="ko-KR" altLang="en-US"/>
              <a:t>를 이용하기 위해 패키지를 설치하고 </a:t>
            </a:r>
            <a:r>
              <a:rPr lang="en-US" altLang="ko-KR"/>
              <a:t>libapache2-mod-php </a:t>
            </a:r>
            <a:r>
              <a:rPr lang="ko-KR" altLang="en-US"/>
              <a:t>패키지를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통하여 </a:t>
            </a:r>
            <a:r>
              <a:rPr lang="en-US" altLang="ko-KR"/>
              <a:t>php</a:t>
            </a:r>
            <a:r>
              <a:rPr lang="ko-KR" altLang="en-US"/>
              <a:t>파일을 읽을 수 있음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</a:t>
            </a:r>
            <a:r>
              <a:rPr lang="ko-KR" altLang="en-US"/>
              <a:t>그리고 해당 사이트 접속을 위하여 </a:t>
            </a:r>
            <a:r>
              <a:rPr lang="en-US" altLang="ko-KR"/>
              <a:t>vi wp-config.php</a:t>
            </a:r>
            <a:r>
              <a:rPr lang="ko-KR" altLang="en-US"/>
              <a:t> 명령어를 통해 해당 파일에서 </a:t>
            </a:r>
            <a:r>
              <a:rPr lang="en-US" altLang="ko-KR"/>
              <a:t>DB</a:t>
            </a:r>
            <a:r>
              <a:rPr lang="ko-KR" altLang="en-US"/>
              <a:t>서버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</a:t>
            </a:r>
            <a:r>
              <a:rPr lang="ko-KR" altLang="en-US"/>
              <a:t>에 저장 되어있는 값들을 입력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CE63DDBF-DAD5-412E-A6D7-F31DF2C1B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9" y="1503967"/>
            <a:ext cx="9258060" cy="3066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68BC3CB1-504E-4491-B367-28242FC7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819" y="1807872"/>
            <a:ext cx="9646112" cy="34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87A8A2C2-046C-4A48-8A3E-73241E4A1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819" y="2150271"/>
            <a:ext cx="6404202" cy="26191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B6313D-D578-4AF5-88A1-8935904E7939}"/>
              </a:ext>
            </a:extLst>
          </p:cNvPr>
          <p:cNvSpPr/>
          <p:nvPr/>
        </p:nvSpPr>
        <p:spPr>
          <a:xfrm>
            <a:off x="330286" y="1880572"/>
            <a:ext cx="1655533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4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75BF1-90E4-D17B-924B-0473A7982168}"/>
              </a:ext>
            </a:extLst>
          </p:cNvPr>
          <p:cNvSpPr txBox="1"/>
          <p:nvPr/>
        </p:nvSpPr>
        <p:spPr>
          <a:xfrm>
            <a:off x="582738" y="1405243"/>
            <a:ext cx="15493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WAF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WordPress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SSH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5818" y="5055336"/>
            <a:ext cx="9574502" cy="1181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Word Press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 Qt GUI </a:t>
            </a:r>
            <a:r>
              <a:rPr lang="ko-KR" altLang="en-US"/>
              <a:t>를 대신해 </a:t>
            </a:r>
            <a:r>
              <a:rPr lang="en-US" altLang="ko-KR"/>
              <a:t>Ghost Scripts </a:t>
            </a:r>
            <a:r>
              <a:rPr lang="ko-KR" altLang="en-US"/>
              <a:t>를 사용하므로 보안문제를 해결하기위해 </a:t>
            </a:r>
            <a:r>
              <a:rPr lang="en-US" altLang="ko-KR" sz="1800" kern="10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wp-config.php</a:t>
            </a:r>
            <a:endParaRPr lang="en-US" altLang="ko-KR" sz="1800" kern="10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/>
              <a:t>   파일 편집기에 </a:t>
            </a:r>
            <a:r>
              <a:rPr lang="en-US" altLang="ko-KR"/>
              <a:t> 51</a:t>
            </a:r>
            <a:r>
              <a:rPr lang="ko-KR" altLang="en-US"/>
              <a:t>행부터 </a:t>
            </a:r>
            <a:r>
              <a:rPr lang="en-US" altLang="ko-KR"/>
              <a:t>58</a:t>
            </a:r>
            <a:r>
              <a:rPr lang="ko-KR" altLang="en-US"/>
              <a:t>행까지 위에 값으로 수정하여 워드프레스 </a:t>
            </a:r>
            <a:r>
              <a:rPr lang="en-US" altLang="ko-KR"/>
              <a:t>GUI </a:t>
            </a:r>
            <a:r>
              <a:rPr lang="ko-KR" altLang="en-US"/>
              <a:t>계정 로그인에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</a:t>
            </a:r>
            <a:r>
              <a:rPr lang="ko-KR" altLang="en-US"/>
              <a:t> 대한 보안성을 강화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0661C712-FC36-4578-8DC7-F5533CD41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62" y="1454245"/>
            <a:ext cx="7477161" cy="15947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6FB52CB4-DBAF-4F01-8ED6-89787051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020" y="2968764"/>
            <a:ext cx="7477160" cy="196262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7BB1B-BE29-4125-949D-2D466E80076E}"/>
              </a:ext>
            </a:extLst>
          </p:cNvPr>
          <p:cNvSpPr/>
          <p:nvPr/>
        </p:nvSpPr>
        <p:spPr>
          <a:xfrm>
            <a:off x="330286" y="1880572"/>
            <a:ext cx="1801775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3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75BF1-90E4-D17B-924B-0473A7982168}"/>
              </a:ext>
            </a:extLst>
          </p:cNvPr>
          <p:cNvSpPr txBox="1"/>
          <p:nvPr/>
        </p:nvSpPr>
        <p:spPr>
          <a:xfrm>
            <a:off x="582738" y="1405243"/>
            <a:ext cx="15493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WAF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WordPress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SSH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5481" y="2866992"/>
            <a:ext cx="3006204" cy="903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SSH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 </a:t>
            </a:r>
            <a:r>
              <a:rPr lang="ko-KR" altLang="en-US"/>
              <a:t>관리자가 </a:t>
            </a:r>
            <a:r>
              <a:rPr lang="en-US" altLang="ko-KR"/>
              <a:t>WAS</a:t>
            </a:r>
            <a:r>
              <a:rPr lang="ko-KR" altLang="en-US"/>
              <a:t>서버와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 </a:t>
            </a:r>
            <a:r>
              <a:rPr lang="en-US" altLang="ko-KR"/>
              <a:t>DB</a:t>
            </a:r>
            <a:r>
              <a:rPr lang="ko-KR" altLang="en-US"/>
              <a:t>서버를 관리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8BC23B-C6F3-43A0-99A8-EAC41CE31AA5}"/>
              </a:ext>
            </a:extLst>
          </p:cNvPr>
          <p:cNvSpPr/>
          <p:nvPr/>
        </p:nvSpPr>
        <p:spPr>
          <a:xfrm>
            <a:off x="330286" y="2310340"/>
            <a:ext cx="1801775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1E1D2D5-A3FE-4A9E-9527-2DA66C842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67471"/>
            <a:ext cx="6281488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987515-ADA9-4E54-8D69-2A8B49FD359B}"/>
              </a:ext>
            </a:extLst>
          </p:cNvPr>
          <p:cNvSpPr/>
          <p:nvPr/>
        </p:nvSpPr>
        <p:spPr>
          <a:xfrm>
            <a:off x="2751758" y="4562273"/>
            <a:ext cx="526381" cy="795480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1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75BF1-90E4-D17B-924B-0473A7982168}"/>
              </a:ext>
            </a:extLst>
          </p:cNvPr>
          <p:cNvSpPr txBox="1"/>
          <p:nvPr/>
        </p:nvSpPr>
        <p:spPr>
          <a:xfrm>
            <a:off x="582738" y="1405243"/>
            <a:ext cx="15493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WAF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WordPress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latin typeface="+mn-ea"/>
              </a:rPr>
              <a:t>SSH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2062" y="5156876"/>
            <a:ext cx="7458298" cy="908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SSH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 SSH</a:t>
            </a:r>
            <a:r>
              <a:rPr lang="ko-KR" altLang="en-US"/>
              <a:t>연결해줄 해당 서버에 </a:t>
            </a:r>
            <a:r>
              <a:rPr lang="en-US" altLang="ko-KR"/>
              <a:t>sshd</a:t>
            </a:r>
            <a:r>
              <a:rPr lang="ko-KR" altLang="en-US"/>
              <a:t>패키지 설치 후 관리자 쪽 </a:t>
            </a:r>
            <a:r>
              <a:rPr lang="en-US" altLang="ko-KR"/>
              <a:t>iPuTTY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</a:t>
            </a:r>
            <a:r>
              <a:rPr lang="ko-KR" altLang="en-US"/>
              <a:t>어플리케이션을 이용하여 해당 서버 접속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3" name="Picture 0">
            <a:extLst>
              <a:ext uri="{FF2B5EF4-FFF2-40B4-BE49-F238E27FC236}">
                <a16:creationId xmlns:a16="http://schemas.microsoft.com/office/drawing/2014/main" id="{34931006-1CFB-43BF-92FD-C5854A4B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8989"/>
            <a:ext cx="3315766" cy="353572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92FC8D2A-08A2-4839-BBC0-07C51EFA9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51" y="1338074"/>
            <a:ext cx="3183531" cy="236765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B8E61B-9929-4B4C-BF00-21E795EFF48D}"/>
              </a:ext>
            </a:extLst>
          </p:cNvPr>
          <p:cNvSpPr/>
          <p:nvPr/>
        </p:nvSpPr>
        <p:spPr>
          <a:xfrm>
            <a:off x="330286" y="2310340"/>
            <a:ext cx="1801775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5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70B8DA-289E-992D-72E2-DBCBF1D96599}"/>
              </a:ext>
            </a:extLst>
          </p:cNvPr>
          <p:cNvSpPr txBox="1"/>
          <p:nvPr/>
        </p:nvSpPr>
        <p:spPr>
          <a:xfrm>
            <a:off x="621765" y="1284938"/>
            <a:ext cx="249746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FTP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DHCP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VPN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B312EB-9FFD-40D5-9309-7A2F63D61B93}"/>
              </a:ext>
            </a:extLst>
          </p:cNvPr>
          <p:cNvSpPr>
            <a:spLocks/>
          </p:cNvSpPr>
          <p:nvPr/>
        </p:nvSpPr>
        <p:spPr>
          <a:xfrm>
            <a:off x="339206" y="1762796"/>
            <a:ext cx="1706040" cy="121279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00439" y="2450640"/>
            <a:ext cx="3135701" cy="201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DNS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 </a:t>
            </a:r>
            <a:r>
              <a:rPr lang="ko-KR" altLang="en-US"/>
              <a:t>중앙에서 시립도서관과 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역도서관의 모든 도메인을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</a:t>
            </a:r>
            <a:r>
              <a:rPr lang="ko-KR" altLang="en-US"/>
              <a:t>관리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 </a:t>
            </a:r>
            <a:r>
              <a:rPr lang="ko-KR" altLang="en-US"/>
              <a:t>도서관의 모든 웹서버 및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메일서버의 </a:t>
            </a:r>
            <a:r>
              <a:rPr lang="en-US" altLang="ko-KR"/>
              <a:t>IP</a:t>
            </a:r>
            <a:r>
              <a:rPr lang="ko-KR" altLang="en-US"/>
              <a:t>를 호스트네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임으로 변환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D9DD82-F53A-4709-BAF2-85B1954D18F3}"/>
              </a:ext>
            </a:extLst>
          </p:cNvPr>
          <p:cNvSpPr/>
          <p:nvPr/>
        </p:nvSpPr>
        <p:spPr>
          <a:xfrm>
            <a:off x="339205" y="1377652"/>
            <a:ext cx="1706040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6F47BE9F-0543-41DC-B9AC-CF89FE4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67471"/>
            <a:ext cx="6281488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5E2114-99A2-4D87-899F-1E41D2888D97}"/>
              </a:ext>
            </a:extLst>
          </p:cNvPr>
          <p:cNvSpPr/>
          <p:nvPr/>
        </p:nvSpPr>
        <p:spPr>
          <a:xfrm>
            <a:off x="2157356" y="2970707"/>
            <a:ext cx="435025" cy="449028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1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28EC8-49D6-4278-8C81-D21582E5EA4D}"/>
              </a:ext>
            </a:extLst>
          </p:cNvPr>
          <p:cNvSpPr txBox="1"/>
          <p:nvPr/>
        </p:nvSpPr>
        <p:spPr>
          <a:xfrm>
            <a:off x="2558265" y="5071730"/>
            <a:ext cx="7887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DNS</a:t>
            </a:r>
          </a:p>
          <a:p>
            <a:r>
              <a:rPr lang="en-US" altLang="ko-KR" dirty="0"/>
              <a:t>-  </a:t>
            </a:r>
            <a:r>
              <a:rPr lang="en-US" altLang="ko-KR" dirty="0" err="1"/>
              <a:t>named.conf</a:t>
            </a:r>
            <a:r>
              <a:rPr lang="en-US" altLang="ko-KR" dirty="0"/>
              <a:t> </a:t>
            </a:r>
            <a:r>
              <a:rPr lang="ko-KR" altLang="en-US" dirty="0"/>
              <a:t>에서는 도메인</a:t>
            </a:r>
            <a:r>
              <a:rPr lang="en-US" altLang="ko-KR" dirty="0"/>
              <a:t>.com, type, file(name), </a:t>
            </a:r>
            <a:r>
              <a:rPr lang="ko-KR" altLang="en-US" dirty="0"/>
              <a:t>허가권한을 입력해 주고 </a:t>
            </a:r>
            <a:endParaRPr lang="en-US" altLang="ko-KR" dirty="0"/>
          </a:p>
          <a:p>
            <a:r>
              <a:rPr lang="en-US" altLang="ko-KR" dirty="0"/>
              <a:t>  (</a:t>
            </a:r>
            <a:r>
              <a:rPr lang="ko-KR" altLang="en-US" dirty="0"/>
              <a:t>도메인</a:t>
            </a:r>
            <a:r>
              <a:rPr lang="en-US" altLang="ko-KR" dirty="0"/>
              <a:t>).</a:t>
            </a:r>
            <a:r>
              <a:rPr lang="en-US" altLang="ko-KR" dirty="0" err="1"/>
              <a:t>com.zone</a:t>
            </a:r>
            <a:r>
              <a:rPr lang="ko-KR" altLang="en-US" dirty="0"/>
              <a:t> 파일에서는 </a:t>
            </a:r>
            <a:r>
              <a:rPr lang="en-US" altLang="ko-KR" dirty="0"/>
              <a:t>DNS,WEB</a:t>
            </a:r>
            <a:r>
              <a:rPr lang="ko-KR" altLang="en-US" dirty="0"/>
              <a:t> 서버의 </a:t>
            </a:r>
            <a:r>
              <a:rPr lang="en-US" altLang="ko-KR" dirty="0"/>
              <a:t>IP</a:t>
            </a:r>
            <a:r>
              <a:rPr lang="ko-KR" altLang="en-US" dirty="0"/>
              <a:t>와 </a:t>
            </a:r>
            <a:r>
              <a:rPr lang="en-US" altLang="ko-KR" dirty="0"/>
              <a:t>Mail</a:t>
            </a:r>
            <a:r>
              <a:rPr lang="ko-KR" altLang="en-US" dirty="0"/>
              <a:t>서버 </a:t>
            </a:r>
            <a:r>
              <a:rPr lang="en-US" altLang="ko-KR" dirty="0"/>
              <a:t>IP</a:t>
            </a:r>
            <a:r>
              <a:rPr lang="ko-KR" altLang="en-US" dirty="0"/>
              <a:t>를 지정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 Mail</a:t>
            </a:r>
            <a:r>
              <a:rPr lang="ko-KR" altLang="en-US" dirty="0"/>
              <a:t>서버는 </a:t>
            </a:r>
            <a:r>
              <a:rPr lang="en-US" altLang="ko-KR" dirty="0"/>
              <a:t>A</a:t>
            </a:r>
            <a:r>
              <a:rPr lang="ko-KR" altLang="en-US" dirty="0"/>
              <a:t>가 아니라 </a:t>
            </a:r>
            <a:r>
              <a:rPr lang="en-US" altLang="ko-KR" dirty="0"/>
              <a:t>MX</a:t>
            </a:r>
            <a:r>
              <a:rPr lang="ko-KR" altLang="en-US" dirty="0"/>
              <a:t>로 지정</a:t>
            </a:r>
            <a:r>
              <a:rPr lang="en-US" altLang="ko-KR" dirty="0"/>
              <a:t>.</a:t>
            </a:r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79365392-64F7-45AE-8057-4E0F69DC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52" y="1456432"/>
            <a:ext cx="3871078" cy="326504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1">
            <a:extLst>
              <a:ext uri="{FF2B5EF4-FFF2-40B4-BE49-F238E27FC236}">
                <a16:creationId xmlns:a16="http://schemas.microsoft.com/office/drawing/2014/main" id="{CDEFD129-7B8E-493C-B3A4-EEF07EAC2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104" y="1474447"/>
            <a:ext cx="4738131" cy="151961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6808CE94-1171-495B-983B-5B6D892CA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104" y="3048001"/>
            <a:ext cx="4738131" cy="16734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5358E5-C689-442D-A392-E6BC14BD8B3F}"/>
              </a:ext>
            </a:extLst>
          </p:cNvPr>
          <p:cNvSpPr txBox="1"/>
          <p:nvPr/>
        </p:nvSpPr>
        <p:spPr>
          <a:xfrm>
            <a:off x="621765" y="1284938"/>
            <a:ext cx="249746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FTP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DHCP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VPN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55C5EA-C83E-4FEC-9792-1BD0DFAE381B}"/>
              </a:ext>
            </a:extLst>
          </p:cNvPr>
          <p:cNvSpPr>
            <a:spLocks/>
          </p:cNvSpPr>
          <p:nvPr/>
        </p:nvSpPr>
        <p:spPr>
          <a:xfrm>
            <a:off x="339206" y="1762796"/>
            <a:ext cx="1706040" cy="121279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67FC91-E757-4C00-9790-BACA371A3133}"/>
              </a:ext>
            </a:extLst>
          </p:cNvPr>
          <p:cNvSpPr/>
          <p:nvPr/>
        </p:nvSpPr>
        <p:spPr>
          <a:xfrm>
            <a:off x="339205" y="1377652"/>
            <a:ext cx="1706040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5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70B8DA-289E-992D-72E2-DBCBF1D96599}"/>
              </a:ext>
            </a:extLst>
          </p:cNvPr>
          <p:cNvSpPr txBox="1"/>
          <p:nvPr/>
        </p:nvSpPr>
        <p:spPr>
          <a:xfrm>
            <a:off x="621765" y="1284938"/>
            <a:ext cx="249746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FTP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DHCP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VPN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B312EB-9FFD-40D5-9309-7A2F63D61B93}"/>
              </a:ext>
            </a:extLst>
          </p:cNvPr>
          <p:cNvSpPr>
            <a:spLocks/>
          </p:cNvSpPr>
          <p:nvPr/>
        </p:nvSpPr>
        <p:spPr>
          <a:xfrm>
            <a:off x="339205" y="1781268"/>
            <a:ext cx="1673841" cy="121279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50078" y="2462916"/>
            <a:ext cx="3535884" cy="145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FTP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 </a:t>
            </a:r>
            <a:r>
              <a:rPr lang="ko-KR" altLang="en-US"/>
              <a:t>시립도서관과 지역도서관에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FTP </a:t>
            </a:r>
            <a:r>
              <a:rPr lang="ko-KR" altLang="en-US"/>
              <a:t>서버를 구축하여 직원들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공지사항</a:t>
            </a:r>
            <a:r>
              <a:rPr lang="en-US" altLang="ko-KR"/>
              <a:t>, </a:t>
            </a:r>
            <a:r>
              <a:rPr lang="ko-KR" altLang="en-US"/>
              <a:t>회사 내규 등등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받아 볼 수 있도록 하는 역할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EABD62-213D-46F6-80C2-BB31679F5B9F}"/>
              </a:ext>
            </a:extLst>
          </p:cNvPr>
          <p:cNvSpPr/>
          <p:nvPr/>
        </p:nvSpPr>
        <p:spPr>
          <a:xfrm>
            <a:off x="333966" y="1783040"/>
            <a:ext cx="1656283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B20EB214-77BA-429E-B899-0F70C85DA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67471"/>
            <a:ext cx="6281488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47E828-459A-4F4E-AFC6-2E3FE28FAD50}"/>
              </a:ext>
            </a:extLst>
          </p:cNvPr>
          <p:cNvSpPr/>
          <p:nvPr/>
        </p:nvSpPr>
        <p:spPr>
          <a:xfrm>
            <a:off x="2195106" y="2445336"/>
            <a:ext cx="359525" cy="493931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053DEC-5D14-44F5-B30E-BF8F26F60284}"/>
              </a:ext>
            </a:extLst>
          </p:cNvPr>
          <p:cNvSpPr/>
          <p:nvPr/>
        </p:nvSpPr>
        <p:spPr>
          <a:xfrm>
            <a:off x="6217329" y="5114886"/>
            <a:ext cx="359525" cy="493931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8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1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BF97C-BC15-4B52-8A79-8DA20A24AC97}"/>
              </a:ext>
            </a:extLst>
          </p:cNvPr>
          <p:cNvSpPr txBox="1"/>
          <p:nvPr/>
        </p:nvSpPr>
        <p:spPr>
          <a:xfrm>
            <a:off x="3547389" y="4736924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팀원소개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40B635-7DD3-4FA9-A053-FDD34489672D}"/>
              </a:ext>
            </a:extLst>
          </p:cNvPr>
          <p:cNvCxnSpPr/>
          <p:nvPr/>
        </p:nvCxnSpPr>
        <p:spPr>
          <a:xfrm>
            <a:off x="5427596" y="4157952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28EC8-49D6-4278-8C81-D21582E5EA4D}"/>
              </a:ext>
            </a:extLst>
          </p:cNvPr>
          <p:cNvSpPr txBox="1"/>
          <p:nvPr/>
        </p:nvSpPr>
        <p:spPr>
          <a:xfrm>
            <a:off x="2539792" y="4826675"/>
            <a:ext cx="855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FTP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모든 직원들이 사용할 수 있도록 </a:t>
            </a:r>
            <a:r>
              <a:rPr lang="en-US" altLang="ko-KR" dirty="0"/>
              <a:t>anonymous </a:t>
            </a:r>
            <a:r>
              <a:rPr lang="ko-KR" altLang="en-US" dirty="0" err="1"/>
              <a:t>허용값을</a:t>
            </a:r>
            <a:r>
              <a:rPr lang="ko-KR" altLang="en-US" dirty="0"/>
              <a:t> </a:t>
            </a:r>
            <a:r>
              <a:rPr lang="en-US" altLang="ko-KR" dirty="0"/>
              <a:t>no</a:t>
            </a:r>
            <a:r>
              <a:rPr lang="ko-KR" altLang="en-US" dirty="0"/>
              <a:t>에서 </a:t>
            </a:r>
            <a:r>
              <a:rPr lang="en-US" altLang="ko-KR" dirty="0"/>
              <a:t>yes</a:t>
            </a:r>
            <a:r>
              <a:rPr lang="ko-KR" altLang="en-US" dirty="0"/>
              <a:t>로 변경해 줌</a:t>
            </a:r>
            <a:r>
              <a:rPr lang="en-US" altLang="ko-KR" dirty="0"/>
              <a:t>.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BE70B175-3B6D-449E-A5E0-3149828A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139" y="1610759"/>
            <a:ext cx="5448300" cy="4496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856A1124-E01D-4F5C-A2A4-622F7F7B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139" y="2298699"/>
            <a:ext cx="7954543" cy="18303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515194-1122-43E1-A0C6-BCBB8A23A31F}"/>
              </a:ext>
            </a:extLst>
          </p:cNvPr>
          <p:cNvSpPr txBox="1"/>
          <p:nvPr/>
        </p:nvSpPr>
        <p:spPr>
          <a:xfrm>
            <a:off x="621765" y="1284938"/>
            <a:ext cx="249746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FTP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DHCP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VPN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047E23-B5D8-4876-838D-7793BE03EBE1}"/>
              </a:ext>
            </a:extLst>
          </p:cNvPr>
          <p:cNvSpPr>
            <a:spLocks/>
          </p:cNvSpPr>
          <p:nvPr/>
        </p:nvSpPr>
        <p:spPr>
          <a:xfrm>
            <a:off x="339206" y="1762796"/>
            <a:ext cx="1706040" cy="121279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12A788-BBDA-444D-BD59-E28370262EA5}"/>
              </a:ext>
            </a:extLst>
          </p:cNvPr>
          <p:cNvSpPr/>
          <p:nvPr/>
        </p:nvSpPr>
        <p:spPr>
          <a:xfrm>
            <a:off x="339205" y="1767121"/>
            <a:ext cx="1706040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5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8428" y="2994060"/>
            <a:ext cx="3340542" cy="1461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DHCP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직원들에게 </a:t>
            </a:r>
            <a:r>
              <a:rPr lang="en-US" altLang="ko-KR"/>
              <a:t>IP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서브넷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마스크</a:t>
            </a:r>
            <a:r>
              <a:rPr lang="en-US" altLang="ko-KR"/>
              <a:t>, </a:t>
            </a:r>
            <a:r>
              <a:rPr lang="ko-KR" altLang="en-US"/>
              <a:t>기본 게이트웨이 등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</a:t>
            </a:r>
            <a:r>
              <a:rPr lang="ko-KR" altLang="en-US"/>
              <a:t>의 네트워크 구성 정보를 자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</a:t>
            </a:r>
            <a:r>
              <a:rPr lang="ko-KR" altLang="en-US"/>
              <a:t>동으로 할당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8F888BEE-AEE0-43AE-8A19-55FB9A67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67471"/>
            <a:ext cx="6281488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3C26C8-8EF2-4775-88E9-569095FC7A70}"/>
              </a:ext>
            </a:extLst>
          </p:cNvPr>
          <p:cNvSpPr/>
          <p:nvPr/>
        </p:nvSpPr>
        <p:spPr>
          <a:xfrm>
            <a:off x="3464176" y="2092883"/>
            <a:ext cx="326841" cy="449028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C65718-A8F0-4A74-B769-D832CEC8A71A}"/>
              </a:ext>
            </a:extLst>
          </p:cNvPr>
          <p:cNvSpPr/>
          <p:nvPr/>
        </p:nvSpPr>
        <p:spPr>
          <a:xfrm>
            <a:off x="6506080" y="5159789"/>
            <a:ext cx="326841" cy="449028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C8EFB0-C7AB-4D6B-AB16-A080A166481E}"/>
              </a:ext>
            </a:extLst>
          </p:cNvPr>
          <p:cNvSpPr txBox="1"/>
          <p:nvPr/>
        </p:nvSpPr>
        <p:spPr>
          <a:xfrm>
            <a:off x="621765" y="1284938"/>
            <a:ext cx="249746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FTP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DHCP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VPN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0EA13D-6962-4A74-AF93-BB36FC6D7ACC}"/>
              </a:ext>
            </a:extLst>
          </p:cNvPr>
          <p:cNvSpPr>
            <a:spLocks/>
          </p:cNvSpPr>
          <p:nvPr/>
        </p:nvSpPr>
        <p:spPr>
          <a:xfrm>
            <a:off x="339206" y="1762796"/>
            <a:ext cx="1706040" cy="121279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A53224-EBC7-4F85-A408-7F8AA8AB687B}"/>
              </a:ext>
            </a:extLst>
          </p:cNvPr>
          <p:cNvSpPr/>
          <p:nvPr/>
        </p:nvSpPr>
        <p:spPr>
          <a:xfrm>
            <a:off x="339205" y="2198915"/>
            <a:ext cx="1706040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8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28EC8-49D6-4278-8C81-D21582E5EA4D}"/>
              </a:ext>
            </a:extLst>
          </p:cNvPr>
          <p:cNvSpPr txBox="1"/>
          <p:nvPr/>
        </p:nvSpPr>
        <p:spPr>
          <a:xfrm>
            <a:off x="2465900" y="5217461"/>
            <a:ext cx="8009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DHCP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할당해줄 </a:t>
            </a:r>
            <a:r>
              <a:rPr lang="en-US" altLang="ko-KR" dirty="0"/>
              <a:t>IP</a:t>
            </a:r>
            <a:r>
              <a:rPr lang="ko-KR" altLang="en-US" dirty="0"/>
              <a:t>주소의 범위를 설정하고 몇몇 임원들의 </a:t>
            </a:r>
            <a:r>
              <a:rPr lang="en-US" altLang="ko-KR" dirty="0"/>
              <a:t>pc</a:t>
            </a:r>
            <a:r>
              <a:rPr lang="ko-KR" altLang="en-US" dirty="0"/>
              <a:t>는 고정 </a:t>
            </a:r>
            <a:r>
              <a:rPr lang="en-US" altLang="ko-KR" dirty="0"/>
              <a:t>IP</a:t>
            </a:r>
            <a:r>
              <a:rPr lang="ko-KR" altLang="en-US" dirty="0"/>
              <a:t>를 할당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고정 </a:t>
            </a:r>
            <a:r>
              <a:rPr lang="en-US" altLang="ko-KR" dirty="0"/>
              <a:t>IP</a:t>
            </a:r>
            <a:r>
              <a:rPr lang="ko-KR" altLang="en-US" dirty="0"/>
              <a:t>를 할당해 주는 경우 </a:t>
            </a:r>
            <a:r>
              <a:rPr lang="en-US" altLang="ko-KR" dirty="0"/>
              <a:t>Client</a:t>
            </a:r>
            <a:r>
              <a:rPr lang="ko-KR" altLang="en-US" dirty="0"/>
              <a:t>의 랜 카드 번호를 입력</a:t>
            </a:r>
            <a:r>
              <a:rPr lang="en-US" altLang="ko-KR" dirty="0"/>
              <a:t>.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8C28748A-7D2D-404E-A744-7676C730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229" y="1458533"/>
            <a:ext cx="3741420" cy="3896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CE31F83C-D4C7-468B-909B-CA7FBDC75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29" y="1858836"/>
            <a:ext cx="5527466" cy="157016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93736820-CECF-45F3-B2CD-D105C12DC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229" y="3526593"/>
            <a:ext cx="5527466" cy="14461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8F3B18-ED25-46D6-B64B-BEEA538105C2}"/>
              </a:ext>
            </a:extLst>
          </p:cNvPr>
          <p:cNvSpPr txBox="1"/>
          <p:nvPr/>
        </p:nvSpPr>
        <p:spPr>
          <a:xfrm>
            <a:off x="621765" y="1284938"/>
            <a:ext cx="249746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FTP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DHCP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VPN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43B235-26BA-490F-BB3F-ECC61DD3B520}"/>
              </a:ext>
            </a:extLst>
          </p:cNvPr>
          <p:cNvSpPr>
            <a:spLocks/>
          </p:cNvSpPr>
          <p:nvPr/>
        </p:nvSpPr>
        <p:spPr>
          <a:xfrm>
            <a:off x="339206" y="1762796"/>
            <a:ext cx="1706040" cy="121279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325CB9-7C13-4D20-B4A4-AEC5636E94A0}"/>
              </a:ext>
            </a:extLst>
          </p:cNvPr>
          <p:cNvSpPr/>
          <p:nvPr/>
        </p:nvSpPr>
        <p:spPr>
          <a:xfrm>
            <a:off x="339205" y="2198918"/>
            <a:ext cx="1706040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2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8916" y="2171105"/>
            <a:ext cx="3331803" cy="282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VPN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도서관 직원들과 인트라넷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간의 프라이빗 네트워크 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</a:t>
            </a:r>
            <a:r>
              <a:rPr lang="ko-KR" altLang="en-US"/>
              <a:t>결을 확립하여 데이터를 암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</a:t>
            </a:r>
            <a:r>
              <a:rPr lang="ko-KR" altLang="en-US"/>
              <a:t>호화하고 안전하게 전송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인트라넷은 외부에서 접근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할 수 없는 폐쇠된 공간이기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</a:t>
            </a:r>
            <a:r>
              <a:rPr lang="ko-KR" altLang="en-US"/>
              <a:t>때문에 웹서버와 메일서버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</a:t>
            </a:r>
            <a:r>
              <a:rPr lang="ko-KR" altLang="en-US"/>
              <a:t>를 이용하기 위함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6F98ECC-CA22-45D7-A9A0-D20DFD9B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67471"/>
            <a:ext cx="6281488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B0E9E4-F21D-42A5-81F5-FAEC015F4AF1}"/>
              </a:ext>
            </a:extLst>
          </p:cNvPr>
          <p:cNvSpPr/>
          <p:nvPr/>
        </p:nvSpPr>
        <p:spPr>
          <a:xfrm>
            <a:off x="4415152" y="3160747"/>
            <a:ext cx="326841" cy="306692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083E41-97DF-4EAD-8581-92501EF6EF0F}"/>
              </a:ext>
            </a:extLst>
          </p:cNvPr>
          <p:cNvSpPr/>
          <p:nvPr/>
        </p:nvSpPr>
        <p:spPr>
          <a:xfrm>
            <a:off x="5655688" y="3383869"/>
            <a:ext cx="326841" cy="306692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A316B-05EA-477C-B18D-608C2626BCC5}"/>
              </a:ext>
            </a:extLst>
          </p:cNvPr>
          <p:cNvSpPr txBox="1"/>
          <p:nvPr/>
        </p:nvSpPr>
        <p:spPr>
          <a:xfrm>
            <a:off x="621765" y="1284938"/>
            <a:ext cx="249746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FTP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DHCP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VPN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0A9EE8-2C5A-4910-A897-1250CCE43A3C}"/>
              </a:ext>
            </a:extLst>
          </p:cNvPr>
          <p:cNvSpPr>
            <a:spLocks/>
          </p:cNvSpPr>
          <p:nvPr/>
        </p:nvSpPr>
        <p:spPr>
          <a:xfrm>
            <a:off x="339206" y="1762796"/>
            <a:ext cx="1706040" cy="121279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A43A0-1644-440D-BC11-49C49910DC15}"/>
              </a:ext>
            </a:extLst>
          </p:cNvPr>
          <p:cNvSpPr/>
          <p:nvPr/>
        </p:nvSpPr>
        <p:spPr>
          <a:xfrm>
            <a:off x="339205" y="2571454"/>
            <a:ext cx="1706040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1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540" y="4877751"/>
            <a:ext cx="7175237" cy="1454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VPN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 Remote Gateway</a:t>
            </a:r>
            <a:r>
              <a:rPr lang="ko-KR" altLang="en-US"/>
              <a:t>에 상대방의 정보를 입력해주고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 </a:t>
            </a:r>
            <a:r>
              <a:rPr lang="en-US" altLang="ko-KR"/>
              <a:t>Connections</a:t>
            </a:r>
            <a:r>
              <a:rPr lang="ko-KR" altLang="en-US"/>
              <a:t>에는 본인의 정보를</a:t>
            </a:r>
            <a:r>
              <a:rPr lang="en-US" altLang="ko-KR"/>
              <a:t> </a:t>
            </a:r>
            <a:r>
              <a:rPr lang="ko-KR" altLang="en-US"/>
              <a:t>입력</a:t>
            </a:r>
            <a:r>
              <a:rPr lang="en-US" altLang="ko-KR"/>
              <a:t>. </a:t>
            </a:r>
            <a:r>
              <a:rPr lang="en-US" altLang="ko-KR" sz="500"/>
              <a:t>d</a:t>
            </a:r>
            <a:endParaRPr lang="en-US" altLang="ko-KR" sz="500"/>
          </a:p>
          <a:p>
            <a:pPr lvl="0">
              <a:defRPr/>
            </a:pPr>
            <a:r>
              <a:rPr lang="en-US" altLang="ko-KR"/>
              <a:t>-  </a:t>
            </a:r>
            <a:r>
              <a:rPr lang="ko-KR" altLang="en-US"/>
              <a:t>상대방도 똑같이 </a:t>
            </a:r>
            <a:r>
              <a:rPr lang="en-US" altLang="ko-KR"/>
              <a:t>Remote Gateway</a:t>
            </a:r>
            <a:r>
              <a:rPr lang="ko-KR" altLang="en-US"/>
              <a:t>에 상대방의 정보를 입력해주고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 </a:t>
            </a:r>
            <a:r>
              <a:rPr lang="en-US" altLang="ko-KR"/>
              <a:t>Connections</a:t>
            </a:r>
            <a:r>
              <a:rPr lang="ko-KR" altLang="en-US"/>
              <a:t>에는 본인의 정보를 입력해줘야 </a:t>
            </a:r>
            <a:r>
              <a:rPr lang="en-US" altLang="ko-KR"/>
              <a:t>VPN</a:t>
            </a:r>
            <a:r>
              <a:rPr lang="ko-KR" altLang="en-US"/>
              <a:t> 통신이 가능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DD8DD134-CA88-4EF3-82FC-2DF81E61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13" y="1480868"/>
            <a:ext cx="4012946" cy="328759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C00EC1E0-830E-4182-B3B5-EC2E9959B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68" y="1471941"/>
            <a:ext cx="4170947" cy="329652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880C88-06B2-4A19-91D3-5D77503F17EA}"/>
              </a:ext>
            </a:extLst>
          </p:cNvPr>
          <p:cNvSpPr txBox="1"/>
          <p:nvPr/>
        </p:nvSpPr>
        <p:spPr>
          <a:xfrm>
            <a:off x="621765" y="1284938"/>
            <a:ext cx="249746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FTP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DHCP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VPN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D05F64-00E2-4CD8-A455-7176244B7716}"/>
              </a:ext>
            </a:extLst>
          </p:cNvPr>
          <p:cNvSpPr>
            <a:spLocks/>
          </p:cNvSpPr>
          <p:nvPr/>
        </p:nvSpPr>
        <p:spPr>
          <a:xfrm>
            <a:off x="339206" y="1762796"/>
            <a:ext cx="1706040" cy="121279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FE3378-B569-4A6E-A09F-A81754E5504F}"/>
              </a:ext>
            </a:extLst>
          </p:cNvPr>
          <p:cNvSpPr/>
          <p:nvPr/>
        </p:nvSpPr>
        <p:spPr>
          <a:xfrm>
            <a:off x="339205" y="2571454"/>
            <a:ext cx="1706040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1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86BB5D-9964-6C07-3EE8-105C2D1DD2FD}"/>
              </a:ext>
            </a:extLst>
          </p:cNvPr>
          <p:cNvSpPr txBox="1"/>
          <p:nvPr/>
        </p:nvSpPr>
        <p:spPr>
          <a:xfrm>
            <a:off x="564265" y="1400401"/>
            <a:ext cx="308947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SAMBA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37EB5-6390-4A71-9E86-78F1415CCE69}"/>
              </a:ext>
            </a:extLst>
          </p:cNvPr>
          <p:cNvSpPr txBox="1"/>
          <p:nvPr/>
        </p:nvSpPr>
        <p:spPr>
          <a:xfrm>
            <a:off x="8602734" y="2875464"/>
            <a:ext cx="3205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Mail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직원들이 메일을 주고 받을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수 있게 해주는 서버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4BF664-F397-4B72-B5B8-B5A4866942A5}"/>
              </a:ext>
            </a:extLst>
          </p:cNvPr>
          <p:cNvSpPr/>
          <p:nvPr/>
        </p:nvSpPr>
        <p:spPr>
          <a:xfrm>
            <a:off x="320733" y="1505945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62129E6-3753-4886-9D42-E77C41D3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67471"/>
            <a:ext cx="6281488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F2349C-8882-47F8-94E4-B9FC714BB31F}"/>
              </a:ext>
            </a:extLst>
          </p:cNvPr>
          <p:cNvSpPr/>
          <p:nvPr/>
        </p:nvSpPr>
        <p:spPr>
          <a:xfrm>
            <a:off x="4707760" y="3762218"/>
            <a:ext cx="326841" cy="449028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95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86BB5D-9964-6C07-3EE8-105C2D1DD2FD}"/>
              </a:ext>
            </a:extLst>
          </p:cNvPr>
          <p:cNvSpPr txBox="1"/>
          <p:nvPr/>
        </p:nvSpPr>
        <p:spPr>
          <a:xfrm>
            <a:off x="564265" y="1400401"/>
            <a:ext cx="308947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SAMBA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37EB5-6390-4A71-9E86-78F1415CCE69}"/>
              </a:ext>
            </a:extLst>
          </p:cNvPr>
          <p:cNvSpPr txBox="1"/>
          <p:nvPr/>
        </p:nvSpPr>
        <p:spPr>
          <a:xfrm>
            <a:off x="2049698" y="4620950"/>
            <a:ext cx="8650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Mail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 /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/hosts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파일에서 수정해준다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메일서버에 대한 도메인 네임과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주소를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맵핑시켜줌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/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NetworkManger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/system-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connecions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/ens160.nmconnection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파일에서 수정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메일서버를 이용할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주소를 지정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3948EF21-EE8C-457D-B75E-CF44D920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82" y="1548593"/>
            <a:ext cx="6188710" cy="8827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18">
            <a:extLst>
              <a:ext uri="{FF2B5EF4-FFF2-40B4-BE49-F238E27FC236}">
                <a16:creationId xmlns:a16="http://schemas.microsoft.com/office/drawing/2014/main" id="{E52B1DCD-4346-46B2-8B2D-6687B91F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81" y="2482081"/>
            <a:ext cx="6188709" cy="19507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229283-762C-4407-BDCC-F72D2EB0ADB4}"/>
              </a:ext>
            </a:extLst>
          </p:cNvPr>
          <p:cNvSpPr/>
          <p:nvPr/>
        </p:nvSpPr>
        <p:spPr>
          <a:xfrm>
            <a:off x="320733" y="1505945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9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86BB5D-9964-6C07-3EE8-105C2D1DD2FD}"/>
              </a:ext>
            </a:extLst>
          </p:cNvPr>
          <p:cNvSpPr txBox="1"/>
          <p:nvPr/>
        </p:nvSpPr>
        <p:spPr>
          <a:xfrm>
            <a:off x="564265" y="1400401"/>
            <a:ext cx="308947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SAMBA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37EB5-6390-4A71-9E86-78F1415CCE69}"/>
              </a:ext>
            </a:extLst>
          </p:cNvPr>
          <p:cNvSpPr txBox="1"/>
          <p:nvPr/>
        </p:nvSpPr>
        <p:spPr>
          <a:xfrm>
            <a:off x="8738558" y="2967334"/>
            <a:ext cx="3168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SAMBA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직원들 사이에서 실시간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공유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953AB5-9BF9-4CC1-9F46-91232C08550D}"/>
              </a:ext>
            </a:extLst>
          </p:cNvPr>
          <p:cNvSpPr/>
          <p:nvPr/>
        </p:nvSpPr>
        <p:spPr>
          <a:xfrm>
            <a:off x="320733" y="1886945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5372C09-BB5A-457B-95DE-6C8BCF522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67471"/>
            <a:ext cx="6281488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CD07DF-402D-4189-93DE-F3EC179907DE}"/>
              </a:ext>
            </a:extLst>
          </p:cNvPr>
          <p:cNvSpPr/>
          <p:nvPr/>
        </p:nvSpPr>
        <p:spPr>
          <a:xfrm>
            <a:off x="5948296" y="5159789"/>
            <a:ext cx="326841" cy="449028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7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37EB5-6390-4A71-9E86-78F1415CCE69}"/>
              </a:ext>
            </a:extLst>
          </p:cNvPr>
          <p:cNvSpPr txBox="1"/>
          <p:nvPr/>
        </p:nvSpPr>
        <p:spPr>
          <a:xfrm>
            <a:off x="1994734" y="4841624"/>
            <a:ext cx="875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SAMBA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 vi /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/samba/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smb.conf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파일에서 수정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특정 그룹을 생성해서 특정그룹 소속이면 파일을 공유 할 수 있도록 설정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공유 파일을 지정해주고 특정그룹이 아니면 접근 할 수 없게 만들고 권한을 부여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20">
            <a:extLst>
              <a:ext uri="{FF2B5EF4-FFF2-40B4-BE49-F238E27FC236}">
                <a16:creationId xmlns:a16="http://schemas.microsoft.com/office/drawing/2014/main" id="{B9F69390-D7EB-4106-8EF5-FF487986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14" y="1506577"/>
            <a:ext cx="4459889" cy="118969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23">
            <a:extLst>
              <a:ext uri="{FF2B5EF4-FFF2-40B4-BE49-F238E27FC236}">
                <a16:creationId xmlns:a16="http://schemas.microsoft.com/office/drawing/2014/main" id="{945C5EA7-537F-46CB-9959-D27C0E892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10" y="2786398"/>
            <a:ext cx="4477293" cy="15128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27">
            <a:extLst>
              <a:ext uri="{FF2B5EF4-FFF2-40B4-BE49-F238E27FC236}">
                <a16:creationId xmlns:a16="http://schemas.microsoft.com/office/drawing/2014/main" id="{DF6B0EA4-0B8E-414A-985C-F27B59A92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61" y="1540525"/>
            <a:ext cx="4186991" cy="27587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74E1E3-0484-4983-AC17-79D2AE532195}"/>
              </a:ext>
            </a:extLst>
          </p:cNvPr>
          <p:cNvSpPr txBox="1"/>
          <p:nvPr/>
        </p:nvSpPr>
        <p:spPr>
          <a:xfrm>
            <a:off x="564265" y="1400401"/>
            <a:ext cx="308947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SAMBA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VLAN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0313DE-0C1F-4770-B995-64C2712B3006}"/>
              </a:ext>
            </a:extLst>
          </p:cNvPr>
          <p:cNvSpPr/>
          <p:nvPr/>
        </p:nvSpPr>
        <p:spPr>
          <a:xfrm>
            <a:off x="320733" y="1886945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86BB5D-9964-6C07-3EE8-105C2D1DD2FD}"/>
              </a:ext>
            </a:extLst>
          </p:cNvPr>
          <p:cNvSpPr txBox="1"/>
          <p:nvPr/>
        </p:nvSpPr>
        <p:spPr>
          <a:xfrm>
            <a:off x="564265" y="1400401"/>
            <a:ext cx="308947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SAMBA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37EB5-6390-4A71-9E86-78F1415CCE69}"/>
              </a:ext>
            </a:extLst>
          </p:cNvPr>
          <p:cNvSpPr txBox="1"/>
          <p:nvPr/>
        </p:nvSpPr>
        <p:spPr>
          <a:xfrm>
            <a:off x="9058348" y="2846562"/>
            <a:ext cx="2724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VLAN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부여 및 비용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을 최소화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88EA59-AA7C-49E0-ABD9-7F3DBB6E3080}"/>
              </a:ext>
            </a:extLst>
          </p:cNvPr>
          <p:cNvSpPr/>
          <p:nvPr/>
        </p:nvSpPr>
        <p:spPr>
          <a:xfrm>
            <a:off x="320733" y="2306045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A6F4A268-0E6B-476D-B151-EA6AEB3DF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67471"/>
            <a:ext cx="6281488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039642-B88C-4920-BE3C-2FE4EAB87DAF}"/>
              </a:ext>
            </a:extLst>
          </p:cNvPr>
          <p:cNvSpPr/>
          <p:nvPr/>
        </p:nvSpPr>
        <p:spPr>
          <a:xfrm>
            <a:off x="5869636" y="4323067"/>
            <a:ext cx="1241194" cy="1409241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0FC339-BE6E-4C37-82FC-90FE44A0BD4E}"/>
              </a:ext>
            </a:extLst>
          </p:cNvPr>
          <p:cNvSpPr/>
          <p:nvPr/>
        </p:nvSpPr>
        <p:spPr>
          <a:xfrm>
            <a:off x="7108508" y="3469217"/>
            <a:ext cx="1365313" cy="2269597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8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28EA6-515B-C767-AB21-4124C4578693}"/>
              </a:ext>
            </a:extLst>
          </p:cNvPr>
          <p:cNvSpPr txBox="1"/>
          <p:nvPr/>
        </p:nvSpPr>
        <p:spPr>
          <a:xfrm>
            <a:off x="1318039" y="5317835"/>
            <a:ext cx="2017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Project Assistant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9A394-CDF3-A2B8-E895-045CFB1CB318}"/>
              </a:ext>
            </a:extLst>
          </p:cNvPr>
          <p:cNvSpPr txBox="1"/>
          <p:nvPr/>
        </p:nvSpPr>
        <p:spPr>
          <a:xfrm>
            <a:off x="5120160" y="5317835"/>
            <a:ext cx="1951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Project Manager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49A57-EED4-48EF-FF29-738A38EFD0F9}"/>
              </a:ext>
            </a:extLst>
          </p:cNvPr>
          <p:cNvSpPr txBox="1"/>
          <p:nvPr/>
        </p:nvSpPr>
        <p:spPr>
          <a:xfrm>
            <a:off x="8958468" y="5317835"/>
            <a:ext cx="19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Project Assistant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68B9A-FBBE-4487-A73A-D091D9C99CDC}"/>
              </a:ext>
            </a:extLst>
          </p:cNvPr>
          <p:cNvSpPr txBox="1"/>
          <p:nvPr/>
        </p:nvSpPr>
        <p:spPr>
          <a:xfrm>
            <a:off x="1888063" y="16425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김민섭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1FDFB-8004-4826-BC9E-CF2E8AD070EB}"/>
              </a:ext>
            </a:extLst>
          </p:cNvPr>
          <p:cNvSpPr txBox="1"/>
          <p:nvPr/>
        </p:nvSpPr>
        <p:spPr>
          <a:xfrm>
            <a:off x="5393266" y="1642528"/>
            <a:ext cx="140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윤장수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5AFC1-52BD-4375-BBBE-5F04E04A477C}"/>
              </a:ext>
            </a:extLst>
          </p:cNvPr>
          <p:cNvSpPr txBox="1"/>
          <p:nvPr/>
        </p:nvSpPr>
        <p:spPr>
          <a:xfrm>
            <a:off x="9497237" y="16425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조만호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6BCF9FE-946E-47B5-8642-CBB12BCAC40D}"/>
              </a:ext>
            </a:extLst>
          </p:cNvPr>
          <p:cNvSpPr/>
          <p:nvPr/>
        </p:nvSpPr>
        <p:spPr>
          <a:xfrm>
            <a:off x="1214738" y="2564719"/>
            <a:ext cx="2223814" cy="2200257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31CF2AF-B3B7-4E9D-86CD-564572A49D31}"/>
              </a:ext>
            </a:extLst>
          </p:cNvPr>
          <p:cNvSpPr/>
          <p:nvPr/>
        </p:nvSpPr>
        <p:spPr>
          <a:xfrm>
            <a:off x="4984093" y="2564721"/>
            <a:ext cx="2223814" cy="220025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64BBEE7-38DB-4E13-A51B-FDA9E20F0771}"/>
              </a:ext>
            </a:extLst>
          </p:cNvPr>
          <p:cNvSpPr/>
          <p:nvPr/>
        </p:nvSpPr>
        <p:spPr>
          <a:xfrm>
            <a:off x="8823912" y="2564719"/>
            <a:ext cx="2223814" cy="220025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C0C2C9D-798E-41B5-930A-64AA5C708756}"/>
              </a:ext>
            </a:extLst>
          </p:cNvPr>
          <p:cNvCxnSpPr>
            <a:cxnSpLocks/>
          </p:cNvCxnSpPr>
          <p:nvPr/>
        </p:nvCxnSpPr>
        <p:spPr>
          <a:xfrm>
            <a:off x="267629" y="323385"/>
            <a:ext cx="1172015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DB1338-A968-47DD-9084-C0FC803FF925}"/>
              </a:ext>
            </a:extLst>
          </p:cNvPr>
          <p:cNvSpPr txBox="1"/>
          <p:nvPr/>
        </p:nvSpPr>
        <p:spPr>
          <a:xfrm>
            <a:off x="1205391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785449-3A8B-4CEF-9F70-BB55E6915317}"/>
              </a:ext>
            </a:extLst>
          </p:cNvPr>
          <p:cNvSpPr txBox="1"/>
          <p:nvPr/>
        </p:nvSpPr>
        <p:spPr>
          <a:xfrm>
            <a:off x="1925460" y="4237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세얼간이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BF008-544F-444A-90D4-A0A771B13D6D}"/>
              </a:ext>
            </a:extLst>
          </p:cNvPr>
          <p:cNvSpPr txBox="1"/>
          <p:nvPr/>
        </p:nvSpPr>
        <p:spPr>
          <a:xfrm>
            <a:off x="267629" y="485298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75753"/>
      </p:ext>
    </p:extLst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8693" y="5247260"/>
            <a:ext cx="8240128" cy="903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VLAN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-  Relay Agent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하나의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DHCP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로 서로 다른 대역에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를 할당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-  Inter VLAN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사용하여 서로 다른 대역을 적은 노드로 인터넷이 가능하게 함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29">
            <a:extLst>
              <a:ext uri="{FF2B5EF4-FFF2-40B4-BE49-F238E27FC236}">
                <a16:creationId xmlns:a16="http://schemas.microsoft.com/office/drawing/2014/main" id="{50F1861D-5065-414A-A119-C95E423B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39" y="1495146"/>
            <a:ext cx="4557007" cy="11627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3">
            <a:extLst>
              <a:ext uri="{FF2B5EF4-FFF2-40B4-BE49-F238E27FC236}">
                <a16:creationId xmlns:a16="http://schemas.microsoft.com/office/drawing/2014/main" id="{9CD5A8CA-A51E-4F31-B3FB-5FE03A7F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139" y="2754922"/>
            <a:ext cx="4557006" cy="17276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47F9A5-6F75-45F1-AD54-54147A4CA7E8}"/>
              </a:ext>
            </a:extLst>
          </p:cNvPr>
          <p:cNvSpPr txBox="1"/>
          <p:nvPr/>
        </p:nvSpPr>
        <p:spPr>
          <a:xfrm>
            <a:off x="564265" y="1400401"/>
            <a:ext cx="308947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SAMBA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VLAN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27CDEC-7782-49FC-B48C-B503BFE68896}"/>
              </a:ext>
            </a:extLst>
          </p:cNvPr>
          <p:cNvSpPr/>
          <p:nvPr/>
        </p:nvSpPr>
        <p:spPr>
          <a:xfrm>
            <a:off x="320733" y="2306045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00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2C9A47-31B3-AA4A-120F-6FB4BA67E449}"/>
              </a:ext>
            </a:extLst>
          </p:cNvPr>
          <p:cNvSpPr txBox="1"/>
          <p:nvPr/>
        </p:nvSpPr>
        <p:spPr>
          <a:xfrm>
            <a:off x="375192" y="1379844"/>
            <a:ext cx="24974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3tier(LAMP)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NFS(RAID)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L4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Router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5140" y="2828836"/>
            <a:ext cx="3605889" cy="117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3tier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직원들과 시민들이 웹 사이트를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이용해줄 수 있게 함과 더불어 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정보를 저장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0F02E2-BAA4-4E9F-9F8D-EEB9FCB85583}"/>
              </a:ext>
            </a:extLst>
          </p:cNvPr>
          <p:cNvSpPr/>
          <p:nvPr/>
        </p:nvSpPr>
        <p:spPr>
          <a:xfrm>
            <a:off x="330258" y="1477370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D50388F-973B-4905-A549-AE94C6DD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67471"/>
            <a:ext cx="6281488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F75223-AE5B-4293-A806-77054D969E1B}"/>
              </a:ext>
            </a:extLst>
          </p:cNvPr>
          <p:cNvSpPr/>
          <p:nvPr/>
        </p:nvSpPr>
        <p:spPr>
          <a:xfrm>
            <a:off x="4562044" y="4782957"/>
            <a:ext cx="1241194" cy="1550165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A78E99-2A42-4467-BEC5-AD5F4B7F1946}"/>
              </a:ext>
            </a:extLst>
          </p:cNvPr>
          <p:cNvSpPr/>
          <p:nvPr/>
        </p:nvSpPr>
        <p:spPr>
          <a:xfrm>
            <a:off x="3554710" y="4265618"/>
            <a:ext cx="1128358" cy="1550165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0BE7A7-D1FC-4965-BFAD-EAA9D7E33AAA}"/>
              </a:ext>
            </a:extLst>
          </p:cNvPr>
          <p:cNvSpPr/>
          <p:nvPr/>
        </p:nvSpPr>
        <p:spPr>
          <a:xfrm>
            <a:off x="6890121" y="2310512"/>
            <a:ext cx="1365313" cy="1164662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17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6928" y="4916298"/>
            <a:ext cx="8623187" cy="1177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3tier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-  Web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서버와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WAS,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그리고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서버를 연동시켜 주기 위해 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  WEB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에서는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3tier.conf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파일에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proxy : fcgi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항목을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WAS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서버의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로 입력해주고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  WAS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에서는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dbconn.php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파일에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“loacalhost”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항목을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서버의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로 수정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38">
            <a:extLst>
              <a:ext uri="{FF2B5EF4-FFF2-40B4-BE49-F238E27FC236}">
                <a16:creationId xmlns:a16="http://schemas.microsoft.com/office/drawing/2014/main" id="{FABF009C-3265-411D-918B-5F2762DE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54" y="1527232"/>
            <a:ext cx="7075419" cy="94335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40">
            <a:extLst>
              <a:ext uri="{FF2B5EF4-FFF2-40B4-BE49-F238E27FC236}">
                <a16:creationId xmlns:a16="http://schemas.microsoft.com/office/drawing/2014/main" id="{90C8F675-7CFC-42AD-B66A-A1807FD6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054" y="2590325"/>
            <a:ext cx="7075418" cy="209916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DE104A-83FA-4664-AF4C-FB6C76C0C727}"/>
              </a:ext>
            </a:extLst>
          </p:cNvPr>
          <p:cNvSpPr txBox="1"/>
          <p:nvPr/>
        </p:nvSpPr>
        <p:spPr>
          <a:xfrm>
            <a:off x="375192" y="1379844"/>
            <a:ext cx="24974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3tier(LAMP)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NFS(RAID)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L4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Router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C2F70B-C538-49E3-B0A3-F3E05C38B85C}"/>
              </a:ext>
            </a:extLst>
          </p:cNvPr>
          <p:cNvSpPr/>
          <p:nvPr/>
        </p:nvSpPr>
        <p:spPr>
          <a:xfrm>
            <a:off x="330258" y="1477370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7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6928" y="4916298"/>
            <a:ext cx="8616789" cy="1454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3tier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-  DB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서버와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WAS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서버에서 데이터베이스를 가져오고 불러오기위해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서버에서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grant all privillages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명령어를 이용해서 권한을 부여해주고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WAS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서버에서 접속을 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위해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를 동일시 해줌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  <a:defRPr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41">
            <a:extLst>
              <a:ext uri="{FF2B5EF4-FFF2-40B4-BE49-F238E27FC236}">
                <a16:creationId xmlns:a16="http://schemas.microsoft.com/office/drawing/2014/main" id="{C1987714-E3B0-457C-A354-EB417EFA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05" y="3851251"/>
            <a:ext cx="6742171" cy="36273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40">
            <a:extLst>
              <a:ext uri="{FF2B5EF4-FFF2-40B4-BE49-F238E27FC236}">
                <a16:creationId xmlns:a16="http://schemas.microsoft.com/office/drawing/2014/main" id="{FA4F184A-4807-4022-873D-32147C0F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105" y="1478949"/>
            <a:ext cx="7075418" cy="209916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DF58CC-D55C-4211-8581-3F6E6E058D6B}"/>
              </a:ext>
            </a:extLst>
          </p:cNvPr>
          <p:cNvSpPr txBox="1"/>
          <p:nvPr/>
        </p:nvSpPr>
        <p:spPr>
          <a:xfrm>
            <a:off x="375192" y="1379844"/>
            <a:ext cx="24974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3tier(LAMP)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NFS(RAID)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L4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Router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71C5B4-884A-42A1-A0AD-4ADAB23BB8DF}"/>
              </a:ext>
            </a:extLst>
          </p:cNvPr>
          <p:cNvSpPr/>
          <p:nvPr/>
        </p:nvSpPr>
        <p:spPr>
          <a:xfrm>
            <a:off x="330258" y="1477370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6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2C9A47-31B3-AA4A-120F-6FB4BA67E449}"/>
              </a:ext>
            </a:extLst>
          </p:cNvPr>
          <p:cNvSpPr txBox="1"/>
          <p:nvPr/>
        </p:nvSpPr>
        <p:spPr>
          <a:xfrm>
            <a:off x="743360" y="1407495"/>
            <a:ext cx="24974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3tier(LAMP)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NFS(RAID)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L4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UTM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Router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43ED8-AFBF-4776-856A-6CDAB28A0722}"/>
              </a:ext>
            </a:extLst>
          </p:cNvPr>
          <p:cNvSpPr txBox="1"/>
          <p:nvPr/>
        </p:nvSpPr>
        <p:spPr>
          <a:xfrm>
            <a:off x="8634394" y="2815905"/>
            <a:ext cx="3442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NFS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DB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저장된 중요 데이터를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마운트하여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실시간 백업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2E1541-8E93-4947-99AD-21883AAF1001}"/>
              </a:ext>
            </a:extLst>
          </p:cNvPr>
          <p:cNvSpPr txBox="1"/>
          <p:nvPr/>
        </p:nvSpPr>
        <p:spPr>
          <a:xfrm>
            <a:off x="375192" y="1379844"/>
            <a:ext cx="24974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3tier(LAMP)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NFS(RAID)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L4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Router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1C0866-8899-4C09-8CD7-3ACA85EFED7F}"/>
              </a:ext>
            </a:extLst>
          </p:cNvPr>
          <p:cNvSpPr/>
          <p:nvPr/>
        </p:nvSpPr>
        <p:spPr>
          <a:xfrm>
            <a:off x="330258" y="1905995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89CA3383-E927-4176-BA2A-33C72F735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67471"/>
            <a:ext cx="6281488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51FE76-4571-4280-A619-058C69B23E83}"/>
              </a:ext>
            </a:extLst>
          </p:cNvPr>
          <p:cNvSpPr/>
          <p:nvPr/>
        </p:nvSpPr>
        <p:spPr>
          <a:xfrm>
            <a:off x="7744990" y="3091343"/>
            <a:ext cx="478534" cy="371097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C473A7-A49B-4706-BB19-DD32C72F8076}"/>
              </a:ext>
            </a:extLst>
          </p:cNvPr>
          <p:cNvSpPr/>
          <p:nvPr/>
        </p:nvSpPr>
        <p:spPr>
          <a:xfrm>
            <a:off x="5347519" y="5852201"/>
            <a:ext cx="297132" cy="449028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7EFE7B-A46A-43C4-A16B-7D1FBA5F739D}"/>
              </a:ext>
            </a:extLst>
          </p:cNvPr>
          <p:cNvSpPr/>
          <p:nvPr/>
        </p:nvSpPr>
        <p:spPr>
          <a:xfrm>
            <a:off x="4265479" y="5338583"/>
            <a:ext cx="297132" cy="449028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9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43ED8-AFBF-4776-856A-6CDAB28A0722}"/>
              </a:ext>
            </a:extLst>
          </p:cNvPr>
          <p:cNvSpPr txBox="1"/>
          <p:nvPr/>
        </p:nvSpPr>
        <p:spPr>
          <a:xfrm>
            <a:off x="2430455" y="5072724"/>
            <a:ext cx="7852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NFS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RAID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생성해주고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들을 묶어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생성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/exports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파일에 들어가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RAID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파일에 대한 읽기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쓰기 권한을 부여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NFS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서버를 백업하는 파일을 마운트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1" name="Picture 43">
            <a:extLst>
              <a:ext uri="{FF2B5EF4-FFF2-40B4-BE49-F238E27FC236}">
                <a16:creationId xmlns:a16="http://schemas.microsoft.com/office/drawing/2014/main" id="{B54A9A54-8E20-428A-9824-562407FC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161" y="2417054"/>
            <a:ext cx="5389626" cy="4813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45">
            <a:extLst>
              <a:ext uri="{FF2B5EF4-FFF2-40B4-BE49-F238E27FC236}">
                <a16:creationId xmlns:a16="http://schemas.microsoft.com/office/drawing/2014/main" id="{5C5EDAB3-FE2C-48CA-9D8C-2B83DB0C9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61" y="3202286"/>
            <a:ext cx="6749934" cy="6027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47">
            <a:extLst>
              <a:ext uri="{FF2B5EF4-FFF2-40B4-BE49-F238E27FC236}">
                <a16:creationId xmlns:a16="http://schemas.microsoft.com/office/drawing/2014/main" id="{9A79F320-AE93-4A83-BEBF-788635AA2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161" y="1679151"/>
            <a:ext cx="8081428" cy="53244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BEEB4A-45A5-49B4-A09D-1D3464CE365F}"/>
              </a:ext>
            </a:extLst>
          </p:cNvPr>
          <p:cNvSpPr txBox="1"/>
          <p:nvPr/>
        </p:nvSpPr>
        <p:spPr>
          <a:xfrm>
            <a:off x="375192" y="1379844"/>
            <a:ext cx="24974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3tier(LAMP)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NFS(RAID)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L4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Router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3CA687-3885-4929-A660-012D5D1FA8BE}"/>
              </a:ext>
            </a:extLst>
          </p:cNvPr>
          <p:cNvSpPr/>
          <p:nvPr/>
        </p:nvSpPr>
        <p:spPr>
          <a:xfrm>
            <a:off x="330258" y="1858370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66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43038" y="2715689"/>
            <a:ext cx="3442612" cy="1178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L4 Switch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두 개의 웹 서버가 부하를 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받지 않도록 들어오는 신호를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적절히 분배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78A776-A469-4076-ADA2-DC271E157B9B}"/>
              </a:ext>
            </a:extLst>
          </p:cNvPr>
          <p:cNvSpPr txBox="1"/>
          <p:nvPr/>
        </p:nvSpPr>
        <p:spPr>
          <a:xfrm>
            <a:off x="375192" y="1379844"/>
            <a:ext cx="24974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3tier(LAMP)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NFS(RAID)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L4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Router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59027D-C641-42DC-8DBF-C7D9CE245506}"/>
              </a:ext>
            </a:extLst>
          </p:cNvPr>
          <p:cNvSpPr/>
          <p:nvPr/>
        </p:nvSpPr>
        <p:spPr>
          <a:xfrm>
            <a:off x="330258" y="2258420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C42E68B1-02DF-4C32-A491-09F639B3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67471"/>
            <a:ext cx="6281488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75B428-97C6-402A-B558-4C47C6A945BD}"/>
              </a:ext>
            </a:extLst>
          </p:cNvPr>
          <p:cNvSpPr/>
          <p:nvPr/>
        </p:nvSpPr>
        <p:spPr>
          <a:xfrm>
            <a:off x="3954711" y="3747337"/>
            <a:ext cx="359530" cy="337361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8606F3-D136-4EBC-B4F7-01EB4D963D44}"/>
              </a:ext>
            </a:extLst>
          </p:cNvPr>
          <p:cNvSpPr/>
          <p:nvPr/>
        </p:nvSpPr>
        <p:spPr>
          <a:xfrm>
            <a:off x="5033703" y="4277689"/>
            <a:ext cx="359530" cy="337361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DEF6E4-AC42-44ED-95CC-25DC74091E11}"/>
              </a:ext>
            </a:extLst>
          </p:cNvPr>
          <p:cNvSpPr/>
          <p:nvPr/>
        </p:nvSpPr>
        <p:spPr>
          <a:xfrm>
            <a:off x="6594826" y="2766129"/>
            <a:ext cx="359530" cy="337361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7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6497" y="4967391"/>
            <a:ext cx="7756282" cy="90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L4 Switch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웹 서버 두개의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group1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으로 묶어주고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load balancing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서비스에서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round robin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을 설정해줌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그리고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group1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의 서비스 형식을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로 설정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51">
            <a:extLst>
              <a:ext uri="{FF2B5EF4-FFF2-40B4-BE49-F238E27FC236}">
                <a16:creationId xmlns:a16="http://schemas.microsoft.com/office/drawing/2014/main" id="{7721F42F-5285-4A06-A736-A3285292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17" y="1539897"/>
            <a:ext cx="5946077" cy="7564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52">
            <a:extLst>
              <a:ext uri="{FF2B5EF4-FFF2-40B4-BE49-F238E27FC236}">
                <a16:creationId xmlns:a16="http://schemas.microsoft.com/office/drawing/2014/main" id="{80FF1ECA-F7F4-4A41-BAEC-54308CA7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8" y="2428795"/>
            <a:ext cx="5972036" cy="8851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54">
            <a:extLst>
              <a:ext uri="{FF2B5EF4-FFF2-40B4-BE49-F238E27FC236}">
                <a16:creationId xmlns:a16="http://schemas.microsoft.com/office/drawing/2014/main" id="{6C9AD268-3DF6-4A03-B6F8-9737DE11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538" y="3492736"/>
            <a:ext cx="5972035" cy="84507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E00DAA-DB56-427D-AD5C-BDD6E4D65F7E}"/>
              </a:ext>
            </a:extLst>
          </p:cNvPr>
          <p:cNvSpPr txBox="1"/>
          <p:nvPr/>
        </p:nvSpPr>
        <p:spPr>
          <a:xfrm>
            <a:off x="375192" y="1379844"/>
            <a:ext cx="24974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3tier(LAMP)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NFS(RAID)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L4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Router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1C14A7-64FF-425E-82DA-D3D96361B38D}"/>
              </a:ext>
            </a:extLst>
          </p:cNvPr>
          <p:cNvSpPr/>
          <p:nvPr/>
        </p:nvSpPr>
        <p:spPr>
          <a:xfrm>
            <a:off x="330258" y="2286995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1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43ED8-AFBF-4776-856A-6CDAB28A0722}"/>
              </a:ext>
            </a:extLst>
          </p:cNvPr>
          <p:cNvSpPr txBox="1"/>
          <p:nvPr/>
        </p:nvSpPr>
        <p:spPr>
          <a:xfrm>
            <a:off x="2446497" y="4967391"/>
            <a:ext cx="775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L4 Switch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서버에 대한 가상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주소를 할당해주어서 외부에서 가상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접속을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하였을 때 밑에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web server 2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개로 통신이 원활하게 가도록 설정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49">
            <a:extLst>
              <a:ext uri="{FF2B5EF4-FFF2-40B4-BE49-F238E27FC236}">
                <a16:creationId xmlns:a16="http://schemas.microsoft.com/office/drawing/2014/main" id="{9DC46CEB-6AC7-47DD-9CE7-EB0FB9D2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18" y="1675577"/>
            <a:ext cx="6846186" cy="13141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B6CD-1D01-4144-A084-9C5832D6C626}"/>
              </a:ext>
            </a:extLst>
          </p:cNvPr>
          <p:cNvSpPr txBox="1"/>
          <p:nvPr/>
        </p:nvSpPr>
        <p:spPr>
          <a:xfrm>
            <a:off x="375192" y="1379844"/>
            <a:ext cx="24974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3tier(LAMP)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NFS(RAID)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L4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Router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604C62-FD7F-49B1-8A2A-0199C6551563}"/>
              </a:ext>
            </a:extLst>
          </p:cNvPr>
          <p:cNvSpPr/>
          <p:nvPr/>
        </p:nvSpPr>
        <p:spPr>
          <a:xfrm>
            <a:off x="330258" y="2277470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0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42954" y="2715906"/>
            <a:ext cx="3525955" cy="1730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UTM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-  NAT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설정을 통해 내부와 외부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가 통신이 될 수 있도록 해줌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정책설정을 통해 외부에서 서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버망으로 들어오지 못하도록 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해줌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5C8E06-8933-4416-A600-AD46ECA15C59}"/>
              </a:ext>
            </a:extLst>
          </p:cNvPr>
          <p:cNvSpPr txBox="1"/>
          <p:nvPr/>
        </p:nvSpPr>
        <p:spPr>
          <a:xfrm>
            <a:off x="375192" y="1379844"/>
            <a:ext cx="24974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3tier(LAMP)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NFS(RAID)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L4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Router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D986AF-0AC9-41F6-BDCE-6326F434A3D2}"/>
              </a:ext>
            </a:extLst>
          </p:cNvPr>
          <p:cNvSpPr/>
          <p:nvPr/>
        </p:nvSpPr>
        <p:spPr>
          <a:xfrm>
            <a:off x="330258" y="2706095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CE02FDFF-A75B-4D61-A995-5CB65A32B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67471"/>
            <a:ext cx="6281488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6A6E45-855A-45BE-BDF2-FF6B8A5A1EA3}"/>
              </a:ext>
            </a:extLst>
          </p:cNvPr>
          <p:cNvSpPr/>
          <p:nvPr/>
        </p:nvSpPr>
        <p:spPr>
          <a:xfrm>
            <a:off x="3019307" y="2774704"/>
            <a:ext cx="359530" cy="337361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F3911-11ED-45FF-8D1E-D9AB8C53C3C0}"/>
              </a:ext>
            </a:extLst>
          </p:cNvPr>
          <p:cNvSpPr/>
          <p:nvPr/>
        </p:nvSpPr>
        <p:spPr>
          <a:xfrm>
            <a:off x="5033703" y="3413097"/>
            <a:ext cx="359530" cy="337361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4D73C2-DA06-4EED-846C-81BAFF1F3E37}"/>
              </a:ext>
            </a:extLst>
          </p:cNvPr>
          <p:cNvSpPr/>
          <p:nvPr/>
        </p:nvSpPr>
        <p:spPr>
          <a:xfrm>
            <a:off x="6211526" y="3707580"/>
            <a:ext cx="359530" cy="337361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2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4736924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시나리오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2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B2E0AC-CC2F-4F9A-BCFB-838D2ED4C6E7}"/>
              </a:ext>
            </a:extLst>
          </p:cNvPr>
          <p:cNvCxnSpPr/>
          <p:nvPr/>
        </p:nvCxnSpPr>
        <p:spPr>
          <a:xfrm>
            <a:off x="5427596" y="4157952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11740"/>
      </p:ext>
    </p:extLst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6497" y="4633904"/>
            <a:ext cx="8238026" cy="1460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UTM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외부에서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UTM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을 통하여 시립직원망으로 들어오는 모든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HTTP(port:80)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허가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UTM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에서 외부와의 네트워크 연결을 위해 라우터와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OSPF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Area-ID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을 같게 해줌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4B4774-8E9B-4269-A505-18490210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97" y="1407495"/>
            <a:ext cx="3282231" cy="27581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DBE10B-1271-4E10-8DDD-97C312B54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14" y="1407495"/>
            <a:ext cx="3282231" cy="28428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0C32D1-967F-44F4-8FFF-889D7D676BE5}"/>
              </a:ext>
            </a:extLst>
          </p:cNvPr>
          <p:cNvSpPr txBox="1"/>
          <p:nvPr/>
        </p:nvSpPr>
        <p:spPr>
          <a:xfrm>
            <a:off x="375192" y="1379844"/>
            <a:ext cx="24974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3tier(LAMP)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NFS(RAID)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L4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Router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FF1373-814A-478C-AED7-F395A6DC03B0}"/>
              </a:ext>
            </a:extLst>
          </p:cNvPr>
          <p:cNvSpPr/>
          <p:nvPr/>
        </p:nvSpPr>
        <p:spPr>
          <a:xfrm>
            <a:off x="330258" y="2706095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43ED8-AFBF-4776-856A-6CDAB28A0722}"/>
              </a:ext>
            </a:extLst>
          </p:cNvPr>
          <p:cNvSpPr txBox="1"/>
          <p:nvPr/>
        </p:nvSpPr>
        <p:spPr>
          <a:xfrm>
            <a:off x="8489967" y="2690336"/>
            <a:ext cx="3442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Router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자신과 연결된 라우터에 대한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정보를 라우팅 테이블에 기록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 놓았다가 신호가 들어오면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영역대로 전달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9D6DE3-A1BF-43DD-B831-B13DB3851F01}"/>
              </a:ext>
            </a:extLst>
          </p:cNvPr>
          <p:cNvSpPr txBox="1"/>
          <p:nvPr/>
        </p:nvSpPr>
        <p:spPr>
          <a:xfrm>
            <a:off x="375192" y="1379844"/>
            <a:ext cx="24974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3tier(LAMP)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NFS(RAID)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L4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Router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BA36B6-E680-4CC4-AA11-FC4E4E94916D}"/>
              </a:ext>
            </a:extLst>
          </p:cNvPr>
          <p:cNvSpPr/>
          <p:nvPr/>
        </p:nvSpPr>
        <p:spPr>
          <a:xfrm>
            <a:off x="330258" y="3125195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154A7DF0-60C5-43E9-B32E-8FB6B0B0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67471"/>
            <a:ext cx="6281488" cy="507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9FF822-2AE1-43D6-8BC2-C2D58921C513}"/>
              </a:ext>
            </a:extLst>
          </p:cNvPr>
          <p:cNvSpPr/>
          <p:nvPr/>
        </p:nvSpPr>
        <p:spPr>
          <a:xfrm>
            <a:off x="3950294" y="2778690"/>
            <a:ext cx="359530" cy="337361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F6B247-46E1-41C8-AA08-8F09ED86CE20}"/>
              </a:ext>
            </a:extLst>
          </p:cNvPr>
          <p:cNvSpPr/>
          <p:nvPr/>
        </p:nvSpPr>
        <p:spPr>
          <a:xfrm>
            <a:off x="5032757" y="3011378"/>
            <a:ext cx="359530" cy="337361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1DCE91-A1E8-474C-8AA0-D5F1774BA70F}"/>
              </a:ext>
            </a:extLst>
          </p:cNvPr>
          <p:cNvSpPr/>
          <p:nvPr/>
        </p:nvSpPr>
        <p:spPr>
          <a:xfrm>
            <a:off x="6210504" y="2769545"/>
            <a:ext cx="359530" cy="337361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DD812C-3EAF-4D5F-9D44-DF1078EB752F}"/>
              </a:ext>
            </a:extLst>
          </p:cNvPr>
          <p:cNvSpPr/>
          <p:nvPr/>
        </p:nvSpPr>
        <p:spPr>
          <a:xfrm>
            <a:off x="5030652" y="2521655"/>
            <a:ext cx="359530" cy="337361"/>
          </a:xfrm>
          <a:prstGeom prst="rect">
            <a:avLst/>
          </a:prstGeom>
          <a:solidFill>
            <a:schemeClr val="accent5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4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구축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6497" y="4303594"/>
            <a:ext cx="3697383" cy="1457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Router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이중화 라우터를 사용하기위해 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   vrrp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기능을 사용하여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vrrp 1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   priority 120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을 설정해주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어서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master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backup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을 구분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65">
            <a:extLst>
              <a:ext uri="{FF2B5EF4-FFF2-40B4-BE49-F238E27FC236}">
                <a16:creationId xmlns:a16="http://schemas.microsoft.com/office/drawing/2014/main" id="{67B90329-89A4-48C8-BD93-4D956186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816" y="3242032"/>
            <a:ext cx="5006340" cy="233844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63">
            <a:extLst>
              <a:ext uri="{FF2B5EF4-FFF2-40B4-BE49-F238E27FC236}">
                <a16:creationId xmlns:a16="http://schemas.microsoft.com/office/drawing/2014/main" id="{95DB5C47-CAAF-4B59-A5E2-E6B49CAF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003" y="1152511"/>
            <a:ext cx="5232654" cy="23807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4954F0-81E6-4899-BA3C-08A008C89863}"/>
              </a:ext>
            </a:extLst>
          </p:cNvPr>
          <p:cNvSpPr txBox="1"/>
          <p:nvPr/>
        </p:nvSpPr>
        <p:spPr>
          <a:xfrm>
            <a:off x="375192" y="1379844"/>
            <a:ext cx="249746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3tier(LAMP)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NFS(RAID)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L4 Switch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Router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4B3872-C26F-4E26-975A-A7D4CC1FB2E3}"/>
              </a:ext>
            </a:extLst>
          </p:cNvPr>
          <p:cNvSpPr/>
          <p:nvPr/>
        </p:nvSpPr>
        <p:spPr>
          <a:xfrm>
            <a:off x="330258" y="3125195"/>
            <a:ext cx="1555692" cy="397163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4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38269" y="923653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6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55A58-06C7-43CC-A357-B1C783817B08}"/>
              </a:ext>
            </a:extLst>
          </p:cNvPr>
          <p:cNvSpPr txBox="1"/>
          <p:nvPr/>
        </p:nvSpPr>
        <p:spPr>
          <a:xfrm>
            <a:off x="3547389" y="4736924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프로젝트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F049BF-D3A0-4DF3-8965-6FEC7011F844}"/>
              </a:ext>
            </a:extLst>
          </p:cNvPr>
          <p:cNvCxnSpPr/>
          <p:nvPr/>
        </p:nvCxnSpPr>
        <p:spPr>
          <a:xfrm>
            <a:off x="5427596" y="4157952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72123"/>
      </p:ext>
    </p:extLst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0314f">
            <a:alpha val="8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012CE1-208B-495A-B744-1CF9DA069602}"/>
              </a:ext>
            </a:extLst>
          </p:cNvPr>
          <p:cNvSpPr txBox="1"/>
          <p:nvPr/>
        </p:nvSpPr>
        <p:spPr>
          <a:xfrm>
            <a:off x="3200399" y="563870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</a:rPr>
              <a:t>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A4584E-A024-4058-830C-71F7916796C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24" y="2852488"/>
            <a:ext cx="1080000" cy="10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425F45-1F11-4D08-9AC5-E12D850D0A6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524" y="2852488"/>
            <a:ext cx="1080000" cy="108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35660" y="2852488"/>
            <a:ext cx="1080000" cy="10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6321" y="4114800"/>
            <a:ext cx="2403844" cy="636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효율성 향상</a:t>
            </a:r>
            <a:endParaRPr lang="en-US" altLang="ko-KR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신뢰할 수 있는 서비스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9303" y="4124325"/>
            <a:ext cx="18533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효율적인 서비스</a:t>
            </a:r>
            <a:endParaRPr lang="ko-KR" altLang="en-US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안전 및 신뢰 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37930" y="4114800"/>
            <a:ext cx="16754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폐쇄된 환경</a:t>
            </a:r>
            <a:endParaRPr lang="ko-KR" altLang="en-US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허가 받은 통신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3038265" y="2397919"/>
            <a:ext cx="1808531" cy="36242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시립도서관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5191734" y="2395537"/>
            <a:ext cx="1808531" cy="36480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지역도서관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7353911" y="2392816"/>
            <a:ext cx="1808531" cy="36752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네트워크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9831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753404" y="2326773"/>
            <a:ext cx="3113353" cy="3058019"/>
          </a:xfrm>
          <a:prstGeom prst="ellipse">
            <a:avLst/>
          </a:prstGeom>
          <a:solidFill>
            <a:srgbClr val="00314f">
              <a:alpha val="749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늘솜시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422492" y="4456563"/>
            <a:ext cx="1758766" cy="1758766"/>
          </a:xfrm>
          <a:prstGeom prst="ellipse">
            <a:avLst/>
          </a:prstGeom>
          <a:solidFill>
            <a:srgbClr val="0f4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422492" y="1496236"/>
            <a:ext cx="1758766" cy="1758766"/>
          </a:xfrm>
          <a:prstGeom prst="ellipse">
            <a:avLst/>
          </a:prstGeom>
          <a:solidFill>
            <a:srgbClr val="66a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588024" y="4986218"/>
            <a:ext cx="1399016" cy="6983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spc="-150">
                <a:solidFill>
                  <a:schemeClr val="bg1"/>
                </a:solidFill>
                <a:latin typeface="+mj-ea"/>
                <a:ea typeface="+mj-ea"/>
              </a:rPr>
              <a:t>늘솜</a:t>
            </a:r>
            <a:endParaRPr lang="ko-KR" altLang="en-US" sz="2000" spc="-15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2000" spc="-150">
                <a:solidFill>
                  <a:schemeClr val="bg1"/>
                </a:solidFill>
                <a:latin typeface="+mj-ea"/>
                <a:ea typeface="+mj-ea"/>
              </a:rPr>
              <a:t>지역 도서관</a:t>
            </a:r>
            <a:endParaRPr lang="ko-KR" altLang="en-US" sz="2000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94922" y="1370720"/>
            <a:ext cx="6888528" cy="5018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● 국가에서 진행하는 교육도시 프로젝트로 인해 경기도 늘솜시에 시립도서관과 지역 도서관이 들어서게</a:t>
            </a:r>
            <a:r>
              <a:rPr lang="en-US" altLang="ko-KR"/>
              <a:t> </a:t>
            </a:r>
            <a:r>
              <a:rPr lang="ko-KR" altLang="en-US"/>
              <a:t>되어 저희 팀에게 시립</a:t>
            </a:r>
            <a:r>
              <a:rPr lang="en-US" altLang="ko-KR"/>
              <a:t>, </a:t>
            </a:r>
            <a:r>
              <a:rPr lang="ko-KR" altLang="en-US"/>
              <a:t>지역 도서관의 인프라 구축 요청이 들어오게 됨</a:t>
            </a:r>
            <a:r>
              <a:rPr lang="en-US" altLang="ko-KR"/>
              <a:t>.</a:t>
            </a: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● 도서관은 현대적이고 쾌활한 서버 및 네트워크 인프라를 갖추어 지역 주민들에게 풍부한 정보</a:t>
            </a:r>
            <a:r>
              <a:rPr lang="en-US" altLang="ko-KR"/>
              <a:t>, </a:t>
            </a:r>
            <a:r>
              <a:rPr lang="ko-KR" altLang="en-US"/>
              <a:t>편의성</a:t>
            </a:r>
            <a:r>
              <a:rPr lang="en-US" altLang="ko-KR"/>
              <a:t>, </a:t>
            </a:r>
            <a:r>
              <a:rPr lang="ko-KR" altLang="en-US"/>
              <a:t>그리고 다양한 서비스를 제공해야 함</a:t>
            </a:r>
            <a:r>
              <a:rPr lang="en-US" altLang="ko-KR"/>
              <a:t>.</a:t>
            </a: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● 시립 도서관은 시립 도서관 만에 회원정보를 담고</a:t>
            </a:r>
            <a:r>
              <a:rPr lang="en-US" altLang="ko-KR"/>
              <a:t>, </a:t>
            </a:r>
            <a:r>
              <a:rPr lang="ko-KR" altLang="en-US"/>
              <a:t>도서 및 회원 정보관리와 사이트 관리를 편하게 할 수 있게 구축해야 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● 지역 도서관은 지역 도서관만에 회원정보를 담아 도서관이 다르면 로그인 및 대출이 되지 않도록 구축해야 함</a:t>
            </a:r>
            <a:r>
              <a:rPr lang="en-US" altLang="ko-KR"/>
              <a:t>.</a:t>
            </a:r>
            <a:endParaRPr lang="en-US" altLang="ko-KR"/>
          </a:p>
          <a:p>
            <a:pPr algn="just">
              <a:defRPr/>
            </a:pPr>
            <a:endParaRPr lang="en-US" altLang="ko-KR"/>
          </a:p>
          <a:p>
            <a:pPr algn="just">
              <a:defRPr/>
            </a:pPr>
            <a:r>
              <a:rPr lang="ko-KR" altLang="en-US"/>
              <a:t>● 시립도서관과 지역도서관 직원간만 사용할 수 있는 인트라넷 구축과 메일을 주고받을 수 있게 요청 받음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55" name="TextBox 54"/>
          <p:cNvSpPr txBox="1"/>
          <p:nvPr/>
        </p:nvSpPr>
        <p:spPr>
          <a:xfrm>
            <a:off x="1569551" y="1945663"/>
            <a:ext cx="139843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spc="-150">
                <a:solidFill>
                  <a:schemeClr val="bg1"/>
                </a:solidFill>
                <a:latin typeface="+mj-ea"/>
                <a:ea typeface="+mj-ea"/>
              </a:rPr>
              <a:t>늘솜</a:t>
            </a:r>
            <a:endParaRPr lang="ko-KR" altLang="en-US" sz="2000" spc="-15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2000" spc="-150">
                <a:solidFill>
                  <a:schemeClr val="bg1"/>
                </a:solidFill>
                <a:latin typeface="+mj-ea"/>
                <a:ea typeface="+mj-ea"/>
              </a:rPr>
              <a:t>시립 도서관</a:t>
            </a:r>
            <a:endParaRPr lang="ko-KR" altLang="en-US" sz="2000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E02A10-A0BE-4680-89A2-244992BF4503}"/>
              </a:ext>
            </a:extLst>
          </p:cNvPr>
          <p:cNvCxnSpPr>
            <a:cxnSpLocks/>
          </p:cNvCxnSpPr>
          <p:nvPr/>
        </p:nvCxnSpPr>
        <p:spPr>
          <a:xfrm>
            <a:off x="267629" y="323385"/>
            <a:ext cx="1172015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5922E6-3A20-4C55-A236-A7C99E6AF172}"/>
              </a:ext>
            </a:extLst>
          </p:cNvPr>
          <p:cNvSpPr txBox="1"/>
          <p:nvPr/>
        </p:nvSpPr>
        <p:spPr>
          <a:xfrm>
            <a:off x="1205391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7ECF1C-CC12-4199-9E33-2196574EADA2}"/>
              </a:ext>
            </a:extLst>
          </p:cNvPr>
          <p:cNvSpPr txBox="1"/>
          <p:nvPr/>
        </p:nvSpPr>
        <p:spPr>
          <a:xfrm>
            <a:off x="1925460" y="4237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시나리오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465D8A-29B6-4B6F-BB5C-45CBADFD333D}"/>
              </a:ext>
            </a:extLst>
          </p:cNvPr>
          <p:cNvSpPr txBox="1"/>
          <p:nvPr/>
        </p:nvSpPr>
        <p:spPr>
          <a:xfrm>
            <a:off x="267629" y="485298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7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3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E274D-FFDE-4521-B9CA-1DA0B83F31BC}"/>
              </a:ext>
            </a:extLst>
          </p:cNvPr>
          <p:cNvSpPr txBox="1"/>
          <p:nvPr/>
        </p:nvSpPr>
        <p:spPr>
          <a:xfrm>
            <a:off x="3547389" y="4736924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프로젝트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F8E7A33-4205-4830-B570-DCF512114E8A}"/>
              </a:ext>
            </a:extLst>
          </p:cNvPr>
          <p:cNvCxnSpPr/>
          <p:nvPr/>
        </p:nvCxnSpPr>
        <p:spPr>
          <a:xfrm>
            <a:off x="5427596" y="4157952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B11C69-B445-4F8C-AAA1-E29712CA704B}"/>
              </a:ext>
            </a:extLst>
          </p:cNvPr>
          <p:cNvCxnSpPr>
            <a:cxnSpLocks/>
          </p:cNvCxnSpPr>
          <p:nvPr/>
        </p:nvCxnSpPr>
        <p:spPr>
          <a:xfrm>
            <a:off x="267629" y="323385"/>
            <a:ext cx="1172015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E4D8D3-6890-4326-988B-0520A7E0C9F5}"/>
              </a:ext>
            </a:extLst>
          </p:cNvPr>
          <p:cNvSpPr txBox="1"/>
          <p:nvPr/>
        </p:nvSpPr>
        <p:spPr>
          <a:xfrm>
            <a:off x="1205391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E63FE-9542-4F8D-B77C-589984AFCC88}"/>
              </a:ext>
            </a:extLst>
          </p:cNvPr>
          <p:cNvSpPr txBox="1"/>
          <p:nvPr/>
        </p:nvSpPr>
        <p:spPr>
          <a:xfrm>
            <a:off x="1925460" y="423744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FC9F9C-6919-40A4-B54E-FBD65478F3EE}"/>
              </a:ext>
            </a:extLst>
          </p:cNvPr>
          <p:cNvSpPr txBox="1"/>
          <p:nvPr/>
        </p:nvSpPr>
        <p:spPr>
          <a:xfrm>
            <a:off x="267629" y="485298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89F6F0-AF0A-469E-8258-5E99E2B4173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408" y="3571025"/>
            <a:ext cx="1080000" cy="10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B9120C-0F18-4CC1-84B0-B834AA2660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36" y="3561377"/>
            <a:ext cx="1080000" cy="1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DECB68-C2BA-4C92-A71C-0AF0D802D81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408" y="2216623"/>
            <a:ext cx="1080000" cy="108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96B8CE-A732-4B09-B2C4-BFDCF7190DC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07" y="2889000"/>
            <a:ext cx="1080000" cy="108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05D5BD8-9F98-4C3A-8B7A-7AE11CC700F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44" y="2889000"/>
            <a:ext cx="1080000" cy="10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73D94F9-9E24-4E44-9737-A285DD4EC8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36" y="2216623"/>
            <a:ext cx="1080000" cy="108000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AB1066B-D63C-4148-A9C1-D0395A19A4C0}"/>
              </a:ext>
            </a:extLst>
          </p:cNvPr>
          <p:cNvSpPr/>
          <p:nvPr/>
        </p:nvSpPr>
        <p:spPr>
          <a:xfrm>
            <a:off x="1925460" y="4936927"/>
            <a:ext cx="1865376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보안강화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71709EE-A21C-442D-951D-733B5827B5BE}"/>
              </a:ext>
            </a:extLst>
          </p:cNvPr>
          <p:cNvSpPr/>
          <p:nvPr/>
        </p:nvSpPr>
        <p:spPr>
          <a:xfrm>
            <a:off x="8042456" y="4936927"/>
            <a:ext cx="1865376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관리용이성</a:t>
            </a:r>
          </a:p>
        </p:txBody>
      </p:sp>
    </p:spTree>
    <p:extLst>
      <p:ext uri="{BB962C8B-B14F-4D97-AF65-F5344CB8AC3E}">
        <p14:creationId xmlns:p14="http://schemas.microsoft.com/office/powerpoint/2010/main" val="355598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46710" y="923653"/>
            <a:ext cx="1861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4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71F57-ADEE-45C4-8992-D87A276BA5DF}"/>
              </a:ext>
            </a:extLst>
          </p:cNvPr>
          <p:cNvSpPr txBox="1"/>
          <p:nvPr/>
        </p:nvSpPr>
        <p:spPr>
          <a:xfrm>
            <a:off x="3547389" y="4736924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조직 구성도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440354-11C6-4C80-929C-D7F1A6FEB4CE}"/>
              </a:ext>
            </a:extLst>
          </p:cNvPr>
          <p:cNvCxnSpPr/>
          <p:nvPr/>
        </p:nvCxnSpPr>
        <p:spPr>
          <a:xfrm>
            <a:off x="5427596" y="4157952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1087</ep:Words>
  <ep:PresentationFormat>와이드스크린</ep:PresentationFormat>
  <ep:Paragraphs>627</ep:Paragraphs>
  <ep:Slides>54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ep:HeadingPairs>
  <ep:TitlesOfParts>
    <vt:vector size="5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2022-07-11T04:17:28.000</dcterms:created>
  <dc:creator>Yu Saebyeol</dc:creator>
  <cp:lastModifiedBy>Brian Jo</cp:lastModifiedBy>
  <dcterms:modified xsi:type="dcterms:W3CDTF">2024-06-16T04:21:13.132</dcterms:modified>
  <cp:revision>213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