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9" r:id="rId6"/>
    <p:sldId id="260" r:id="rId7"/>
    <p:sldId id="261" r:id="rId8"/>
    <p:sldId id="263" r:id="rId9"/>
    <p:sldId id="262" r:id="rId10"/>
    <p:sldId id="5476" r:id="rId11"/>
    <p:sldId id="338" r:id="rId12"/>
    <p:sldId id="321" r:id="rId13"/>
    <p:sldId id="5477" r:id="rId14"/>
    <p:sldId id="257" r:id="rId15"/>
    <p:sldId id="5460" r:id="rId16"/>
    <p:sldId id="5474" r:id="rId17"/>
    <p:sldId id="5475" r:id="rId18"/>
    <p:sldId id="5454" r:id="rId19"/>
    <p:sldId id="258" r:id="rId20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B9D"/>
    <a:srgbClr val="AEB0AF"/>
    <a:srgbClr val="CEC7C1"/>
    <a:srgbClr val="8C8D90"/>
    <a:srgbClr val="D25350"/>
    <a:srgbClr val="808184"/>
    <a:srgbClr val="75767A"/>
    <a:srgbClr val="4E4F54"/>
    <a:srgbClr val="84888B"/>
    <a:srgbClr val="A04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90" autoAdjust="0"/>
    <p:restoredTop sz="95161" autoAdjust="0"/>
  </p:normalViewPr>
  <p:slideViewPr>
    <p:cSldViewPr snapToGrid="0" showGuides="1">
      <p:cViewPr>
        <p:scale>
          <a:sx n="71" d="100"/>
          <a:sy n="71" d="100"/>
        </p:scale>
        <p:origin x="944" y="13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5664" y="167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024-10F1-4BC3-BAA5-CB28D8F9B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8810624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39D-78C5-4FF5-94A2-BCBFAF602A34}" type="datetimeFigureOut">
              <a:rPr lang="en-US" smtClean="0">
                <a:latin typeface="+mn-lt"/>
              </a:rPr>
              <a:t>9/17/23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005F-34EB-4228-A469-9DA7EF685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81062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75DCF9F-B5D2-4E17-BF72-5579017E6EA3}" type="slidenum">
              <a:rPr lang="en-US" smtClean="0">
                <a:latin typeface="+mn-lt"/>
              </a:rPr>
              <a:pPr algn="l"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7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D7992059-949A-4D84-A84D-82EB5F97947B}" type="datetimeFigureOut">
              <a:rPr lang="en-US" smtClean="0"/>
              <a:pPr/>
              <a:t>9/17/23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fld id="{DBFF095A-F86B-4B29-8A9F-DF3D3D1F3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F095A-F86B-4B29-8A9F-DF3D3D1F3E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06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494F7A-66DD-4829-9AF4-30A3A0F241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392850"/>
            <a:ext cx="1644776" cy="4026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8736" y="1388962"/>
            <a:ext cx="8678194" cy="978729"/>
          </a:xfr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7" y="1083755"/>
            <a:ext cx="5486764" cy="421929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4221671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7DBBE-95AC-E843-979A-A1A45836011E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325F85-B4F1-4C5D-855D-1BE9D9C179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F888CF4-3F65-4925-A47B-614AFCDC05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CFFE01C-81C8-4437-B6F5-7BAAEE5FC2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B955FFA-B6F5-4CDD-940A-DB05FD68B7CA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079" y="2453317"/>
            <a:ext cx="5512904" cy="2690184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14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6" y="1078992"/>
            <a:ext cx="5487073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453316"/>
            <a:ext cx="5512904" cy="4163291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id="{2A500EEB-73EC-4C16-8273-4ED5425DD64C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0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0595" y="1078989"/>
            <a:ext cx="7464186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1" y="1078991"/>
            <a:ext cx="3846274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9" y="1275788"/>
            <a:ext cx="3576228" cy="97969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800350"/>
            <a:ext cx="3541945" cy="3816258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0FFF716-AFC7-4054-A1F8-2C39C30731D0}"/>
              </a:ext>
            </a:extLst>
          </p:cNvPr>
          <p:cNvSpPr>
            <a:spLocks/>
          </p:cNvSpPr>
          <p:nvPr userDrawn="1"/>
        </p:nvSpPr>
        <p:spPr bwMode="auto">
          <a:xfrm>
            <a:off x="4120595" y="1"/>
            <a:ext cx="8071405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2381"/>
            <a:ext cx="11312843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3553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 userDrawn="1"/>
        </p:nvSpPr>
        <p:spPr bwMode="auto">
          <a:xfrm>
            <a:off x="6026150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 userDrawn="1"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3AC615-0875-4C80-B019-11A28EDCB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2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411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19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411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8" y="1005840"/>
            <a:ext cx="582168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5783766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351410" y="1005840"/>
            <a:ext cx="5840589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351411" y="1527048"/>
            <a:ext cx="578557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363317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649F31-1D58-F243-85FD-74506880A33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38521-D276-4049-A4BA-98C27C6D825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F2F0951-0E05-43D4-AB3F-73E5681F4301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EC139F-C616-4896-A830-8F9FC5B2C2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3" name="Rectangle 256">
            <a:extLst>
              <a:ext uri="{FF2B5EF4-FFF2-40B4-BE49-F238E27FC236}">
                <a16:creationId xmlns:a16="http://schemas.microsoft.com/office/drawing/2014/main" id="{D8ACAAE2-A531-47BE-8F4F-FFC18507ED0B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374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4299090" y="1412106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832386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0178" y="1005840"/>
            <a:ext cx="387067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379141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297709" y="1005840"/>
            <a:ext cx="38667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295175" y="1527048"/>
            <a:ext cx="3860800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19718" y="1005840"/>
            <a:ext cx="3885931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8319719" y="1527048"/>
            <a:ext cx="3768204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418329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2881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328861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 userDrawn="1"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 userDrawn="1"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9" y="1005840"/>
            <a:ext cx="28614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74318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88609" y="1005840"/>
            <a:ext cx="2874807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288609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312952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312952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65857"/>
            <a:ext cx="1041833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9317190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931719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5E4A85E-2D34-4FC1-90CE-1459D5681F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4" y="441571"/>
            <a:ext cx="1093661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6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45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 userDrawn="1"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56F41-5AD0-C346-AE90-A0206E07D1B9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79036-1F33-40EB-AB47-F9529E5C3C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7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1444753"/>
            <a:ext cx="5507832" cy="4203944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1444753"/>
            <a:ext cx="5504688" cy="4203944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5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35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1493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993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8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57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4682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4682" y="2213184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00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049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4" y="1650029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AC3F58-DA01-43AC-9BFD-B0FCF242EE72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QCE23 Tutorial – QNLP Workflow on HPC+QC</a:t>
            </a:r>
          </a:p>
        </p:txBody>
      </p:sp>
    </p:spTree>
    <p:extLst>
      <p:ext uri="{BB962C8B-B14F-4D97-AF65-F5344CB8AC3E}">
        <p14:creationId xmlns:p14="http://schemas.microsoft.com/office/powerpoint/2010/main" val="27257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2" r:id="rId2"/>
    <p:sldLayoutId id="2147483716" r:id="rId3"/>
    <p:sldLayoutId id="2147483663" r:id="rId4"/>
    <p:sldLayoutId id="2147483758" r:id="rId5"/>
    <p:sldLayoutId id="2147483736" r:id="rId6"/>
    <p:sldLayoutId id="2147483759" r:id="rId7"/>
    <p:sldLayoutId id="2147483685" r:id="rId8"/>
    <p:sldLayoutId id="2147483757" r:id="rId9"/>
    <p:sldLayoutId id="2147483667" r:id="rId10"/>
    <p:sldLayoutId id="2147483725" r:id="rId11"/>
    <p:sldLayoutId id="2147483756" r:id="rId12"/>
    <p:sldLayoutId id="2147483678" r:id="rId13"/>
    <p:sldLayoutId id="2147483760" r:id="rId14"/>
    <p:sldLayoutId id="2147483761" r:id="rId15"/>
    <p:sldLayoutId id="2147483762" r:id="rId1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81F346-3166-8CFD-3CFF-E45068292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482" y="1814341"/>
            <a:ext cx="9744483" cy="584775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b="1" dirty="0"/>
              <a:t>QNLP Workflow on HPC+QC: Session 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89EE03C-ED3B-D1E9-CC4E-22F8D9256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482" y="3241669"/>
            <a:ext cx="5155296" cy="1912222"/>
          </a:xfrm>
        </p:spPr>
        <p:txBody>
          <a:bodyPr/>
          <a:lstStyle/>
          <a:p>
            <a:pPr algn="r"/>
            <a:r>
              <a:rPr lang="en-US" b="1" dirty="0"/>
              <a:t>In-Saeng Suh, Prasanna Date, Francisco Rios, Antonio Perez, Kathleen Hamilton, Mayanka Shekar, John Gounley and Georgia (Gina) Tourassi</a:t>
            </a:r>
          </a:p>
          <a:p>
            <a:pPr algn="r"/>
            <a:r>
              <a:rPr lang="en-US" b="1" dirty="0"/>
              <a:t>Oak Ridge National Laboratory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4382A6-15A6-608D-3A35-AA0AB6547D56}"/>
              </a:ext>
            </a:extLst>
          </p:cNvPr>
          <p:cNvSpPr txBox="1"/>
          <p:nvPr/>
        </p:nvSpPr>
        <p:spPr>
          <a:xfrm>
            <a:off x="310896" y="5737412"/>
            <a:ext cx="555835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n-lt"/>
              </a:rPr>
              <a:t>This research is supported by the Department of Energy Office of Science Advanced Scientific Computing Research program office.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26E2F-289C-CCB6-A8B6-237668CB713D}"/>
              </a:ext>
            </a:extLst>
          </p:cNvPr>
          <p:cNvSpPr txBox="1"/>
          <p:nvPr/>
        </p:nvSpPr>
        <p:spPr>
          <a:xfrm>
            <a:off x="310896" y="1183633"/>
            <a:ext cx="327525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+mn-lt"/>
              </a:rPr>
              <a:t>Q</a:t>
            </a:r>
            <a:r>
              <a:rPr lang="en-US" dirty="0">
                <a:solidFill>
                  <a:schemeClr val="bg1"/>
                </a:solidFill>
              </a:rPr>
              <a:t>CE23 Tutorial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– 09/21/2023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D78B17-5D70-AD77-C066-F44DBEA796EF}"/>
              </a:ext>
            </a:extLst>
          </p:cNvPr>
          <p:cNvSpPr txBox="1"/>
          <p:nvPr/>
        </p:nvSpPr>
        <p:spPr>
          <a:xfrm>
            <a:off x="6096000" y="4458885"/>
            <a:ext cx="30812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n-lt"/>
              </a:rPr>
              <a:t>Dong Jun </a:t>
            </a:r>
            <a:r>
              <a:rPr lang="en-US" sz="2000" b="1" dirty="0" err="1">
                <a:solidFill>
                  <a:schemeClr val="bg1"/>
                </a:solidFill>
                <a:latin typeface="+mn-lt"/>
              </a:rPr>
              <a:t>Woun</a:t>
            </a:r>
            <a:r>
              <a:rPr lang="en-US" sz="2000" b="1" dirty="0">
                <a:solidFill>
                  <a:schemeClr val="bg1"/>
                </a:solidFill>
                <a:latin typeface="+mn-lt"/>
              </a:rPr>
              <a:t> (UTK)</a:t>
            </a:r>
          </a:p>
        </p:txBody>
      </p:sp>
    </p:spTree>
    <p:extLst>
      <p:ext uri="{BB962C8B-B14F-4D97-AF65-F5344CB8AC3E}">
        <p14:creationId xmlns:p14="http://schemas.microsoft.com/office/powerpoint/2010/main" val="4172643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823C-8E70-B31C-983A-B1A5F38A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182880"/>
            <a:ext cx="11509083" cy="369332"/>
          </a:xfrm>
          <a:solidFill>
            <a:schemeClr val="bg1"/>
          </a:solidFill>
        </p:spPr>
        <p:txBody>
          <a:bodyPr/>
          <a:lstStyle/>
          <a:p>
            <a:r>
              <a:rPr lang="en-US" sz="2000" b="1" dirty="0">
                <a:solidFill>
                  <a:srgbClr val="0070C0"/>
                </a:solidFill>
              </a:rPr>
              <a:t>To simulate how the model trains, we use OLCF’s Frontier supercomputer</a:t>
            </a:r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D0D41735-08FD-D439-6850-4DA23E17A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887" y="1873996"/>
            <a:ext cx="6034109" cy="359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863DA09-6E58-EEB6-851A-D2F55E9DB62A}"/>
              </a:ext>
            </a:extLst>
          </p:cNvPr>
          <p:cNvSpPr/>
          <p:nvPr/>
        </p:nvSpPr>
        <p:spPr>
          <a:xfrm>
            <a:off x="7587149" y="1873996"/>
            <a:ext cx="2767584" cy="832628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id="{DAE34B84-168E-A717-2B7B-40CCF4E0F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1" y="1672828"/>
            <a:ext cx="5441908" cy="362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1A88775-0DBF-D0CC-EEAE-5ED3E049638E}"/>
              </a:ext>
            </a:extLst>
          </p:cNvPr>
          <p:cNvSpPr/>
          <p:nvPr/>
        </p:nvSpPr>
        <p:spPr>
          <a:xfrm>
            <a:off x="7587149" y="1833110"/>
            <a:ext cx="9144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DBEEEF0-239F-6181-2EFF-68F5AE5966E4}"/>
              </a:ext>
            </a:extLst>
          </p:cNvPr>
          <p:cNvSpPr/>
          <p:nvPr/>
        </p:nvSpPr>
        <p:spPr>
          <a:xfrm>
            <a:off x="8513741" y="1833110"/>
            <a:ext cx="9144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CC7B3A8-37B4-D703-7063-014D5E368E1D}"/>
              </a:ext>
            </a:extLst>
          </p:cNvPr>
          <p:cNvSpPr/>
          <p:nvPr/>
        </p:nvSpPr>
        <p:spPr>
          <a:xfrm>
            <a:off x="9446429" y="1833110"/>
            <a:ext cx="9144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0AD6D-2E67-1E38-0E64-833481CD5637}"/>
              </a:ext>
            </a:extLst>
          </p:cNvPr>
          <p:cNvSpPr txBox="1"/>
          <p:nvPr/>
        </p:nvSpPr>
        <p:spPr>
          <a:xfrm>
            <a:off x="8259849" y="1401851"/>
            <a:ext cx="142218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Training </a:t>
            </a:r>
            <a:r>
              <a:rPr lang="en-US" dirty="0">
                <a:latin typeface="+mn-lt"/>
              </a:rPr>
              <a:t>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810577-833A-827C-2520-1785EAB74458}"/>
              </a:ext>
            </a:extLst>
          </p:cNvPr>
          <p:cNvSpPr txBox="1"/>
          <p:nvPr/>
        </p:nvSpPr>
        <p:spPr>
          <a:xfrm>
            <a:off x="6562484" y="2889834"/>
            <a:ext cx="4735592" cy="17543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600" dirty="0">
                <a:latin typeface="+mn-lt"/>
              </a:rPr>
              <a:t>CPU 1		               CPU 2		                               CPU3</a:t>
            </a:r>
          </a:p>
        </p:txBody>
      </p:sp>
    </p:spTree>
    <p:extLst>
      <p:ext uri="{BB962C8B-B14F-4D97-AF65-F5344CB8AC3E}">
        <p14:creationId xmlns:p14="http://schemas.microsoft.com/office/powerpoint/2010/main" val="49201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0631-DDEA-D767-B1B9-F902E6E5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535531"/>
          </a:xfrm>
        </p:spPr>
        <p:txBody>
          <a:bodyPr/>
          <a:lstStyle/>
          <a:p>
            <a:r>
              <a:rPr lang="en-US" dirty="0"/>
              <a:t>Q-LSTM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A64E-8F9D-DACE-D545-993485D3C8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Presenter: Antonio </a:t>
            </a:r>
            <a:r>
              <a:rPr lang="en-US" b="1" dirty="0" err="1"/>
              <a:t>Coello</a:t>
            </a:r>
            <a:r>
              <a:rPr lang="en-US" b="1" dirty="0"/>
              <a:t> Perez (ORNL)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Targets:</a:t>
            </a:r>
          </a:p>
          <a:p>
            <a:pPr marL="0" indent="0">
              <a:buNone/>
            </a:pPr>
            <a:r>
              <a:rPr lang="en-US" dirty="0"/>
              <a:t>Build and train hybrid long short-term memory models for binary classification and part-of-speech tagging</a:t>
            </a:r>
          </a:p>
        </p:txBody>
      </p:sp>
    </p:spTree>
    <p:extLst>
      <p:ext uri="{BB962C8B-B14F-4D97-AF65-F5344CB8AC3E}">
        <p14:creationId xmlns:p14="http://schemas.microsoft.com/office/powerpoint/2010/main" val="973313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6CB157-FEEB-E4B7-6722-AC0B859A3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55" y="1346947"/>
            <a:ext cx="6576060" cy="511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2A01F2-9F15-1993-C41C-74D81F1E0EFA}"/>
              </a:ext>
            </a:extLst>
          </p:cNvPr>
          <p:cNvCxnSpPr>
            <a:cxnSpLocks/>
          </p:cNvCxnSpPr>
          <p:nvPr/>
        </p:nvCxnSpPr>
        <p:spPr>
          <a:xfrm>
            <a:off x="6751753" y="3127192"/>
            <a:ext cx="365760" cy="0"/>
          </a:xfrm>
          <a:prstGeom prst="straightConnector1">
            <a:avLst/>
          </a:prstGeom>
          <a:ln w="98425">
            <a:solidFill>
              <a:srgbClr val="000000"/>
            </a:solidFill>
            <a:miter lim="800000"/>
            <a:tailEnd type="triangle" w="med" len="med"/>
          </a:ln>
          <a:effectLst>
            <a:softEdge rad="18983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BFB408-E00B-8ED9-1176-B302F2B42A03}"/>
              </a:ext>
            </a:extLst>
          </p:cNvPr>
          <p:cNvCxnSpPr>
            <a:cxnSpLocks/>
          </p:cNvCxnSpPr>
          <p:nvPr/>
        </p:nvCxnSpPr>
        <p:spPr>
          <a:xfrm>
            <a:off x="1233540" y="3137912"/>
            <a:ext cx="365760" cy="0"/>
          </a:xfrm>
          <a:prstGeom prst="straightConnector1">
            <a:avLst/>
          </a:prstGeom>
          <a:ln w="95250">
            <a:solidFill>
              <a:srgbClr val="000000"/>
            </a:solidFill>
            <a:miter lim="800000"/>
            <a:tailEnd type="none" w="lg" len="lg"/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7EE7AB-CD31-134B-C8E0-80656F535B45}"/>
              </a:ext>
            </a:extLst>
          </p:cNvPr>
          <p:cNvCxnSpPr>
            <a:cxnSpLocks/>
          </p:cNvCxnSpPr>
          <p:nvPr/>
        </p:nvCxnSpPr>
        <p:spPr>
          <a:xfrm>
            <a:off x="1233540" y="5092888"/>
            <a:ext cx="365760" cy="0"/>
          </a:xfrm>
          <a:prstGeom prst="straightConnector1">
            <a:avLst/>
          </a:prstGeom>
          <a:ln w="95250">
            <a:solidFill>
              <a:srgbClr val="000000"/>
            </a:solidFill>
            <a:miter lim="800000"/>
            <a:tailEnd type="none" w="lg" len="lg"/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E928CC-1A3B-4EC8-A5DA-946414EAF5F0}"/>
              </a:ext>
            </a:extLst>
          </p:cNvPr>
          <p:cNvCxnSpPr>
            <a:cxnSpLocks/>
          </p:cNvCxnSpPr>
          <p:nvPr/>
        </p:nvCxnSpPr>
        <p:spPr>
          <a:xfrm>
            <a:off x="6752051" y="5081382"/>
            <a:ext cx="365760" cy="0"/>
          </a:xfrm>
          <a:prstGeom prst="straightConnector1">
            <a:avLst/>
          </a:prstGeom>
          <a:ln w="98425">
            <a:solidFill>
              <a:srgbClr val="000000"/>
            </a:solidFill>
            <a:miter lim="800000"/>
            <a:tailEnd type="triangle" w="med" len="med"/>
          </a:ln>
          <a:effectLst>
            <a:softEdge rad="18983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3C4F0B3-AF0A-65E5-1768-DD1EA0CAB6A6}"/>
              </a:ext>
            </a:extLst>
          </p:cNvPr>
          <p:cNvSpPr txBox="1"/>
          <p:nvPr/>
        </p:nvSpPr>
        <p:spPr>
          <a:xfrm>
            <a:off x="1772622" y="597243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 err="1">
                <a:latin typeface="+mn-lt"/>
              </a:rPr>
              <a:t>x</a:t>
            </a:r>
            <a:r>
              <a:rPr lang="en-US" sz="2000" baseline="-25000" dirty="0" err="1">
                <a:latin typeface="+mn-lt"/>
              </a:rPr>
              <a:t>t</a:t>
            </a:r>
            <a:endParaRPr lang="en-US" sz="2000" dirty="0">
              <a:latin typeface="+mn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C2881C-E56F-30BD-CE51-03F507C70076}"/>
              </a:ext>
            </a:extLst>
          </p:cNvPr>
          <p:cNvSpPr txBox="1"/>
          <p:nvPr/>
        </p:nvSpPr>
        <p:spPr>
          <a:xfrm>
            <a:off x="739729" y="490838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>
                <a:latin typeface="+mn-lt"/>
              </a:rPr>
              <a:t>h</a:t>
            </a:r>
            <a:r>
              <a:rPr lang="en-US" sz="2000" baseline="-25000" dirty="0">
                <a:latin typeface="+mn-lt"/>
              </a:rPr>
              <a:t>t-1</a:t>
            </a:r>
            <a:endParaRPr lang="en-US" sz="2000" dirty="0">
              <a:latin typeface="+mn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CE6CE3-A074-E1BF-2D1C-EBDA80FC5199}"/>
              </a:ext>
            </a:extLst>
          </p:cNvPr>
          <p:cNvSpPr txBox="1"/>
          <p:nvPr/>
        </p:nvSpPr>
        <p:spPr>
          <a:xfrm>
            <a:off x="732392" y="294843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>
                <a:latin typeface="+mn-lt"/>
              </a:rPr>
              <a:t>c</a:t>
            </a:r>
            <a:r>
              <a:rPr lang="en-US" sz="2000" baseline="-25000" dirty="0">
                <a:latin typeface="+mn-lt"/>
              </a:rPr>
              <a:t>t-1</a:t>
            </a:r>
            <a:endParaRPr lang="en-US" sz="2000" dirty="0">
              <a:latin typeface="+mn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B9BFB6-5FB5-9BAF-C840-25DF87F31A5A}"/>
              </a:ext>
            </a:extLst>
          </p:cNvPr>
          <p:cNvSpPr txBox="1"/>
          <p:nvPr/>
        </p:nvSpPr>
        <p:spPr>
          <a:xfrm>
            <a:off x="7123635" y="489635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 err="1">
                <a:latin typeface="+mn-lt"/>
              </a:rPr>
              <a:t>h</a:t>
            </a:r>
            <a:r>
              <a:rPr lang="en-US" sz="2000" baseline="-25000" dirty="0" err="1">
                <a:latin typeface="+mn-lt"/>
              </a:rPr>
              <a:t>t</a:t>
            </a:r>
            <a:endParaRPr lang="en-US" sz="2000" dirty="0">
              <a:latin typeface="+mn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6B2B3B-E67E-D4E2-AC34-FE1EC348C991}"/>
              </a:ext>
            </a:extLst>
          </p:cNvPr>
          <p:cNvSpPr txBox="1"/>
          <p:nvPr/>
        </p:nvSpPr>
        <p:spPr>
          <a:xfrm>
            <a:off x="7116294" y="2936401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 err="1">
                <a:latin typeface="+mn-lt"/>
              </a:rPr>
              <a:t>c</a:t>
            </a:r>
            <a:r>
              <a:rPr lang="en-US" sz="2000" baseline="-25000" dirty="0" err="1">
                <a:latin typeface="+mn-lt"/>
              </a:rPr>
              <a:t>t</a:t>
            </a:r>
            <a:endParaRPr lang="en-US" sz="2000" dirty="0">
              <a:latin typeface="+mn-lt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FB8FA21-0F94-4218-0487-01AEB61327E5}"/>
              </a:ext>
            </a:extLst>
          </p:cNvPr>
          <p:cNvSpPr/>
          <p:nvPr/>
        </p:nvSpPr>
        <p:spPr>
          <a:xfrm>
            <a:off x="2024451" y="4861113"/>
            <a:ext cx="4572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LL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712050D-04AA-A0F8-FD04-A4E5CE98D0F5}"/>
              </a:ext>
            </a:extLst>
          </p:cNvPr>
          <p:cNvSpPr/>
          <p:nvPr/>
        </p:nvSpPr>
        <p:spPr>
          <a:xfrm>
            <a:off x="2802685" y="4861113"/>
            <a:ext cx="4572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LL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BDBB864-9F9A-62DA-0440-75BE127F0D88}"/>
              </a:ext>
            </a:extLst>
          </p:cNvPr>
          <p:cNvSpPr/>
          <p:nvPr/>
        </p:nvSpPr>
        <p:spPr>
          <a:xfrm>
            <a:off x="3672424" y="4861113"/>
            <a:ext cx="4572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LL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E8C20D6A-0FC1-2455-690E-77F809A3587A}"/>
              </a:ext>
            </a:extLst>
          </p:cNvPr>
          <p:cNvSpPr/>
          <p:nvPr/>
        </p:nvSpPr>
        <p:spPr>
          <a:xfrm>
            <a:off x="4541412" y="4853919"/>
            <a:ext cx="4572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391B976-5A66-8999-60E9-8E79834E24AF}"/>
              </a:ext>
            </a:extLst>
          </p:cNvPr>
          <p:cNvSpPr txBox="1">
            <a:spLocks/>
          </p:cNvSpPr>
          <p:nvPr/>
        </p:nvSpPr>
        <p:spPr bwMode="auto">
          <a:xfrm>
            <a:off x="365760" y="182880"/>
            <a:ext cx="11355833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sz="2000" b="1" dirty="0">
                <a:solidFill>
                  <a:srgbClr val="0070C0"/>
                </a:solidFill>
              </a:rPr>
              <a:t>Long Short-Term Memory (LSTM) Neural Networks can be used to classify sequential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6DDBD-E0E1-8DD6-FD65-904C98EB3F6A}"/>
              </a:ext>
            </a:extLst>
          </p:cNvPr>
          <p:cNvSpPr txBox="1"/>
          <p:nvPr/>
        </p:nvSpPr>
        <p:spPr>
          <a:xfrm>
            <a:off x="8312823" y="1152343"/>
            <a:ext cx="2612113" cy="50256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+mn-lt"/>
              </a:rPr>
              <a:t>x</a:t>
            </a:r>
            <a:r>
              <a:rPr lang="en-US" baseline="-25000" dirty="0" err="1">
                <a:latin typeface="+mn-lt"/>
              </a:rPr>
              <a:t>t</a:t>
            </a:r>
            <a:r>
              <a:rPr lang="en-US" baseline="-25000" dirty="0">
                <a:latin typeface="+mn-lt"/>
              </a:rPr>
              <a:t> </a:t>
            </a:r>
            <a:r>
              <a:rPr lang="en-US" dirty="0">
                <a:latin typeface="+mn-lt"/>
              </a:rPr>
              <a:t>: Input data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+mn-lt"/>
              </a:rPr>
              <a:t>h</a:t>
            </a:r>
            <a:r>
              <a:rPr lang="en-US" baseline="-25000" dirty="0" err="1">
                <a:latin typeface="+mn-lt"/>
              </a:rPr>
              <a:t>t</a:t>
            </a:r>
            <a:r>
              <a:rPr lang="en-US" baseline="-25000" dirty="0">
                <a:latin typeface="+mn-lt"/>
              </a:rPr>
              <a:t> </a:t>
            </a:r>
            <a:r>
              <a:rPr lang="en-US" dirty="0">
                <a:latin typeface="+mn-lt"/>
              </a:rPr>
              <a:t>: Hidden state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>
                <a:latin typeface="+mn-lt"/>
              </a:rPr>
              <a:t>c</a:t>
            </a:r>
            <a:r>
              <a:rPr lang="en-US" baseline="-25000" dirty="0" err="1">
                <a:latin typeface="+mn-lt"/>
              </a:rPr>
              <a:t>t</a:t>
            </a:r>
            <a:r>
              <a:rPr lang="en-US" baseline="-25000" dirty="0">
                <a:latin typeface="+mn-lt"/>
              </a:rPr>
              <a:t> </a:t>
            </a:r>
            <a:r>
              <a:rPr lang="en-US" dirty="0">
                <a:latin typeface="+mn-lt"/>
              </a:rPr>
              <a:t>: Cell state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+mn-lt"/>
              </a:rPr>
              <a:t>v</a:t>
            </a:r>
            <a:r>
              <a:rPr lang="en-US" baseline="-25000" dirty="0" err="1">
                <a:latin typeface="+mn-lt"/>
              </a:rPr>
              <a:t>t</a:t>
            </a:r>
            <a:r>
              <a:rPr lang="en-US" dirty="0">
                <a:latin typeface="+mn-lt"/>
              </a:rPr>
              <a:t> = ( h</a:t>
            </a:r>
            <a:r>
              <a:rPr lang="en-US" baseline="-25000" dirty="0">
                <a:latin typeface="+mn-lt"/>
              </a:rPr>
              <a:t>t-1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x</a:t>
            </a:r>
            <a:r>
              <a:rPr lang="en-US" baseline="-25000" dirty="0" err="1">
                <a:latin typeface="+mn-lt"/>
              </a:rPr>
              <a:t>t</a:t>
            </a:r>
            <a:r>
              <a:rPr lang="en-US" dirty="0">
                <a:latin typeface="+mn-lt"/>
              </a:rPr>
              <a:t> )</a:t>
            </a:r>
          </a:p>
          <a:p>
            <a:pPr>
              <a:lnSpc>
                <a:spcPct val="150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+mn-lt"/>
              </a:rPr>
              <a:t>f</a:t>
            </a:r>
            <a:r>
              <a:rPr lang="en-US" baseline="-25000" dirty="0">
                <a:solidFill>
                  <a:srgbClr val="00B050"/>
                </a:solidFill>
                <a:latin typeface="+mn-lt"/>
              </a:rPr>
              <a:t>t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 = </a:t>
            </a:r>
            <a:r>
              <a:rPr lang="en-US" dirty="0" err="1">
                <a:solidFill>
                  <a:srgbClr val="00B050"/>
                </a:solidFill>
                <a:latin typeface="+mn-lt"/>
              </a:rPr>
              <a:t>σ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( </a:t>
            </a:r>
            <a:r>
              <a:rPr lang="en-US" dirty="0" err="1">
                <a:solidFill>
                  <a:srgbClr val="00B050"/>
                </a:solidFill>
                <a:latin typeface="+mn-lt"/>
              </a:rPr>
              <a:t>W</a:t>
            </a:r>
            <a:r>
              <a:rPr lang="en-US" baseline="-25000" dirty="0" err="1">
                <a:solidFill>
                  <a:srgbClr val="00B050"/>
                </a:solidFill>
                <a:latin typeface="+mn-lt"/>
              </a:rPr>
              <a:t>f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+mn-lt"/>
              </a:rPr>
              <a:t>v</a:t>
            </a:r>
            <a:r>
              <a:rPr lang="en-US" baseline="-25000" dirty="0" err="1">
                <a:solidFill>
                  <a:srgbClr val="00B050"/>
                </a:solidFill>
              </a:rPr>
              <a:t>t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 + b</a:t>
            </a:r>
            <a:r>
              <a:rPr lang="en-US" baseline="-25000" dirty="0">
                <a:solidFill>
                  <a:srgbClr val="00B050"/>
                </a:solidFill>
                <a:latin typeface="+mn-lt"/>
              </a:rPr>
              <a:t>f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 )</a:t>
            </a:r>
            <a:endParaRPr lang="en-US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+mn-lt"/>
              </a:rPr>
              <a:t>i</a:t>
            </a:r>
            <a:r>
              <a:rPr lang="en-US" baseline="-25000" dirty="0">
                <a:solidFill>
                  <a:srgbClr val="0070C0"/>
                </a:solidFill>
                <a:latin typeface="+mn-lt"/>
              </a:rPr>
              <a:t>t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+mn-lt"/>
              </a:rPr>
              <a:t>σ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( W</a:t>
            </a:r>
            <a:r>
              <a:rPr lang="en-US" baseline="-25000" dirty="0">
                <a:solidFill>
                  <a:srgbClr val="0070C0"/>
                </a:solidFill>
                <a:latin typeface="+mn-lt"/>
              </a:rPr>
              <a:t>i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</a:t>
            </a:r>
            <a:r>
              <a:rPr lang="en-US" baseline="-25000" dirty="0" err="1">
                <a:solidFill>
                  <a:srgbClr val="0070C0"/>
                </a:solidFill>
              </a:rPr>
              <a:t>t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 + b</a:t>
            </a:r>
            <a:r>
              <a:rPr lang="en-US" baseline="-25000" dirty="0">
                <a:solidFill>
                  <a:srgbClr val="0070C0"/>
                </a:solidFill>
                <a:latin typeface="+mn-lt"/>
              </a:rPr>
              <a:t>i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 )</a:t>
            </a:r>
            <a:endParaRPr lang="en-US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FFC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+mn-lt"/>
              </a:rPr>
              <a:t>ĉ</a:t>
            </a:r>
            <a:r>
              <a:rPr lang="en-US" baseline="-25000" dirty="0" err="1">
                <a:solidFill>
                  <a:srgbClr val="FFC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+mn-lt"/>
              </a:rPr>
              <a:t>t</a:t>
            </a:r>
            <a:r>
              <a:rPr lang="en-US" dirty="0">
                <a:solidFill>
                  <a:srgbClr val="FFC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+mn-lt"/>
              </a:rPr>
              <a:t> = tanh( </a:t>
            </a:r>
            <a:r>
              <a:rPr lang="en-US" dirty="0" err="1">
                <a:solidFill>
                  <a:srgbClr val="FFC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+mn-lt"/>
              </a:rPr>
              <a:t>W</a:t>
            </a:r>
            <a:r>
              <a:rPr lang="en-US" baseline="-25000" dirty="0" err="1">
                <a:solidFill>
                  <a:srgbClr val="FFC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+mn-lt"/>
              </a:rPr>
              <a:t>c</a:t>
            </a:r>
            <a:r>
              <a:rPr lang="en-US" dirty="0">
                <a:solidFill>
                  <a:srgbClr val="FFC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+mn-lt"/>
              </a:rPr>
              <a:t> </a:t>
            </a:r>
            <a:r>
              <a:rPr lang="en-US" dirty="0" err="1">
                <a:solidFill>
                  <a:srgbClr val="FFC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+mn-lt"/>
              </a:rPr>
              <a:t>v</a:t>
            </a:r>
            <a:r>
              <a:rPr lang="en-US" baseline="-25000" dirty="0" err="1">
                <a:solidFill>
                  <a:srgbClr val="FFC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t</a:t>
            </a:r>
            <a:r>
              <a:rPr lang="en-US" dirty="0">
                <a:solidFill>
                  <a:srgbClr val="FFC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+mn-lt"/>
              </a:rPr>
              <a:t> + </a:t>
            </a:r>
            <a:r>
              <a:rPr lang="en-US" dirty="0" err="1">
                <a:solidFill>
                  <a:srgbClr val="FFC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+mn-lt"/>
              </a:rPr>
              <a:t>b</a:t>
            </a:r>
            <a:r>
              <a:rPr lang="en-US" baseline="-25000" dirty="0" err="1">
                <a:solidFill>
                  <a:srgbClr val="FFC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+mn-lt"/>
              </a:rPr>
              <a:t>c</a:t>
            </a:r>
            <a:r>
              <a:rPr lang="en-US" dirty="0">
                <a:solidFill>
                  <a:srgbClr val="FFC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+mn-lt"/>
              </a:rPr>
              <a:t> 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FF0000"/>
                </a:solidFill>
                <a:latin typeface="+mn-lt"/>
              </a:rPr>
              <a:t>o</a:t>
            </a:r>
            <a:r>
              <a:rPr lang="en-US" baseline="-25000" dirty="0" err="1">
                <a:solidFill>
                  <a:srgbClr val="FF0000"/>
                </a:solidFill>
                <a:latin typeface="+mn-lt"/>
              </a:rPr>
              <a:t>t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σ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( W</a:t>
            </a:r>
            <a:r>
              <a:rPr lang="en-US" baseline="-25000" dirty="0">
                <a:solidFill>
                  <a:srgbClr val="FF0000"/>
                </a:solidFill>
                <a:latin typeface="+mn-lt"/>
              </a:rPr>
              <a:t>o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</a:t>
            </a:r>
            <a:r>
              <a:rPr lang="en-US" baseline="-25000" dirty="0" err="1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+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b</a:t>
            </a:r>
            <a:r>
              <a:rPr lang="en-US" baseline="-25000" dirty="0" err="1">
                <a:solidFill>
                  <a:srgbClr val="FF0000"/>
                </a:solidFill>
                <a:latin typeface="+mn-lt"/>
              </a:rPr>
              <a:t>o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>
                <a:latin typeface="+mn-lt"/>
              </a:rPr>
              <a:t>c</a:t>
            </a:r>
            <a:r>
              <a:rPr lang="en-US" baseline="-25000" dirty="0" err="1">
                <a:latin typeface="+mn-lt"/>
              </a:rPr>
              <a:t>t</a:t>
            </a:r>
            <a:r>
              <a:rPr lang="en-US" dirty="0">
                <a:latin typeface="+mn-lt"/>
              </a:rPr>
              <a:t> = f</a:t>
            </a:r>
            <a:r>
              <a:rPr lang="en-US" baseline="-25000" dirty="0">
                <a:latin typeface="+mn-lt"/>
              </a:rPr>
              <a:t>t</a:t>
            </a:r>
            <a:r>
              <a:rPr lang="en-US" dirty="0">
                <a:latin typeface="+mn-lt"/>
              </a:rPr>
              <a:t> × c</a:t>
            </a:r>
            <a:r>
              <a:rPr lang="en-US" baseline="-25000" dirty="0">
                <a:latin typeface="+mn-lt"/>
              </a:rPr>
              <a:t>t-1</a:t>
            </a:r>
            <a:r>
              <a:rPr lang="en-US" dirty="0">
                <a:latin typeface="+mn-lt"/>
              </a:rPr>
              <a:t> + i</a:t>
            </a:r>
            <a:r>
              <a:rPr lang="en-US" baseline="-25000" dirty="0">
                <a:latin typeface="+mn-lt"/>
              </a:rPr>
              <a:t>t</a:t>
            </a:r>
            <a:r>
              <a:rPr lang="en-US" dirty="0">
                <a:latin typeface="+mn-lt"/>
              </a:rPr>
              <a:t> × </a:t>
            </a:r>
            <a:r>
              <a:rPr lang="en-US" sz="1800" dirty="0" err="1">
                <a:latin typeface="+mn-lt"/>
              </a:rPr>
              <a:t>ĉ</a:t>
            </a:r>
            <a:r>
              <a:rPr lang="en-US" baseline="-25000" dirty="0" err="1">
                <a:latin typeface="+mn-lt"/>
              </a:rPr>
              <a:t>t</a:t>
            </a:r>
            <a:endParaRPr lang="en-US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+mn-lt"/>
              </a:rPr>
              <a:t>h</a:t>
            </a:r>
            <a:r>
              <a:rPr lang="en-US" baseline="-25000" dirty="0" err="1">
                <a:latin typeface="+mn-lt"/>
              </a:rPr>
              <a:t>t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o</a:t>
            </a:r>
            <a:r>
              <a:rPr lang="en-US" baseline="-25000" dirty="0" err="1">
                <a:latin typeface="+mn-lt"/>
              </a:rPr>
              <a:t>t</a:t>
            </a:r>
            <a:r>
              <a:rPr lang="en-US" dirty="0">
                <a:latin typeface="+mn-lt"/>
              </a:rPr>
              <a:t> × tanh( </a:t>
            </a:r>
            <a:r>
              <a:rPr lang="en-US" dirty="0" err="1">
                <a:latin typeface="+mn-lt"/>
              </a:rPr>
              <a:t>c</a:t>
            </a:r>
            <a:r>
              <a:rPr lang="en-US" baseline="-25000" dirty="0" err="1">
                <a:latin typeface="+mn-lt"/>
              </a:rPr>
              <a:t>t</a:t>
            </a:r>
            <a:r>
              <a:rPr lang="en-US" dirty="0">
                <a:latin typeface="+mn-lt"/>
              </a:rPr>
              <a:t> 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313CE33-D0A6-F181-055B-1423ACD61315}"/>
              </a:ext>
            </a:extLst>
          </p:cNvPr>
          <p:cNvSpPr/>
          <p:nvPr/>
        </p:nvSpPr>
        <p:spPr>
          <a:xfrm>
            <a:off x="1927149" y="3340206"/>
            <a:ext cx="685800" cy="2103120"/>
          </a:xfrm>
          <a:prstGeom prst="roundRect">
            <a:avLst/>
          </a:prstGeom>
          <a:noFill/>
          <a:ln w="38100">
            <a:solidFill>
              <a:srgbClr val="00B050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407D31B-E274-3A1A-170D-FBFF436910E2}"/>
              </a:ext>
            </a:extLst>
          </p:cNvPr>
          <p:cNvSpPr/>
          <p:nvPr/>
        </p:nvSpPr>
        <p:spPr>
          <a:xfrm>
            <a:off x="2688947" y="4236124"/>
            <a:ext cx="685800" cy="1207202"/>
          </a:xfrm>
          <a:prstGeom prst="roundRect">
            <a:avLst/>
          </a:prstGeom>
          <a:noFill/>
          <a:ln w="38100">
            <a:solidFill>
              <a:srgbClr val="0070C0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4DE4F68-C3EC-377F-87A3-74876665F9C1}"/>
              </a:ext>
            </a:extLst>
          </p:cNvPr>
          <p:cNvSpPr/>
          <p:nvPr/>
        </p:nvSpPr>
        <p:spPr>
          <a:xfrm>
            <a:off x="3451454" y="4236124"/>
            <a:ext cx="896112" cy="1207202"/>
          </a:xfrm>
          <a:prstGeom prst="roundRect">
            <a:avLst/>
          </a:prstGeom>
          <a:noFill/>
          <a:ln w="38100">
            <a:solidFill>
              <a:srgbClr val="FFC000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EF8C1D2-C943-6C13-3C3E-39F1231A408C}"/>
              </a:ext>
            </a:extLst>
          </p:cNvPr>
          <p:cNvSpPr/>
          <p:nvPr/>
        </p:nvSpPr>
        <p:spPr>
          <a:xfrm>
            <a:off x="4433443" y="4250318"/>
            <a:ext cx="658368" cy="1207202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2F2D5-C209-7F51-6873-3CA6E95458E7}"/>
              </a:ext>
            </a:extLst>
          </p:cNvPr>
          <p:cNvSpPr txBox="1"/>
          <p:nvPr/>
        </p:nvSpPr>
        <p:spPr>
          <a:xfrm>
            <a:off x="422623" y="751759"/>
            <a:ext cx="75380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memory block consists of cell and hidden states</a:t>
            </a:r>
          </a:p>
          <a:p>
            <a:r>
              <a:rPr lang="en-US" sz="2000" dirty="0"/>
              <a:t>Gates in the block discern which information is forgotten, updated and returned as an output</a:t>
            </a:r>
          </a:p>
          <a:p>
            <a:pPr algn="l">
              <a:lnSpc>
                <a:spcPct val="90000"/>
              </a:lnSpc>
            </a:pPr>
            <a:endParaRPr lang="en-US" sz="20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5E55C-D917-0776-E1A2-FBF5CD4342EA}"/>
              </a:ext>
            </a:extLst>
          </p:cNvPr>
          <p:cNvSpPr txBox="1">
            <a:spLocks noChangeAspect="1"/>
          </p:cNvSpPr>
          <p:nvPr/>
        </p:nvSpPr>
        <p:spPr>
          <a:xfrm>
            <a:off x="2481651" y="6411617"/>
            <a:ext cx="673587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 err="1">
                <a:latin typeface="+mn-lt"/>
              </a:rPr>
              <a:t>Hochreiter</a:t>
            </a:r>
            <a:r>
              <a:rPr lang="en-US" dirty="0">
                <a:latin typeface="+mn-lt"/>
              </a:rPr>
              <a:t>, </a:t>
            </a:r>
            <a:r>
              <a:rPr lang="en-US" dirty="0"/>
              <a:t>S</a:t>
            </a:r>
            <a:r>
              <a:rPr lang="en-US" dirty="0">
                <a:latin typeface="+mn-lt"/>
              </a:rPr>
              <a:t>., et al., Neural </a:t>
            </a:r>
            <a:r>
              <a:rPr lang="en-US" dirty="0" err="1">
                <a:latin typeface="+mn-lt"/>
              </a:rPr>
              <a:t>Comput</a:t>
            </a:r>
            <a:r>
              <a:rPr lang="en-US" dirty="0">
                <a:latin typeface="+mn-lt"/>
              </a:rPr>
              <a:t>. </a:t>
            </a:r>
            <a:r>
              <a:rPr lang="en-US" b="1" dirty="0">
                <a:latin typeface="+mn-lt"/>
              </a:rPr>
              <a:t>9</a:t>
            </a:r>
            <a:r>
              <a:rPr lang="en-US" dirty="0">
                <a:latin typeface="+mn-lt"/>
              </a:rPr>
              <a:t>, 1735 (1997)	</a:t>
            </a:r>
          </a:p>
        </p:txBody>
      </p:sp>
    </p:spTree>
    <p:extLst>
      <p:ext uri="{BB962C8B-B14F-4D97-AF65-F5344CB8AC3E}">
        <p14:creationId xmlns:p14="http://schemas.microsoft.com/office/powerpoint/2010/main" val="2300278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EDE9BB1-9719-13EF-0691-37059527A7B1}"/>
              </a:ext>
            </a:extLst>
          </p:cNvPr>
          <p:cNvSpPr txBox="1">
            <a:spLocks/>
          </p:cNvSpPr>
          <p:nvPr/>
        </p:nvSpPr>
        <p:spPr bwMode="auto">
          <a:xfrm>
            <a:off x="444842" y="141361"/>
            <a:ext cx="11430000" cy="6075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pPr algn="ctr"/>
            <a:br>
              <a:rPr lang="en-US" sz="2400" dirty="0"/>
            </a:br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 Skillful		 woman	   debugs	    complex	      program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								       IT related sentence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6823C-8E70-B31C-983A-B1A5F38A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182880"/>
            <a:ext cx="11509083" cy="369332"/>
          </a:xfrm>
          <a:solidFill>
            <a:schemeClr val="bg1"/>
          </a:solidFill>
        </p:spPr>
        <p:txBody>
          <a:bodyPr/>
          <a:lstStyle/>
          <a:p>
            <a:r>
              <a:rPr lang="en-US" sz="2000" b="1" dirty="0">
                <a:solidFill>
                  <a:srgbClr val="0070C0"/>
                </a:solidFill>
              </a:rPr>
              <a:t>A label for a sentence can be extracted from the hidden state of the last memory block…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D7C76E-C59A-135E-D4DF-9E453FD64628}"/>
              </a:ext>
            </a:extLst>
          </p:cNvPr>
          <p:cNvCxnSpPr>
            <a:cxnSpLocks/>
          </p:cNvCxnSpPr>
          <p:nvPr/>
        </p:nvCxnSpPr>
        <p:spPr>
          <a:xfrm>
            <a:off x="10095011" y="4151731"/>
            <a:ext cx="0" cy="574589"/>
          </a:xfrm>
          <a:prstGeom prst="straightConnector1">
            <a:avLst/>
          </a:prstGeom>
          <a:ln w="508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3C03D3-FF85-A675-61C2-241328382DAA}"/>
              </a:ext>
            </a:extLst>
          </p:cNvPr>
          <p:cNvCxnSpPr>
            <a:cxnSpLocks/>
          </p:cNvCxnSpPr>
          <p:nvPr/>
        </p:nvCxnSpPr>
        <p:spPr>
          <a:xfrm>
            <a:off x="2099888" y="1947524"/>
            <a:ext cx="0" cy="1048779"/>
          </a:xfrm>
          <a:prstGeom prst="straightConnector1">
            <a:avLst/>
          </a:prstGeom>
          <a:ln w="508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64E694-ADE4-96A3-A12D-974928654AA6}"/>
              </a:ext>
            </a:extLst>
          </p:cNvPr>
          <p:cNvCxnSpPr>
            <a:cxnSpLocks/>
          </p:cNvCxnSpPr>
          <p:nvPr/>
        </p:nvCxnSpPr>
        <p:spPr>
          <a:xfrm>
            <a:off x="4108957" y="1947524"/>
            <a:ext cx="0" cy="1048779"/>
          </a:xfrm>
          <a:prstGeom prst="straightConnector1">
            <a:avLst/>
          </a:prstGeom>
          <a:ln w="508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E6798A-07E7-E93E-2DD2-33EB84522719}"/>
              </a:ext>
            </a:extLst>
          </p:cNvPr>
          <p:cNvCxnSpPr>
            <a:cxnSpLocks/>
          </p:cNvCxnSpPr>
          <p:nvPr/>
        </p:nvCxnSpPr>
        <p:spPr>
          <a:xfrm>
            <a:off x="6072316" y="1947524"/>
            <a:ext cx="1" cy="1048779"/>
          </a:xfrm>
          <a:prstGeom prst="straightConnector1">
            <a:avLst/>
          </a:prstGeom>
          <a:ln w="508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CB5EA5-52E3-F2AB-728D-BCD238A5F970}"/>
              </a:ext>
            </a:extLst>
          </p:cNvPr>
          <p:cNvCxnSpPr>
            <a:cxnSpLocks/>
          </p:cNvCxnSpPr>
          <p:nvPr/>
        </p:nvCxnSpPr>
        <p:spPr>
          <a:xfrm>
            <a:off x="8092300" y="1947524"/>
            <a:ext cx="0" cy="1048779"/>
          </a:xfrm>
          <a:prstGeom prst="straightConnector1">
            <a:avLst/>
          </a:prstGeom>
          <a:ln w="508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77CAC4-B456-5B1C-71FF-CFAFD3661D91}"/>
              </a:ext>
            </a:extLst>
          </p:cNvPr>
          <p:cNvGrpSpPr/>
          <p:nvPr/>
        </p:nvGrpSpPr>
        <p:grpSpPr>
          <a:xfrm>
            <a:off x="1268003" y="3082496"/>
            <a:ext cx="9655993" cy="1069145"/>
            <a:chOff x="1304042" y="3088722"/>
            <a:chExt cx="9655993" cy="1069145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0D3A61A-8106-E696-3081-E024A06D6A3E}"/>
                </a:ext>
              </a:extLst>
            </p:cNvPr>
            <p:cNvSpPr/>
            <p:nvPr/>
          </p:nvSpPr>
          <p:spPr>
            <a:xfrm>
              <a:off x="3305179" y="3088722"/>
              <a:ext cx="1688123" cy="1069145"/>
            </a:xfrm>
            <a:prstGeom prst="roundRect">
              <a:avLst/>
            </a:prstGeom>
            <a:solidFill>
              <a:srgbClr val="E1F8D0"/>
            </a:solidFill>
            <a:ln w="38100">
              <a:solidFill>
                <a:srgbClr val="728A5E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6042BC4-4075-39C4-CE9A-EC8145B6ABC7}"/>
                </a:ext>
              </a:extLst>
            </p:cNvPr>
            <p:cNvSpPr/>
            <p:nvPr/>
          </p:nvSpPr>
          <p:spPr>
            <a:xfrm>
              <a:off x="5294090" y="3088722"/>
              <a:ext cx="1688123" cy="1069145"/>
            </a:xfrm>
            <a:prstGeom prst="roundRect">
              <a:avLst/>
            </a:prstGeom>
            <a:solidFill>
              <a:srgbClr val="E1F8D0"/>
            </a:solidFill>
            <a:ln w="38100">
              <a:solidFill>
                <a:srgbClr val="728A5E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E5AC8C9D-6698-4EB2-A0BB-36E5AD0E3E18}"/>
                </a:ext>
              </a:extLst>
            </p:cNvPr>
            <p:cNvSpPr/>
            <p:nvPr/>
          </p:nvSpPr>
          <p:spPr>
            <a:xfrm>
              <a:off x="7283001" y="3088722"/>
              <a:ext cx="1688123" cy="1069145"/>
            </a:xfrm>
            <a:prstGeom prst="roundRect">
              <a:avLst/>
            </a:prstGeom>
            <a:solidFill>
              <a:srgbClr val="E1F8D0"/>
            </a:solidFill>
            <a:ln w="38100">
              <a:solidFill>
                <a:srgbClr val="728A5E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10D75ED-CDE7-BD20-76A3-13C457EDE291}"/>
                </a:ext>
              </a:extLst>
            </p:cNvPr>
            <p:cNvSpPr/>
            <p:nvPr/>
          </p:nvSpPr>
          <p:spPr>
            <a:xfrm>
              <a:off x="9271912" y="3088722"/>
              <a:ext cx="1688123" cy="1069145"/>
            </a:xfrm>
            <a:prstGeom prst="roundRect">
              <a:avLst/>
            </a:prstGeom>
            <a:solidFill>
              <a:srgbClr val="E1F8D0"/>
            </a:solidFill>
            <a:ln w="38100">
              <a:solidFill>
                <a:srgbClr val="728A5E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A762FAD-D6B6-247E-AB0E-D88B004F6D9C}"/>
                </a:ext>
              </a:extLst>
            </p:cNvPr>
            <p:cNvCxnSpPr/>
            <p:nvPr/>
          </p:nvCxnSpPr>
          <p:spPr>
            <a:xfrm>
              <a:off x="4993302" y="3623293"/>
              <a:ext cx="30078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BBBEE1F-F2E5-82C8-D7B8-DC02CC4451D8}"/>
                </a:ext>
              </a:extLst>
            </p:cNvPr>
            <p:cNvCxnSpPr/>
            <p:nvPr/>
          </p:nvCxnSpPr>
          <p:spPr>
            <a:xfrm>
              <a:off x="6982213" y="3624950"/>
              <a:ext cx="30078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CDE7432-AD0D-6F0B-5A6E-D52EF8A297A0}"/>
                </a:ext>
              </a:extLst>
            </p:cNvPr>
            <p:cNvCxnSpPr/>
            <p:nvPr/>
          </p:nvCxnSpPr>
          <p:spPr>
            <a:xfrm>
              <a:off x="8971124" y="3623293"/>
              <a:ext cx="30078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C9BDEC9-A5CB-3B19-D9A2-C93E1B7B7DF7}"/>
                </a:ext>
              </a:extLst>
            </p:cNvPr>
            <p:cNvSpPr/>
            <p:nvPr/>
          </p:nvSpPr>
          <p:spPr>
            <a:xfrm>
              <a:off x="1304042" y="3088722"/>
              <a:ext cx="1688123" cy="1069145"/>
            </a:xfrm>
            <a:prstGeom prst="roundRect">
              <a:avLst/>
            </a:prstGeom>
            <a:solidFill>
              <a:srgbClr val="E1F8D0"/>
            </a:solidFill>
            <a:ln w="38100">
              <a:solidFill>
                <a:srgbClr val="728A5E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8A2078D-6D0D-514B-3924-10E10768625B}"/>
                </a:ext>
              </a:extLst>
            </p:cNvPr>
            <p:cNvCxnSpPr/>
            <p:nvPr/>
          </p:nvCxnSpPr>
          <p:spPr>
            <a:xfrm>
              <a:off x="2992165" y="3623293"/>
              <a:ext cx="30078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22A022-4363-2C68-45FD-FDE26BAB1CF4}"/>
              </a:ext>
            </a:extLst>
          </p:cNvPr>
          <p:cNvCxnSpPr>
            <a:cxnSpLocks/>
          </p:cNvCxnSpPr>
          <p:nvPr/>
        </p:nvCxnSpPr>
        <p:spPr>
          <a:xfrm>
            <a:off x="10079934" y="1947524"/>
            <a:ext cx="0" cy="1048779"/>
          </a:xfrm>
          <a:prstGeom prst="straightConnector1">
            <a:avLst/>
          </a:prstGeom>
          <a:ln w="508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A93E21-B671-52AE-489B-89B9B3B1518D}"/>
              </a:ext>
            </a:extLst>
          </p:cNvPr>
          <p:cNvCxnSpPr>
            <a:cxnSpLocks/>
          </p:cNvCxnSpPr>
          <p:nvPr/>
        </p:nvCxnSpPr>
        <p:spPr>
          <a:xfrm>
            <a:off x="10095010" y="5063677"/>
            <a:ext cx="0" cy="574589"/>
          </a:xfrm>
          <a:prstGeom prst="straightConnector1">
            <a:avLst/>
          </a:prstGeom>
          <a:ln w="508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DC71025-B950-F3D5-F741-458C6C3D5297}"/>
              </a:ext>
            </a:extLst>
          </p:cNvPr>
          <p:cNvSpPr/>
          <p:nvPr/>
        </p:nvSpPr>
        <p:spPr>
          <a:xfrm>
            <a:off x="9866411" y="4726320"/>
            <a:ext cx="4572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LL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8FC35ED-2CD9-713E-F618-6339E1162105}"/>
              </a:ext>
            </a:extLst>
          </p:cNvPr>
          <p:cNvSpPr/>
          <p:nvPr/>
        </p:nvSpPr>
        <p:spPr>
          <a:xfrm>
            <a:off x="1877421" y="2213932"/>
            <a:ext cx="838979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LL</a:t>
            </a:r>
          </a:p>
        </p:txBody>
      </p:sp>
    </p:spTree>
    <p:extLst>
      <p:ext uri="{BB962C8B-B14F-4D97-AF65-F5344CB8AC3E}">
        <p14:creationId xmlns:p14="http://schemas.microsoft.com/office/powerpoint/2010/main" val="1015670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EDE9BB1-9719-13EF-0691-37059527A7B1}"/>
              </a:ext>
            </a:extLst>
          </p:cNvPr>
          <p:cNvSpPr txBox="1">
            <a:spLocks/>
          </p:cNvSpPr>
          <p:nvPr/>
        </p:nvSpPr>
        <p:spPr bwMode="auto">
          <a:xfrm>
            <a:off x="444842" y="141361"/>
            <a:ext cx="11430000" cy="6075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pPr algn="ctr"/>
            <a:br>
              <a:rPr lang="en-US" sz="2400" dirty="0"/>
            </a:br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 Skillful		 woman	   debugs	    complex	      program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         adjective           noun               verb            adjective          noun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6823C-8E70-B31C-983A-B1A5F38A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182880"/>
            <a:ext cx="11509083" cy="369332"/>
          </a:xfrm>
          <a:solidFill>
            <a:schemeClr val="bg1"/>
          </a:solidFill>
        </p:spPr>
        <p:txBody>
          <a:bodyPr/>
          <a:lstStyle/>
          <a:p>
            <a:r>
              <a:rPr lang="en-US" sz="2000" b="1" dirty="0">
                <a:solidFill>
                  <a:srgbClr val="0070C0"/>
                </a:solidFill>
              </a:rPr>
              <a:t>... or a label for each of its words can be extracted from the corresponding hidden states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D7C76E-C59A-135E-D4DF-9E453FD64628}"/>
              </a:ext>
            </a:extLst>
          </p:cNvPr>
          <p:cNvCxnSpPr>
            <a:cxnSpLocks/>
          </p:cNvCxnSpPr>
          <p:nvPr/>
        </p:nvCxnSpPr>
        <p:spPr>
          <a:xfrm>
            <a:off x="10095011" y="4151731"/>
            <a:ext cx="0" cy="574589"/>
          </a:xfrm>
          <a:prstGeom prst="straightConnector1">
            <a:avLst/>
          </a:prstGeom>
          <a:ln w="508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3C03D3-FF85-A675-61C2-241328382DAA}"/>
              </a:ext>
            </a:extLst>
          </p:cNvPr>
          <p:cNvCxnSpPr>
            <a:cxnSpLocks/>
          </p:cNvCxnSpPr>
          <p:nvPr/>
        </p:nvCxnSpPr>
        <p:spPr>
          <a:xfrm>
            <a:off x="2099888" y="1947524"/>
            <a:ext cx="0" cy="1048779"/>
          </a:xfrm>
          <a:prstGeom prst="straightConnector1">
            <a:avLst/>
          </a:prstGeom>
          <a:ln w="508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64E694-ADE4-96A3-A12D-974928654AA6}"/>
              </a:ext>
            </a:extLst>
          </p:cNvPr>
          <p:cNvCxnSpPr>
            <a:cxnSpLocks/>
          </p:cNvCxnSpPr>
          <p:nvPr/>
        </p:nvCxnSpPr>
        <p:spPr>
          <a:xfrm>
            <a:off x="4108957" y="1947524"/>
            <a:ext cx="0" cy="1048779"/>
          </a:xfrm>
          <a:prstGeom prst="straightConnector1">
            <a:avLst/>
          </a:prstGeom>
          <a:ln w="508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E6798A-07E7-E93E-2DD2-33EB84522719}"/>
              </a:ext>
            </a:extLst>
          </p:cNvPr>
          <p:cNvCxnSpPr>
            <a:cxnSpLocks/>
          </p:cNvCxnSpPr>
          <p:nvPr/>
        </p:nvCxnSpPr>
        <p:spPr>
          <a:xfrm>
            <a:off x="6072316" y="1947524"/>
            <a:ext cx="1" cy="1048779"/>
          </a:xfrm>
          <a:prstGeom prst="straightConnector1">
            <a:avLst/>
          </a:prstGeom>
          <a:ln w="508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CB5EA5-52E3-F2AB-728D-BCD238A5F970}"/>
              </a:ext>
            </a:extLst>
          </p:cNvPr>
          <p:cNvCxnSpPr>
            <a:cxnSpLocks/>
          </p:cNvCxnSpPr>
          <p:nvPr/>
        </p:nvCxnSpPr>
        <p:spPr>
          <a:xfrm>
            <a:off x="8092300" y="1947524"/>
            <a:ext cx="0" cy="1048779"/>
          </a:xfrm>
          <a:prstGeom prst="straightConnector1">
            <a:avLst/>
          </a:prstGeom>
          <a:ln w="508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77CAC4-B456-5B1C-71FF-CFAFD3661D91}"/>
              </a:ext>
            </a:extLst>
          </p:cNvPr>
          <p:cNvGrpSpPr/>
          <p:nvPr/>
        </p:nvGrpSpPr>
        <p:grpSpPr>
          <a:xfrm>
            <a:off x="1268003" y="3082496"/>
            <a:ext cx="9655993" cy="1069145"/>
            <a:chOff x="1304042" y="3088722"/>
            <a:chExt cx="9655993" cy="1069145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0D3A61A-8106-E696-3081-E024A06D6A3E}"/>
                </a:ext>
              </a:extLst>
            </p:cNvPr>
            <p:cNvSpPr/>
            <p:nvPr/>
          </p:nvSpPr>
          <p:spPr>
            <a:xfrm>
              <a:off x="3305179" y="3088722"/>
              <a:ext cx="1688123" cy="1069145"/>
            </a:xfrm>
            <a:prstGeom prst="roundRect">
              <a:avLst/>
            </a:prstGeom>
            <a:solidFill>
              <a:srgbClr val="E1F8D0"/>
            </a:solidFill>
            <a:ln w="38100">
              <a:solidFill>
                <a:srgbClr val="728A5E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6042BC4-4075-39C4-CE9A-EC8145B6ABC7}"/>
                </a:ext>
              </a:extLst>
            </p:cNvPr>
            <p:cNvSpPr/>
            <p:nvPr/>
          </p:nvSpPr>
          <p:spPr>
            <a:xfrm>
              <a:off x="5294090" y="3088722"/>
              <a:ext cx="1688123" cy="1069145"/>
            </a:xfrm>
            <a:prstGeom prst="roundRect">
              <a:avLst/>
            </a:prstGeom>
            <a:solidFill>
              <a:srgbClr val="E1F8D0"/>
            </a:solidFill>
            <a:ln w="38100">
              <a:solidFill>
                <a:srgbClr val="728A5E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E5AC8C9D-6698-4EB2-A0BB-36E5AD0E3E18}"/>
                </a:ext>
              </a:extLst>
            </p:cNvPr>
            <p:cNvSpPr/>
            <p:nvPr/>
          </p:nvSpPr>
          <p:spPr>
            <a:xfrm>
              <a:off x="7283001" y="3088722"/>
              <a:ext cx="1688123" cy="1069145"/>
            </a:xfrm>
            <a:prstGeom prst="roundRect">
              <a:avLst/>
            </a:prstGeom>
            <a:solidFill>
              <a:srgbClr val="E1F8D0"/>
            </a:solidFill>
            <a:ln w="38100">
              <a:solidFill>
                <a:srgbClr val="728A5E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10D75ED-CDE7-BD20-76A3-13C457EDE291}"/>
                </a:ext>
              </a:extLst>
            </p:cNvPr>
            <p:cNvSpPr/>
            <p:nvPr/>
          </p:nvSpPr>
          <p:spPr>
            <a:xfrm>
              <a:off x="9271912" y="3088722"/>
              <a:ext cx="1688123" cy="1069145"/>
            </a:xfrm>
            <a:prstGeom prst="roundRect">
              <a:avLst/>
            </a:prstGeom>
            <a:solidFill>
              <a:srgbClr val="E1F8D0"/>
            </a:solidFill>
            <a:ln w="38100">
              <a:solidFill>
                <a:srgbClr val="728A5E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A762FAD-D6B6-247E-AB0E-D88B004F6D9C}"/>
                </a:ext>
              </a:extLst>
            </p:cNvPr>
            <p:cNvCxnSpPr/>
            <p:nvPr/>
          </p:nvCxnSpPr>
          <p:spPr>
            <a:xfrm>
              <a:off x="4993302" y="3623293"/>
              <a:ext cx="30078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BBBEE1F-F2E5-82C8-D7B8-DC02CC4451D8}"/>
                </a:ext>
              </a:extLst>
            </p:cNvPr>
            <p:cNvCxnSpPr/>
            <p:nvPr/>
          </p:nvCxnSpPr>
          <p:spPr>
            <a:xfrm>
              <a:off x="6982213" y="3624950"/>
              <a:ext cx="30078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CDE7432-AD0D-6F0B-5A6E-D52EF8A297A0}"/>
                </a:ext>
              </a:extLst>
            </p:cNvPr>
            <p:cNvCxnSpPr/>
            <p:nvPr/>
          </p:nvCxnSpPr>
          <p:spPr>
            <a:xfrm>
              <a:off x="8971124" y="3623293"/>
              <a:ext cx="30078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C9BDEC9-A5CB-3B19-D9A2-C93E1B7B7DF7}"/>
                </a:ext>
              </a:extLst>
            </p:cNvPr>
            <p:cNvSpPr/>
            <p:nvPr/>
          </p:nvSpPr>
          <p:spPr>
            <a:xfrm>
              <a:off x="1304042" y="3088722"/>
              <a:ext cx="1688123" cy="1069145"/>
            </a:xfrm>
            <a:prstGeom prst="roundRect">
              <a:avLst/>
            </a:prstGeom>
            <a:solidFill>
              <a:srgbClr val="E1F8D0"/>
            </a:solidFill>
            <a:ln w="38100">
              <a:solidFill>
                <a:srgbClr val="728A5E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8A2078D-6D0D-514B-3924-10E10768625B}"/>
                </a:ext>
              </a:extLst>
            </p:cNvPr>
            <p:cNvCxnSpPr/>
            <p:nvPr/>
          </p:nvCxnSpPr>
          <p:spPr>
            <a:xfrm>
              <a:off x="2992165" y="3623293"/>
              <a:ext cx="30078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22A022-4363-2C68-45FD-FDE26BAB1CF4}"/>
              </a:ext>
            </a:extLst>
          </p:cNvPr>
          <p:cNvCxnSpPr>
            <a:cxnSpLocks/>
          </p:cNvCxnSpPr>
          <p:nvPr/>
        </p:nvCxnSpPr>
        <p:spPr>
          <a:xfrm>
            <a:off x="10079934" y="1947524"/>
            <a:ext cx="0" cy="1048779"/>
          </a:xfrm>
          <a:prstGeom prst="straightConnector1">
            <a:avLst/>
          </a:prstGeom>
          <a:ln w="508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A93E21-B671-52AE-489B-89B9B3B1518D}"/>
              </a:ext>
            </a:extLst>
          </p:cNvPr>
          <p:cNvCxnSpPr>
            <a:cxnSpLocks/>
          </p:cNvCxnSpPr>
          <p:nvPr/>
        </p:nvCxnSpPr>
        <p:spPr>
          <a:xfrm>
            <a:off x="10095010" y="5063677"/>
            <a:ext cx="0" cy="574589"/>
          </a:xfrm>
          <a:prstGeom prst="straightConnector1">
            <a:avLst/>
          </a:prstGeom>
          <a:ln w="508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DC71025-B950-F3D5-F741-458C6C3D5297}"/>
              </a:ext>
            </a:extLst>
          </p:cNvPr>
          <p:cNvSpPr/>
          <p:nvPr/>
        </p:nvSpPr>
        <p:spPr>
          <a:xfrm>
            <a:off x="9866411" y="4726320"/>
            <a:ext cx="4572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LL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8FC35ED-2CD9-713E-F618-6339E1162105}"/>
              </a:ext>
            </a:extLst>
          </p:cNvPr>
          <p:cNvSpPr/>
          <p:nvPr/>
        </p:nvSpPr>
        <p:spPr>
          <a:xfrm>
            <a:off x="1877421" y="2213932"/>
            <a:ext cx="838979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987B35-0091-C2B1-3629-980548F8FA8A}"/>
              </a:ext>
            </a:extLst>
          </p:cNvPr>
          <p:cNvCxnSpPr>
            <a:cxnSpLocks/>
          </p:cNvCxnSpPr>
          <p:nvPr/>
        </p:nvCxnSpPr>
        <p:spPr>
          <a:xfrm>
            <a:off x="8105054" y="4152466"/>
            <a:ext cx="0" cy="574589"/>
          </a:xfrm>
          <a:prstGeom prst="straightConnector1">
            <a:avLst/>
          </a:prstGeom>
          <a:ln w="508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226916-9D98-67EE-69C1-CA9256CE9166}"/>
              </a:ext>
            </a:extLst>
          </p:cNvPr>
          <p:cNvCxnSpPr>
            <a:cxnSpLocks/>
          </p:cNvCxnSpPr>
          <p:nvPr/>
        </p:nvCxnSpPr>
        <p:spPr>
          <a:xfrm>
            <a:off x="8105053" y="5064412"/>
            <a:ext cx="0" cy="574589"/>
          </a:xfrm>
          <a:prstGeom prst="straightConnector1">
            <a:avLst/>
          </a:prstGeom>
          <a:ln w="508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D391460-5C6D-A54A-8881-C0863090592B}"/>
              </a:ext>
            </a:extLst>
          </p:cNvPr>
          <p:cNvSpPr/>
          <p:nvPr/>
        </p:nvSpPr>
        <p:spPr>
          <a:xfrm>
            <a:off x="7876454" y="4727055"/>
            <a:ext cx="4572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A2F715-6130-23F3-A721-172ACA2EEDAA}"/>
              </a:ext>
            </a:extLst>
          </p:cNvPr>
          <p:cNvCxnSpPr>
            <a:cxnSpLocks/>
          </p:cNvCxnSpPr>
          <p:nvPr/>
        </p:nvCxnSpPr>
        <p:spPr>
          <a:xfrm>
            <a:off x="6096623" y="4152466"/>
            <a:ext cx="0" cy="574589"/>
          </a:xfrm>
          <a:prstGeom prst="straightConnector1">
            <a:avLst/>
          </a:prstGeom>
          <a:ln w="508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D1841F-2732-8D43-A091-DB49A2DAC894}"/>
              </a:ext>
            </a:extLst>
          </p:cNvPr>
          <p:cNvCxnSpPr>
            <a:cxnSpLocks/>
          </p:cNvCxnSpPr>
          <p:nvPr/>
        </p:nvCxnSpPr>
        <p:spPr>
          <a:xfrm>
            <a:off x="6096622" y="5064412"/>
            <a:ext cx="0" cy="574589"/>
          </a:xfrm>
          <a:prstGeom prst="straightConnector1">
            <a:avLst/>
          </a:prstGeom>
          <a:ln w="508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0DD1565-2E8C-04B1-A615-CC663BF73B82}"/>
              </a:ext>
            </a:extLst>
          </p:cNvPr>
          <p:cNvSpPr/>
          <p:nvPr/>
        </p:nvSpPr>
        <p:spPr>
          <a:xfrm>
            <a:off x="5868023" y="4727055"/>
            <a:ext cx="4572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D8CF6B-723E-0936-E52E-F637DD1AB82C}"/>
              </a:ext>
            </a:extLst>
          </p:cNvPr>
          <p:cNvCxnSpPr>
            <a:cxnSpLocks/>
          </p:cNvCxnSpPr>
          <p:nvPr/>
        </p:nvCxnSpPr>
        <p:spPr>
          <a:xfrm>
            <a:off x="4106667" y="4146503"/>
            <a:ext cx="0" cy="574589"/>
          </a:xfrm>
          <a:prstGeom prst="straightConnector1">
            <a:avLst/>
          </a:prstGeom>
          <a:ln w="508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D76CB7-485C-B0CD-BDDE-529ECEB92EF4}"/>
              </a:ext>
            </a:extLst>
          </p:cNvPr>
          <p:cNvCxnSpPr>
            <a:cxnSpLocks/>
          </p:cNvCxnSpPr>
          <p:nvPr/>
        </p:nvCxnSpPr>
        <p:spPr>
          <a:xfrm>
            <a:off x="4106666" y="5058449"/>
            <a:ext cx="0" cy="574589"/>
          </a:xfrm>
          <a:prstGeom prst="straightConnector1">
            <a:avLst/>
          </a:prstGeom>
          <a:ln w="508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8F745DD-531A-EA6B-8C2B-7F2EA7AF2662}"/>
              </a:ext>
            </a:extLst>
          </p:cNvPr>
          <p:cNvSpPr/>
          <p:nvPr/>
        </p:nvSpPr>
        <p:spPr>
          <a:xfrm>
            <a:off x="3878067" y="4721092"/>
            <a:ext cx="4572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385139-8F1A-1D29-4C17-275144B1EDA5}"/>
              </a:ext>
            </a:extLst>
          </p:cNvPr>
          <p:cNvCxnSpPr>
            <a:cxnSpLocks/>
          </p:cNvCxnSpPr>
          <p:nvPr/>
        </p:nvCxnSpPr>
        <p:spPr>
          <a:xfrm>
            <a:off x="2116710" y="4146503"/>
            <a:ext cx="0" cy="574589"/>
          </a:xfrm>
          <a:prstGeom prst="straightConnector1">
            <a:avLst/>
          </a:prstGeom>
          <a:ln w="508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CCD5B7-F4B5-1F3B-8B4D-47C4C051E063}"/>
              </a:ext>
            </a:extLst>
          </p:cNvPr>
          <p:cNvCxnSpPr>
            <a:cxnSpLocks/>
          </p:cNvCxnSpPr>
          <p:nvPr/>
        </p:nvCxnSpPr>
        <p:spPr>
          <a:xfrm>
            <a:off x="2116709" y="5058449"/>
            <a:ext cx="0" cy="574589"/>
          </a:xfrm>
          <a:prstGeom prst="straightConnector1">
            <a:avLst/>
          </a:prstGeom>
          <a:ln w="508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7AFD4CD-D423-71C0-6C25-70837B03CB61}"/>
              </a:ext>
            </a:extLst>
          </p:cNvPr>
          <p:cNvSpPr/>
          <p:nvPr/>
        </p:nvSpPr>
        <p:spPr>
          <a:xfrm>
            <a:off x="1888110" y="4721092"/>
            <a:ext cx="4572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LL</a:t>
            </a:r>
          </a:p>
        </p:txBody>
      </p:sp>
    </p:spTree>
    <p:extLst>
      <p:ext uri="{BB962C8B-B14F-4D97-AF65-F5344CB8AC3E}">
        <p14:creationId xmlns:p14="http://schemas.microsoft.com/office/powerpoint/2010/main" val="2908509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12F6-C639-AD51-D03E-F6F090907F5A}"/>
              </a:ext>
            </a:extLst>
          </p:cNvPr>
          <p:cNvGrpSpPr>
            <a:grpSpLocks noChangeAspect="1"/>
          </p:cNvGrpSpPr>
          <p:nvPr/>
        </p:nvGrpSpPr>
        <p:grpSpPr>
          <a:xfrm>
            <a:off x="1492758" y="-150113"/>
            <a:ext cx="9206484" cy="7158225"/>
            <a:chOff x="831224" y="908463"/>
            <a:chExt cx="6576060" cy="511302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26CB157-FEEB-E4B7-6722-AC0B859A3C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224" y="908463"/>
              <a:ext cx="6576060" cy="5113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D2A01F2-9F15-1993-C41C-74D81F1E0EFA}"/>
                </a:ext>
              </a:extLst>
            </p:cNvPr>
            <p:cNvCxnSpPr>
              <a:cxnSpLocks/>
            </p:cNvCxnSpPr>
            <p:nvPr/>
          </p:nvCxnSpPr>
          <p:spPr>
            <a:xfrm>
              <a:off x="6725622" y="2691359"/>
              <a:ext cx="365760" cy="0"/>
            </a:xfrm>
            <a:prstGeom prst="straightConnector1">
              <a:avLst/>
            </a:prstGeom>
            <a:ln w="123825">
              <a:solidFill>
                <a:srgbClr val="000000"/>
              </a:solidFill>
              <a:miter lim="800000"/>
              <a:tailEnd type="triangle" w="med" len="med"/>
            </a:ln>
            <a:effectLst>
              <a:softEdge rad="18983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CBFB408-E00B-8ED9-1176-B302F2B42A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7409" y="2699428"/>
              <a:ext cx="365760" cy="0"/>
            </a:xfrm>
            <a:prstGeom prst="straightConnector1">
              <a:avLst/>
            </a:prstGeom>
            <a:ln w="123825">
              <a:solidFill>
                <a:srgbClr val="000000"/>
              </a:solidFill>
              <a:miter lim="800000"/>
              <a:tailEnd type="none" w="lg" len="lg"/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97EE7AB-CD31-134B-C8E0-80656F535B45}"/>
                </a:ext>
              </a:extLst>
            </p:cNvPr>
            <p:cNvCxnSpPr>
              <a:cxnSpLocks/>
            </p:cNvCxnSpPr>
            <p:nvPr/>
          </p:nvCxnSpPr>
          <p:spPr>
            <a:xfrm>
              <a:off x="1207409" y="4658157"/>
              <a:ext cx="365760" cy="0"/>
            </a:xfrm>
            <a:prstGeom prst="straightConnector1">
              <a:avLst/>
            </a:prstGeom>
            <a:ln w="123825">
              <a:solidFill>
                <a:srgbClr val="000000"/>
              </a:solidFill>
              <a:miter lim="800000"/>
              <a:tailEnd type="none" w="lg" len="lg"/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3E928CC-1A3B-4EC8-A5DA-946414EAF5F0}"/>
                </a:ext>
              </a:extLst>
            </p:cNvPr>
            <p:cNvCxnSpPr>
              <a:cxnSpLocks/>
            </p:cNvCxnSpPr>
            <p:nvPr/>
          </p:nvCxnSpPr>
          <p:spPr>
            <a:xfrm>
              <a:off x="6725920" y="4646652"/>
              <a:ext cx="365760" cy="0"/>
            </a:xfrm>
            <a:prstGeom prst="straightConnector1">
              <a:avLst/>
            </a:prstGeom>
            <a:ln w="123825">
              <a:solidFill>
                <a:srgbClr val="000000"/>
              </a:solidFill>
              <a:miter lim="800000"/>
              <a:tailEnd type="triangle" w="med" len="med"/>
            </a:ln>
            <a:effectLst>
              <a:softEdge rad="18983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86823C-8E70-B31C-983A-B1A5F38A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182880"/>
            <a:ext cx="11509083" cy="369332"/>
          </a:xfrm>
          <a:solidFill>
            <a:schemeClr val="bg1"/>
          </a:solidFill>
        </p:spPr>
        <p:txBody>
          <a:bodyPr/>
          <a:lstStyle/>
          <a:p>
            <a:r>
              <a:rPr lang="en-US" sz="2000" b="1" dirty="0">
                <a:solidFill>
                  <a:srgbClr val="0070C0"/>
                </a:solidFill>
              </a:rPr>
              <a:t>Quantum LSTM replaces the linear layers of the gates with parametrized quantum circuits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542A0CB-5442-4020-B185-126A926C6F42}"/>
              </a:ext>
            </a:extLst>
          </p:cNvPr>
          <p:cNvSpPr>
            <a:spLocks noChangeAspect="1"/>
          </p:cNvSpPr>
          <p:nvPr/>
        </p:nvSpPr>
        <p:spPr>
          <a:xfrm>
            <a:off x="3052708" y="4732947"/>
            <a:ext cx="816596" cy="737707"/>
          </a:xfrm>
          <a:prstGeom prst="roundRect">
            <a:avLst/>
          </a:prstGeom>
          <a:solidFill>
            <a:srgbClr val="D4FFA4"/>
          </a:solidFill>
          <a:ln w="1905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AF3B5A-4ACD-A15C-7946-81956A63EDB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83181" y="4799418"/>
            <a:ext cx="755650" cy="600075"/>
          </a:xfrm>
          <a:prstGeom prst="rect">
            <a:avLst/>
          </a:prstGeom>
          <a:solidFill>
            <a:srgbClr val="F0FFDE"/>
          </a:solidFill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6038B39-8E62-80AE-813E-1A0C04CB6134}"/>
              </a:ext>
            </a:extLst>
          </p:cNvPr>
          <p:cNvSpPr>
            <a:spLocks noChangeAspect="1"/>
          </p:cNvSpPr>
          <p:nvPr/>
        </p:nvSpPr>
        <p:spPr>
          <a:xfrm>
            <a:off x="4126962" y="4727410"/>
            <a:ext cx="816596" cy="737707"/>
          </a:xfrm>
          <a:prstGeom prst="roundRect">
            <a:avLst/>
          </a:prstGeom>
          <a:solidFill>
            <a:srgbClr val="A6CCFF"/>
          </a:solidFill>
          <a:ln w="1905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B97205-C1E4-653B-84D1-44455D9ACC1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57435" y="4793881"/>
            <a:ext cx="755650" cy="600075"/>
          </a:xfrm>
          <a:prstGeom prst="rect">
            <a:avLst/>
          </a:prstGeom>
          <a:solidFill>
            <a:srgbClr val="F0FFDE"/>
          </a:solidFill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C56346F-6841-5D73-4AB4-47796FD0E8F6}"/>
              </a:ext>
            </a:extLst>
          </p:cNvPr>
          <p:cNvSpPr>
            <a:spLocks noChangeAspect="1"/>
          </p:cNvSpPr>
          <p:nvPr/>
        </p:nvSpPr>
        <p:spPr>
          <a:xfrm>
            <a:off x="5378052" y="4727410"/>
            <a:ext cx="816596" cy="737707"/>
          </a:xfrm>
          <a:prstGeom prst="roundRect">
            <a:avLst/>
          </a:prstGeom>
          <a:solidFill>
            <a:srgbClr val="FFDF85"/>
          </a:solidFill>
          <a:ln w="1905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7E58E8-5868-D325-F795-5CEF7B760DE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525" y="4793881"/>
            <a:ext cx="755650" cy="600075"/>
          </a:xfrm>
          <a:prstGeom prst="rect">
            <a:avLst/>
          </a:prstGeom>
          <a:solidFill>
            <a:srgbClr val="F0FFDE"/>
          </a:solidFill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71F970C-23D6-85B9-F2A1-ED68748D288F}"/>
              </a:ext>
            </a:extLst>
          </p:cNvPr>
          <p:cNvSpPr>
            <a:spLocks noChangeAspect="1"/>
          </p:cNvSpPr>
          <p:nvPr/>
        </p:nvSpPr>
        <p:spPr>
          <a:xfrm>
            <a:off x="6557236" y="4732947"/>
            <a:ext cx="816596" cy="737707"/>
          </a:xfrm>
          <a:prstGeom prst="roundRect">
            <a:avLst/>
          </a:prstGeom>
          <a:solidFill>
            <a:srgbClr val="FF9B93"/>
          </a:solidFill>
          <a:ln w="1905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DE2F045-F7A1-7228-C315-02EE26D0A9B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7709" y="4799418"/>
            <a:ext cx="755650" cy="600075"/>
          </a:xfrm>
          <a:prstGeom prst="rect">
            <a:avLst/>
          </a:prstGeom>
          <a:solidFill>
            <a:srgbClr val="F0FFDE"/>
          </a:solidFill>
        </p:spPr>
      </p:pic>
    </p:spTree>
    <p:extLst>
      <p:ext uri="{BB962C8B-B14F-4D97-AF65-F5344CB8AC3E}">
        <p14:creationId xmlns:p14="http://schemas.microsoft.com/office/powerpoint/2010/main" val="1497941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0079-5424-6BA4-7361-67DA3C04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535531"/>
          </a:xfrm>
        </p:spPr>
        <p:txBody>
          <a:bodyPr/>
          <a:lstStyle/>
          <a:p>
            <a:r>
              <a:rPr lang="en-US" dirty="0"/>
              <a:t>QSVN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C5963-BE9E-BA30-8157-E8AFAA49DA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Presenters: Prasanna Date (ORNL), Dong Jun </a:t>
            </a:r>
            <a:r>
              <a:rPr lang="en-US" b="1" dirty="0" err="1"/>
              <a:t>Woun</a:t>
            </a:r>
            <a:r>
              <a:rPr lang="en-US" b="1" dirty="0"/>
              <a:t> (UTK)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Target:</a:t>
            </a:r>
          </a:p>
          <a:p>
            <a:pPr marL="0" indent="0">
              <a:buNone/>
            </a:pPr>
            <a:r>
              <a:rPr lang="en-US" dirty="0"/>
              <a:t>Design and train support vector machines for high-dimensional feature spaces </a:t>
            </a:r>
          </a:p>
        </p:txBody>
      </p:sp>
    </p:spTree>
    <p:extLst>
      <p:ext uri="{BB962C8B-B14F-4D97-AF65-F5344CB8AC3E}">
        <p14:creationId xmlns:p14="http://schemas.microsoft.com/office/powerpoint/2010/main" val="371157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F57C-9C7D-473B-AD3D-7E90AA9F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535531"/>
          </a:xfrm>
        </p:spPr>
        <p:txBody>
          <a:bodyPr/>
          <a:lstStyle/>
          <a:p>
            <a:r>
              <a:rPr lang="en-US" dirty="0"/>
              <a:t>QNN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5EC0E-6830-149B-6E9E-548932B118E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Presenter: Kathleen E. Hamilton (ORNL)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Target:</a:t>
            </a:r>
          </a:p>
          <a:p>
            <a:pPr marL="0" indent="0">
              <a:buNone/>
            </a:pPr>
            <a:r>
              <a:rPr lang="en-US" dirty="0"/>
              <a:t>Build and train classifier models on unstructured or structured datasets</a:t>
            </a:r>
          </a:p>
        </p:txBody>
      </p:sp>
    </p:spTree>
    <p:extLst>
      <p:ext uri="{BB962C8B-B14F-4D97-AF65-F5344CB8AC3E}">
        <p14:creationId xmlns:p14="http://schemas.microsoft.com/office/powerpoint/2010/main" val="2884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C53D-2888-7293-ED75-45FDAC01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Neural Networks: A Quick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A4A5-03AF-D858-E4A4-DAB8DCEF2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67" y="1138346"/>
            <a:ext cx="11430000" cy="5146076"/>
          </a:xfrm>
        </p:spPr>
        <p:txBody>
          <a:bodyPr/>
          <a:lstStyle/>
          <a:p>
            <a:r>
              <a:rPr lang="en-US" dirty="0"/>
              <a:t>The field of quantum machine learning has benefitted greatly by adapting models and methods from classical machine learning</a:t>
            </a:r>
          </a:p>
          <a:p>
            <a:r>
              <a:rPr lang="en-US" dirty="0"/>
              <a:t>This segment of the tutorial will dive into the design and training of quantum neural networks for binary and multiclass classifications</a:t>
            </a:r>
          </a:p>
          <a:p>
            <a:r>
              <a:rPr lang="en-US" dirty="0"/>
              <a:t>The training is done through supervised learning, partially executed in a quantum circuit model, and partially executed with classical methods </a:t>
            </a:r>
          </a:p>
          <a:p>
            <a:pPr marL="0" indent="0" algn="ctr">
              <a:buNone/>
            </a:pPr>
            <a:r>
              <a:rPr lang="en-US" b="1" i="1" dirty="0"/>
              <a:t>For this tutorial all training and circuit execution will be done in simulation</a:t>
            </a:r>
          </a:p>
        </p:txBody>
      </p:sp>
    </p:spTree>
    <p:extLst>
      <p:ext uri="{BB962C8B-B14F-4D97-AF65-F5344CB8AC3E}">
        <p14:creationId xmlns:p14="http://schemas.microsoft.com/office/powerpoint/2010/main" val="280443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C53D-2888-7293-ED75-45FDAC01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Neural Networks: A Design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8A4A5-03AF-D858-E4A4-DAB8DCEF2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9767" y="855092"/>
                <a:ext cx="5405179" cy="360933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The quantum neural networks will train on labeled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400" b="0" dirty="0"/>
              </a:p>
              <a:p>
                <a:r>
                  <a:rPr lang="en-US" sz="2400" dirty="0"/>
                  <a:t>Features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/>
                  <a:t>vectors are float values</a:t>
                </a:r>
              </a:p>
              <a:p>
                <a:r>
                  <a:rPr lang="en-US" sz="2400" dirty="0"/>
                  <a:t>Labels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 are binary integers (0, 1) for binary classification or binary vectors for multiclass classification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8A4A5-03AF-D858-E4A4-DAB8DCEF2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767" y="855092"/>
                <a:ext cx="5405179" cy="3609331"/>
              </a:xfrm>
              <a:blipFill>
                <a:blip r:embed="rId2"/>
                <a:stretch>
                  <a:fillRect l="-1639" t="-2105" r="-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E74C83-B216-AF33-2C0E-8B001A57EB8B}"/>
              </a:ext>
            </a:extLst>
          </p:cNvPr>
          <p:cNvSpPr txBox="1">
            <a:spLocks/>
          </p:cNvSpPr>
          <p:nvPr/>
        </p:nvSpPr>
        <p:spPr bwMode="auto">
          <a:xfrm>
            <a:off x="5834946" y="855092"/>
            <a:ext cx="6024821" cy="3340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3 design elements needed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A sequence of gates to map the classical features into quantum states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A sequence of gates that implement  trainable, parameterized </a:t>
            </a:r>
            <a:r>
              <a:rPr lang="en-US" sz="2400" dirty="0" err="1"/>
              <a:t>unitaries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A set of measurements on the prepared state which extract a label prediction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C4C1A6-1E93-CAB8-9FBC-4DAE1330C46A}"/>
              </a:ext>
            </a:extLst>
          </p:cNvPr>
          <p:cNvCxnSpPr>
            <a:cxnSpLocks/>
          </p:cNvCxnSpPr>
          <p:nvPr/>
        </p:nvCxnSpPr>
        <p:spPr>
          <a:xfrm>
            <a:off x="585785" y="4361022"/>
            <a:ext cx="3849588" cy="0"/>
          </a:xfrm>
          <a:prstGeom prst="line">
            <a:avLst/>
          </a:prstGeom>
          <a:ln w="285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ACE605-691D-B8D3-FF58-B66C36A44A4F}"/>
              </a:ext>
            </a:extLst>
          </p:cNvPr>
          <p:cNvCxnSpPr>
            <a:cxnSpLocks/>
          </p:cNvCxnSpPr>
          <p:nvPr/>
        </p:nvCxnSpPr>
        <p:spPr>
          <a:xfrm>
            <a:off x="585785" y="4556847"/>
            <a:ext cx="3849588" cy="0"/>
          </a:xfrm>
          <a:prstGeom prst="line">
            <a:avLst/>
          </a:prstGeom>
          <a:ln w="285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E05B38-6BBB-755A-E5FB-6E52FCE7CF29}"/>
              </a:ext>
            </a:extLst>
          </p:cNvPr>
          <p:cNvCxnSpPr>
            <a:cxnSpLocks/>
          </p:cNvCxnSpPr>
          <p:nvPr/>
        </p:nvCxnSpPr>
        <p:spPr>
          <a:xfrm>
            <a:off x="585785" y="5284901"/>
            <a:ext cx="3849588" cy="0"/>
          </a:xfrm>
          <a:prstGeom prst="line">
            <a:avLst/>
          </a:prstGeom>
          <a:ln w="285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8057266-4E51-4F56-C82F-47A7D12AE958}"/>
              </a:ext>
            </a:extLst>
          </p:cNvPr>
          <p:cNvSpPr/>
          <p:nvPr/>
        </p:nvSpPr>
        <p:spPr>
          <a:xfrm>
            <a:off x="1134689" y="4236723"/>
            <a:ext cx="479891" cy="1140715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0000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8DCF01-50F7-3E43-A84B-0F35CC22FBA5}"/>
              </a:ext>
            </a:extLst>
          </p:cNvPr>
          <p:cNvSpPr/>
          <p:nvPr/>
        </p:nvSpPr>
        <p:spPr>
          <a:xfrm>
            <a:off x="1758209" y="4236723"/>
            <a:ext cx="725793" cy="1140715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0000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74A97F-0D1E-989E-0A45-1C62D291ADA7}"/>
              </a:ext>
            </a:extLst>
          </p:cNvPr>
          <p:cNvSpPr/>
          <p:nvPr/>
        </p:nvSpPr>
        <p:spPr>
          <a:xfrm>
            <a:off x="2627633" y="4236723"/>
            <a:ext cx="725793" cy="1140715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0000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7751C6-E026-601C-95E0-94278FACBFA4}"/>
              </a:ext>
            </a:extLst>
          </p:cNvPr>
          <p:cNvSpPr/>
          <p:nvPr/>
        </p:nvSpPr>
        <p:spPr>
          <a:xfrm>
            <a:off x="3497056" y="4242810"/>
            <a:ext cx="725793" cy="1140715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0000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52C73D-663D-114E-B208-33AC6F8A15AB}"/>
              </a:ext>
            </a:extLst>
          </p:cNvPr>
          <p:cNvSpPr>
            <a:spLocks noChangeAspect="1"/>
          </p:cNvSpPr>
          <p:nvPr/>
        </p:nvSpPr>
        <p:spPr>
          <a:xfrm>
            <a:off x="737944" y="4671773"/>
            <a:ext cx="94101" cy="809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6E9825-26FC-CEAD-8529-8A5B0682FDB9}"/>
              </a:ext>
            </a:extLst>
          </p:cNvPr>
          <p:cNvSpPr>
            <a:spLocks noChangeAspect="1"/>
          </p:cNvSpPr>
          <p:nvPr/>
        </p:nvSpPr>
        <p:spPr>
          <a:xfrm>
            <a:off x="741389" y="4869046"/>
            <a:ext cx="94101" cy="809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12E30CF-11C0-0793-3910-196A5C804BA3}"/>
              </a:ext>
            </a:extLst>
          </p:cNvPr>
          <p:cNvSpPr>
            <a:spLocks noChangeAspect="1"/>
          </p:cNvSpPr>
          <p:nvPr/>
        </p:nvSpPr>
        <p:spPr>
          <a:xfrm>
            <a:off x="744834" y="5066320"/>
            <a:ext cx="94101" cy="809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A5D27B-9711-68E8-1087-12E181A3D046}"/>
              </a:ext>
            </a:extLst>
          </p:cNvPr>
          <p:cNvCxnSpPr>
            <a:cxnSpLocks/>
          </p:cNvCxnSpPr>
          <p:nvPr/>
        </p:nvCxnSpPr>
        <p:spPr>
          <a:xfrm>
            <a:off x="5235933" y="4361318"/>
            <a:ext cx="3657600" cy="0"/>
          </a:xfrm>
          <a:prstGeom prst="line">
            <a:avLst/>
          </a:prstGeom>
          <a:ln w="285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4AD0FA-F5C1-06E3-CC39-4C05D4D546A2}"/>
              </a:ext>
            </a:extLst>
          </p:cNvPr>
          <p:cNvCxnSpPr>
            <a:cxnSpLocks/>
          </p:cNvCxnSpPr>
          <p:nvPr/>
        </p:nvCxnSpPr>
        <p:spPr>
          <a:xfrm>
            <a:off x="5235933" y="4557143"/>
            <a:ext cx="3657600" cy="0"/>
          </a:xfrm>
          <a:prstGeom prst="line">
            <a:avLst/>
          </a:prstGeom>
          <a:ln w="285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31BD53-ECA4-73B8-9798-87875266FA16}"/>
              </a:ext>
            </a:extLst>
          </p:cNvPr>
          <p:cNvCxnSpPr>
            <a:cxnSpLocks/>
          </p:cNvCxnSpPr>
          <p:nvPr/>
        </p:nvCxnSpPr>
        <p:spPr>
          <a:xfrm>
            <a:off x="5235933" y="5285196"/>
            <a:ext cx="3657600" cy="0"/>
          </a:xfrm>
          <a:prstGeom prst="line">
            <a:avLst/>
          </a:prstGeom>
          <a:ln w="285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769BA94-E89D-FB4F-F652-05F61053E5DD}"/>
              </a:ext>
            </a:extLst>
          </p:cNvPr>
          <p:cNvSpPr/>
          <p:nvPr/>
        </p:nvSpPr>
        <p:spPr>
          <a:xfrm>
            <a:off x="5784837" y="4237019"/>
            <a:ext cx="479891" cy="1140715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0000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3493E8-3FC6-BD0E-109F-F84650DE0C5E}"/>
              </a:ext>
            </a:extLst>
          </p:cNvPr>
          <p:cNvSpPr/>
          <p:nvPr/>
        </p:nvSpPr>
        <p:spPr>
          <a:xfrm>
            <a:off x="6408358" y="4237019"/>
            <a:ext cx="725794" cy="1140715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0000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06F6E4-D02D-20CF-28F4-367A5450F7EC}"/>
              </a:ext>
            </a:extLst>
          </p:cNvPr>
          <p:cNvSpPr/>
          <p:nvPr/>
        </p:nvSpPr>
        <p:spPr>
          <a:xfrm>
            <a:off x="7953619" y="4237019"/>
            <a:ext cx="725793" cy="1140715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0000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4E6D47-836D-42DA-A9BA-1B86B314EFAD}"/>
              </a:ext>
            </a:extLst>
          </p:cNvPr>
          <p:cNvSpPr>
            <a:spLocks noChangeAspect="1"/>
          </p:cNvSpPr>
          <p:nvPr/>
        </p:nvSpPr>
        <p:spPr>
          <a:xfrm>
            <a:off x="5388092" y="4672068"/>
            <a:ext cx="94101" cy="809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693879D-5084-B02B-C6D5-10B89455EB42}"/>
              </a:ext>
            </a:extLst>
          </p:cNvPr>
          <p:cNvSpPr>
            <a:spLocks noChangeAspect="1"/>
          </p:cNvSpPr>
          <p:nvPr/>
        </p:nvSpPr>
        <p:spPr>
          <a:xfrm>
            <a:off x="5391537" y="4869342"/>
            <a:ext cx="94101" cy="809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AEEA94-6A24-EF5C-0F67-FC8C47FB38B3}"/>
              </a:ext>
            </a:extLst>
          </p:cNvPr>
          <p:cNvSpPr>
            <a:spLocks noChangeAspect="1"/>
          </p:cNvSpPr>
          <p:nvPr/>
        </p:nvSpPr>
        <p:spPr>
          <a:xfrm>
            <a:off x="5394982" y="5066616"/>
            <a:ext cx="94101" cy="809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A6B55D-1ECC-1968-A38B-B940ECB28078}"/>
              </a:ext>
            </a:extLst>
          </p:cNvPr>
          <p:cNvSpPr/>
          <p:nvPr/>
        </p:nvSpPr>
        <p:spPr>
          <a:xfrm>
            <a:off x="7322405" y="4225563"/>
            <a:ext cx="479891" cy="1140715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0000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4000">
              <a:solidFill>
                <a:schemeClr val="tx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08B4ECC-7A60-8A5A-38CE-04B66F36226F}"/>
              </a:ext>
            </a:extLst>
          </p:cNvPr>
          <p:cNvGrpSpPr/>
          <p:nvPr/>
        </p:nvGrpSpPr>
        <p:grpSpPr>
          <a:xfrm>
            <a:off x="9710165" y="4205495"/>
            <a:ext cx="1828800" cy="1268928"/>
            <a:chOff x="10080495" y="4205495"/>
            <a:chExt cx="1828800" cy="126892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4C836CC-4A9C-B5F3-7EF7-A0BF3CE659FC}"/>
                </a:ext>
              </a:extLst>
            </p:cNvPr>
            <p:cNvCxnSpPr>
              <a:cxnSpLocks/>
            </p:cNvCxnSpPr>
            <p:nvPr/>
          </p:nvCxnSpPr>
          <p:spPr>
            <a:xfrm>
              <a:off x="10080495" y="4324021"/>
              <a:ext cx="182880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4EC5403-39AE-CE58-52A7-FB5EC39F5D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80495" y="4984303"/>
              <a:ext cx="1828800" cy="12162"/>
            </a:xfrm>
            <a:prstGeom prst="line">
              <a:avLst/>
            </a:prstGeom>
            <a:ln w="28575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DB13823-0419-5ADD-1324-04BA27B689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80495" y="4654162"/>
              <a:ext cx="182880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056C4DF-FC9F-8B71-7101-B33162118EC0}"/>
                </a:ext>
              </a:extLst>
            </p:cNvPr>
            <p:cNvCxnSpPr>
              <a:cxnSpLocks/>
            </p:cNvCxnSpPr>
            <p:nvPr/>
          </p:nvCxnSpPr>
          <p:spPr>
            <a:xfrm>
              <a:off x="10080495" y="5326606"/>
              <a:ext cx="182880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5F7D011-F339-A271-5F1A-7CE101A86D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83248" y="4206702"/>
              <a:ext cx="208815" cy="54864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3D1B985-9A55-FDD2-8201-24F53E254F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7940" y="4205495"/>
              <a:ext cx="455045" cy="5486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D53591C-C478-6E91-7A0B-E9E36DC6D3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80871" y="4925783"/>
              <a:ext cx="208815" cy="54864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71C7EAD-38E7-59E2-25CD-2E04543654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5563" y="4924576"/>
              <a:ext cx="455045" cy="5486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493B9D9-CAAB-281C-4439-23420A728E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32173" y="4534467"/>
              <a:ext cx="208815" cy="54864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C221E29-071A-EC03-2849-44FC51052F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6865" y="4533260"/>
              <a:ext cx="455045" cy="5486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400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E3FB198-38BB-D123-53E4-4EB9E131199B}"/>
              </a:ext>
            </a:extLst>
          </p:cNvPr>
          <p:cNvSpPr txBox="1"/>
          <p:nvPr/>
        </p:nvSpPr>
        <p:spPr>
          <a:xfrm>
            <a:off x="1119321" y="5607980"/>
            <a:ext cx="3016623" cy="5355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i="1" dirty="0">
                <a:latin typeface="+mn-lt"/>
                <a:cs typeface="Arial"/>
              </a:rPr>
              <a:t>Feature Encoding </a:t>
            </a:r>
            <a:r>
              <a:rPr lang="en-US" sz="1600" i="1" dirty="0">
                <a:latin typeface="+mn-lt"/>
                <a:cs typeface="Arial"/>
              </a:rPr>
              <a:t>followed by trainable unitary layers</a:t>
            </a:r>
            <a:endParaRPr lang="en-US" sz="1600" i="1" dirty="0">
              <a:latin typeface="+mn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9D7547-42A9-CB69-283E-0842AEDFBD93}"/>
              </a:ext>
            </a:extLst>
          </p:cNvPr>
          <p:cNvSpPr txBox="1"/>
          <p:nvPr/>
        </p:nvSpPr>
        <p:spPr>
          <a:xfrm>
            <a:off x="9286048" y="5565798"/>
            <a:ext cx="2677034" cy="757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i="1" dirty="0">
                <a:latin typeface="+mn-lt"/>
                <a:cs typeface="Arial"/>
              </a:rPr>
              <a:t>Construction </a:t>
            </a:r>
            <a:r>
              <a:rPr lang="en-US" sz="1600" i="1" dirty="0">
                <a:latin typeface="+mn-lt"/>
                <a:cs typeface="Arial"/>
              </a:rPr>
              <a:t>using overlapping 2 qubit </a:t>
            </a:r>
            <a:r>
              <a:rPr lang="en-US" sz="1600" i="1" dirty="0" err="1">
                <a:latin typeface="+mn-lt"/>
                <a:cs typeface="Arial"/>
              </a:rPr>
              <a:t>unitaries</a:t>
            </a:r>
            <a:r>
              <a:rPr lang="en-US" sz="1600" i="1" dirty="0">
                <a:latin typeface="+mn-lt"/>
                <a:cs typeface="Arial"/>
              </a:rPr>
              <a:t> (“bricklayer”)</a:t>
            </a:r>
            <a:endParaRPr lang="en-US" sz="1600" b="1" i="1" dirty="0">
              <a:latin typeface="+mn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3D62E0-4E38-CF0B-5EE3-A0D7E2721115}"/>
              </a:ext>
            </a:extLst>
          </p:cNvPr>
          <p:cNvSpPr txBox="1"/>
          <p:nvPr/>
        </p:nvSpPr>
        <p:spPr>
          <a:xfrm>
            <a:off x="5489083" y="5691473"/>
            <a:ext cx="3201329" cy="5355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i="1" dirty="0">
                <a:latin typeface="+mn-lt"/>
                <a:cs typeface="Arial"/>
              </a:rPr>
              <a:t>Feature Encoding </a:t>
            </a:r>
            <a:r>
              <a:rPr lang="en-US" sz="1600" i="1" dirty="0">
                <a:latin typeface="+mn-lt"/>
                <a:cs typeface="Arial"/>
              </a:rPr>
              <a:t>interleaved with trainable unitary layers</a:t>
            </a:r>
            <a:endParaRPr lang="en-US" sz="1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315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C53D-2888-7293-ED75-45FDAC01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Neural Networks: A Design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8A4A5-03AF-D858-E4A4-DAB8DCEF2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9767" y="855092"/>
                <a:ext cx="5405179" cy="360933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The quantum neural networks will train on labeled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400" b="0" dirty="0"/>
              </a:p>
              <a:p>
                <a:r>
                  <a:rPr lang="en-US" sz="2400" dirty="0"/>
                  <a:t>Features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/>
                  <a:t>vectors are float values</a:t>
                </a:r>
              </a:p>
              <a:p>
                <a:r>
                  <a:rPr lang="en-US" sz="2400" dirty="0"/>
                  <a:t>Labels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 are binary integers for binary classification or binary vectors for multiclass classification (one-hot encoded)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8A4A5-03AF-D858-E4A4-DAB8DCEF2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767" y="855092"/>
                <a:ext cx="5405179" cy="3609331"/>
              </a:xfrm>
              <a:blipFill>
                <a:blip r:embed="rId2"/>
                <a:stretch>
                  <a:fillRect l="-1639" t="-2105" r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E74C83-B216-AF33-2C0E-8B001A57EB8B}"/>
              </a:ext>
            </a:extLst>
          </p:cNvPr>
          <p:cNvSpPr txBox="1">
            <a:spLocks/>
          </p:cNvSpPr>
          <p:nvPr/>
        </p:nvSpPr>
        <p:spPr bwMode="auto">
          <a:xfrm>
            <a:off x="5834946" y="855092"/>
            <a:ext cx="6024821" cy="3340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3 design elements needed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A sequence of gates to map the classical features into quantum states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A sequence of gates that implement  trainable, parameterized </a:t>
            </a:r>
            <a:r>
              <a:rPr lang="en-US" sz="2400" dirty="0" err="1"/>
              <a:t>unitaries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A set of measurements on the prepared state which extract a label prediction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39EF468-33FB-BBB3-8A16-234E50B9CE2D}"/>
              </a:ext>
            </a:extLst>
          </p:cNvPr>
          <p:cNvGrpSpPr/>
          <p:nvPr/>
        </p:nvGrpSpPr>
        <p:grpSpPr>
          <a:xfrm>
            <a:off x="520408" y="4229879"/>
            <a:ext cx="3227906" cy="2134407"/>
            <a:chOff x="953649" y="4227354"/>
            <a:chExt cx="3227906" cy="213440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AC4C1A6-1E93-CAB8-9FBC-4DAE1330C46A}"/>
                </a:ext>
              </a:extLst>
            </p:cNvPr>
            <p:cNvCxnSpPr>
              <a:cxnSpLocks/>
            </p:cNvCxnSpPr>
            <p:nvPr/>
          </p:nvCxnSpPr>
          <p:spPr>
            <a:xfrm>
              <a:off x="980226" y="4361022"/>
              <a:ext cx="320040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EACE605-691D-B8D3-FF58-B66C36A44A4F}"/>
                </a:ext>
              </a:extLst>
            </p:cNvPr>
            <p:cNvCxnSpPr>
              <a:cxnSpLocks/>
            </p:cNvCxnSpPr>
            <p:nvPr/>
          </p:nvCxnSpPr>
          <p:spPr>
            <a:xfrm>
              <a:off x="953649" y="4854189"/>
              <a:ext cx="320040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0E05B38-6BBB-755A-E5FB-6E52FCE7CF29}"/>
                </a:ext>
              </a:extLst>
            </p:cNvPr>
            <p:cNvCxnSpPr>
              <a:cxnSpLocks/>
            </p:cNvCxnSpPr>
            <p:nvPr/>
          </p:nvCxnSpPr>
          <p:spPr>
            <a:xfrm>
              <a:off x="980226" y="5284901"/>
              <a:ext cx="320040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8057266-4E51-4F56-C82F-47A7D12AE958}"/>
                </a:ext>
              </a:extLst>
            </p:cNvPr>
            <p:cNvSpPr/>
            <p:nvPr/>
          </p:nvSpPr>
          <p:spPr>
            <a:xfrm>
              <a:off x="1134689" y="4236723"/>
              <a:ext cx="274320" cy="1140715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8DCF01-50F7-3E43-A84B-0F35CC22FBA5}"/>
                </a:ext>
              </a:extLst>
            </p:cNvPr>
            <p:cNvSpPr/>
            <p:nvPr/>
          </p:nvSpPr>
          <p:spPr>
            <a:xfrm>
              <a:off x="1578096" y="4236723"/>
              <a:ext cx="457200" cy="11407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74A97F-0D1E-989E-0A45-1C62D291ADA7}"/>
                </a:ext>
              </a:extLst>
            </p:cNvPr>
            <p:cNvSpPr/>
            <p:nvPr/>
          </p:nvSpPr>
          <p:spPr>
            <a:xfrm>
              <a:off x="2205471" y="4236723"/>
              <a:ext cx="457200" cy="11407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7751C6-E026-601C-95E0-94278FACBFA4}"/>
                </a:ext>
              </a:extLst>
            </p:cNvPr>
            <p:cNvSpPr/>
            <p:nvPr/>
          </p:nvSpPr>
          <p:spPr>
            <a:xfrm>
              <a:off x="2836925" y="4242810"/>
              <a:ext cx="457200" cy="11407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40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23D62E0-4E38-CF0B-5EE3-A0D7E2721115}"/>
                    </a:ext>
                  </a:extLst>
                </p:cNvPr>
                <p:cNvSpPr txBox="1"/>
                <p:nvPr/>
              </p:nvSpPr>
              <p:spPr>
                <a:xfrm>
                  <a:off x="980226" y="5604631"/>
                  <a:ext cx="3201329" cy="75713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b="1" i="1" dirty="0">
                      <a:latin typeface="+mn-lt"/>
                      <a:cs typeface="Arial"/>
                    </a:rPr>
                    <a:t>Single Qubit </a:t>
                  </a:r>
                  <a:r>
                    <a:rPr lang="en-US" sz="1600" i="1" dirty="0">
                      <a:latin typeface="+mn-lt"/>
                      <a:cs typeface="Arial"/>
                    </a:rPr>
                    <a:t>measurement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Arial"/>
                        </a:rPr>
                        <m:t>[</m:t>
                      </m:r>
                      <m:d>
                        <m:dPr>
                          <m:begChr m:val="⟨"/>
                          <m:endChr m:val="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/>
                            </a:rPr>
                            <m:t>⟩]</m:t>
                          </m:r>
                        </m:e>
                      </m:d>
                    </m:oMath>
                  </a14:m>
                  <a:r>
                    <a:rPr lang="en-US" sz="1600" i="1" dirty="0">
                      <a:latin typeface="+mn-lt"/>
                      <a:cs typeface="Arial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Arial"/>
                        </a:rPr>
                        <m:t>[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Arial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Arial"/>
                        </a:rPr>
                        <m:t>]</m:t>
                      </m:r>
                    </m:oMath>
                  </a14:m>
                  <a:r>
                    <a:rPr lang="en-US" sz="1600" i="1" dirty="0">
                      <a:latin typeface="+mn-lt"/>
                      <a:cs typeface="Arial"/>
                    </a:rPr>
                    <a:t> 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1600" i="1" dirty="0">
                      <a:latin typeface="+mn-lt"/>
                      <a:cs typeface="Arial"/>
                    </a:rPr>
                    <a:t>(binary labels)</a:t>
                  </a:r>
                  <a:endParaRPr lang="en-US" sz="1600" i="1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23D62E0-4E38-CF0B-5EE3-A0D7E27211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226" y="5604631"/>
                  <a:ext cx="3201329" cy="757130"/>
                </a:xfrm>
                <a:prstGeom prst="rect">
                  <a:avLst/>
                </a:prstGeom>
                <a:blipFill>
                  <a:blip r:embed="rId3"/>
                  <a:stretch>
                    <a:fillRect t="-22951" b="-508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1DF3B2-0625-86BC-C7C9-BF10D3FE35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5176" y="4227354"/>
              <a:ext cx="274320" cy="27432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000000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400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BE8F529-42DA-B0A5-E580-A12CD72AF3E0}"/>
              </a:ext>
            </a:extLst>
          </p:cNvPr>
          <p:cNvGrpSpPr/>
          <p:nvPr/>
        </p:nvGrpSpPr>
        <p:grpSpPr>
          <a:xfrm>
            <a:off x="4623700" y="4140695"/>
            <a:ext cx="3255132" cy="2173428"/>
            <a:chOff x="4291924" y="4172199"/>
            <a:chExt cx="3255132" cy="21734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12795BA-E29F-F038-F276-D1DF298C6046}"/>
                    </a:ext>
                  </a:extLst>
                </p:cNvPr>
                <p:cNvSpPr txBox="1"/>
                <p:nvPr/>
              </p:nvSpPr>
              <p:spPr>
                <a:xfrm>
                  <a:off x="4291924" y="5588497"/>
                  <a:ext cx="3201329" cy="75713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b="1" i="1" dirty="0">
                      <a:latin typeface="+mn-lt"/>
                      <a:cs typeface="Arial"/>
                    </a:rPr>
                    <a:t>Multiple Qubit </a:t>
                  </a:r>
                  <a:r>
                    <a:rPr lang="en-US" sz="1600" i="1" dirty="0">
                      <a:latin typeface="+mn-lt"/>
                      <a:cs typeface="Arial"/>
                    </a:rPr>
                    <a:t>measurement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Arial"/>
                        </a:rPr>
                        <m:t>[</m:t>
                      </m:r>
                      <m:d>
                        <m:dPr>
                          <m:begChr m:val="⟨"/>
                          <m:endChr m:val="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/>
                            </a:rPr>
                            <m:t>⟩, ⟨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/>
                            </a:rPr>
                            <m:t>⟩]</m:t>
                          </m:r>
                        </m:e>
                      </m:d>
                    </m:oMath>
                  </a14:m>
                  <a:r>
                    <a:rPr lang="en-US" sz="1600" i="1" dirty="0">
                      <a:latin typeface="+mn-lt"/>
                      <a:cs typeface="Arial"/>
                    </a:rPr>
                    <a:t> 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1600" i="1" dirty="0">
                      <a:latin typeface="+mn-lt"/>
                      <a:cs typeface="Arial"/>
                    </a:rPr>
                    <a:t>(vector of floats)</a:t>
                  </a:r>
                  <a:endParaRPr lang="en-US" sz="1600" i="1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12795BA-E29F-F038-F276-D1DF298C60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924" y="5588497"/>
                  <a:ext cx="3201329" cy="757130"/>
                </a:xfrm>
                <a:prstGeom prst="rect">
                  <a:avLst/>
                </a:prstGeom>
                <a:blipFill>
                  <a:blip r:embed="rId4"/>
                  <a:stretch>
                    <a:fillRect t="-22951" b="-508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822C779-1746-1C1A-BE42-B9729490E3C2}"/>
                </a:ext>
              </a:extLst>
            </p:cNvPr>
            <p:cNvGrpSpPr/>
            <p:nvPr/>
          </p:nvGrpSpPr>
          <p:grpSpPr>
            <a:xfrm>
              <a:off x="4320079" y="4172199"/>
              <a:ext cx="3226977" cy="1211677"/>
              <a:chOff x="1106049" y="4324248"/>
              <a:chExt cx="3226977" cy="1211677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4C94DD1-772C-A0D2-92D2-62D14BC08A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626" y="4513422"/>
                <a:ext cx="3200400" cy="0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544640B-64E0-5177-AB60-97B4551CD7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6049" y="5006589"/>
                <a:ext cx="3200400" cy="0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3BFC57F-5126-218B-68DC-52EC4C6725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626" y="5437301"/>
                <a:ext cx="3200400" cy="0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64427D4-6E85-7E35-298C-891C635A6603}"/>
                  </a:ext>
                </a:extLst>
              </p:cNvPr>
              <p:cNvSpPr/>
              <p:nvPr/>
            </p:nvSpPr>
            <p:spPr>
              <a:xfrm>
                <a:off x="1287089" y="4389123"/>
                <a:ext cx="274320" cy="1140715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rgbClr val="000000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D59D21D-FA10-BC09-BF1F-918C4AFA6DB4}"/>
                  </a:ext>
                </a:extLst>
              </p:cNvPr>
              <p:cNvSpPr/>
              <p:nvPr/>
            </p:nvSpPr>
            <p:spPr>
              <a:xfrm>
                <a:off x="1730496" y="4389123"/>
                <a:ext cx="457200" cy="114071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54975E3-0535-21D6-680D-32602D1D5A5E}"/>
                  </a:ext>
                </a:extLst>
              </p:cNvPr>
              <p:cNvSpPr/>
              <p:nvPr/>
            </p:nvSpPr>
            <p:spPr>
              <a:xfrm>
                <a:off x="2357871" y="4389123"/>
                <a:ext cx="457200" cy="114071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CD9750F-0E26-8CF9-13C1-4D324DE3459D}"/>
                  </a:ext>
                </a:extLst>
              </p:cNvPr>
              <p:cNvSpPr/>
              <p:nvPr/>
            </p:nvSpPr>
            <p:spPr>
              <a:xfrm>
                <a:off x="2989325" y="4395210"/>
                <a:ext cx="457200" cy="114071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C6D9D00-20F6-B50C-2BF0-F55229915B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576" y="4324248"/>
                <a:ext cx="274320" cy="274320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rgbClr val="000000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4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1AEF0FE-2CD4-9D21-A71A-0109366C90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61606" y="5157785"/>
              <a:ext cx="274320" cy="27432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000000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400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FD25E35-8F6A-D2FB-A582-C1138641D72E}"/>
              </a:ext>
            </a:extLst>
          </p:cNvPr>
          <p:cNvGrpSpPr/>
          <p:nvPr/>
        </p:nvGrpSpPr>
        <p:grpSpPr>
          <a:xfrm>
            <a:off x="8595660" y="4162036"/>
            <a:ext cx="3044097" cy="2183591"/>
            <a:chOff x="8106655" y="4172199"/>
            <a:chExt cx="3044097" cy="2183591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D3A4F0B-C5D6-318F-F810-C2B0D5F6F85F}"/>
                </a:ext>
              </a:extLst>
            </p:cNvPr>
            <p:cNvCxnSpPr>
              <a:cxnSpLocks/>
            </p:cNvCxnSpPr>
            <p:nvPr/>
          </p:nvCxnSpPr>
          <p:spPr>
            <a:xfrm>
              <a:off x="8133232" y="4313693"/>
              <a:ext cx="301752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CDA66E6-3CCA-A06B-D4F7-36783AC7F5FA}"/>
                </a:ext>
              </a:extLst>
            </p:cNvPr>
            <p:cNvCxnSpPr>
              <a:cxnSpLocks/>
            </p:cNvCxnSpPr>
            <p:nvPr/>
          </p:nvCxnSpPr>
          <p:spPr>
            <a:xfrm>
              <a:off x="8106655" y="4806860"/>
              <a:ext cx="301752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D4DAF53-1355-2455-7F8C-4A9E4FEFC2B6}"/>
                </a:ext>
              </a:extLst>
            </p:cNvPr>
            <p:cNvCxnSpPr>
              <a:cxnSpLocks/>
            </p:cNvCxnSpPr>
            <p:nvPr/>
          </p:nvCxnSpPr>
          <p:spPr>
            <a:xfrm>
              <a:off x="8133232" y="5237572"/>
              <a:ext cx="301752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DD5074B-49C1-4F74-0997-6235374543A4}"/>
                </a:ext>
              </a:extLst>
            </p:cNvPr>
            <p:cNvSpPr/>
            <p:nvPr/>
          </p:nvSpPr>
          <p:spPr>
            <a:xfrm>
              <a:off x="8287695" y="4189394"/>
              <a:ext cx="274320" cy="1140715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E8F41C2-CAC6-4E11-1FBF-9C53C2E585BE}"/>
                </a:ext>
              </a:extLst>
            </p:cNvPr>
            <p:cNvSpPr/>
            <p:nvPr/>
          </p:nvSpPr>
          <p:spPr>
            <a:xfrm>
              <a:off x="8717346" y="4189394"/>
              <a:ext cx="457200" cy="11407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EA6F393-DCEF-88B1-F3EA-A6AFAFD3636A}"/>
                </a:ext>
              </a:extLst>
            </p:cNvPr>
            <p:cNvSpPr/>
            <p:nvPr/>
          </p:nvSpPr>
          <p:spPr>
            <a:xfrm>
              <a:off x="9331116" y="4189394"/>
              <a:ext cx="457200" cy="11407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16491F5-FB52-580B-9899-1EEECD22A8D9}"/>
                </a:ext>
              </a:extLst>
            </p:cNvPr>
            <p:cNvSpPr/>
            <p:nvPr/>
          </p:nvSpPr>
          <p:spPr>
            <a:xfrm>
              <a:off x="9947205" y="4192766"/>
              <a:ext cx="457200" cy="11407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40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7D68BEF-DB92-3C87-1E44-94EB2A74B01D}"/>
                    </a:ext>
                  </a:extLst>
                </p:cNvPr>
                <p:cNvSpPr txBox="1"/>
                <p:nvPr/>
              </p:nvSpPr>
              <p:spPr>
                <a:xfrm>
                  <a:off x="8106655" y="5598660"/>
                  <a:ext cx="3044097" cy="75713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b="1" i="1" dirty="0">
                      <a:latin typeface="+mn-lt"/>
                      <a:cs typeface="Arial"/>
                    </a:rPr>
                    <a:t>Multiple Qubit </a:t>
                  </a:r>
                  <a:r>
                    <a:rPr lang="en-US" sz="1600" i="1" dirty="0">
                      <a:latin typeface="+mn-lt"/>
                      <a:cs typeface="Arial"/>
                    </a:rPr>
                    <a:t>measurement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Arial"/>
                        </a:rPr>
                        <m:t>[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Arial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Arial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Arial"/>
                        </a:rPr>
                        <m:t>, …,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/>
                            </a:rPr>
                            <m:t>7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Arial"/>
                        </a:rPr>
                        <m:t>]</m:t>
                      </m:r>
                    </m:oMath>
                  </a14:m>
                  <a:r>
                    <a:rPr lang="en-US" sz="1600" i="1" dirty="0">
                      <a:latin typeface="+mn-lt"/>
                      <a:cs typeface="Arial"/>
                    </a:rPr>
                    <a:t> 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1600" i="1" dirty="0">
                      <a:latin typeface="+mn-lt"/>
                      <a:cs typeface="Arial"/>
                    </a:rPr>
                    <a:t>Plus down selection </a:t>
                  </a:r>
                  <a:endParaRPr lang="en-US" sz="1600" i="1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7D68BEF-DB92-3C87-1E44-94EB2A74B0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6655" y="5598660"/>
                  <a:ext cx="3044097" cy="757130"/>
                </a:xfrm>
                <a:prstGeom prst="rect">
                  <a:avLst/>
                </a:prstGeom>
                <a:blipFill>
                  <a:blip r:embed="rId5"/>
                  <a:stretch>
                    <a:fillRect t="-6667" r="-207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DB6A260-2798-CC60-BCC9-6E391A26ED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59736" y="4172199"/>
              <a:ext cx="274320" cy="27432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000000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DBA2AE5-93AE-2763-CDE1-A66ACABD9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77196" y="5052646"/>
              <a:ext cx="274320" cy="27432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000000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1939321-4839-EF77-0FE7-92A62EA38C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88630" y="4642479"/>
              <a:ext cx="274320" cy="27432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000000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88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089D-3619-C3B1-019D-51DCB9BF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Neural Networks: Data Pre-processing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BC37F0-EC9B-1A52-88F5-CE8CCFE72C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7947" y="776931"/>
                <a:ext cx="11622026" cy="3283784"/>
              </a:xfrm>
            </p:spPr>
            <p:txBody>
              <a:bodyPr/>
              <a:lstStyle/>
              <a:p>
                <a:pPr>
                  <a:spcBef>
                    <a:spcPts val="400"/>
                  </a:spcBef>
                </a:pPr>
                <a:r>
                  <a:rPr lang="en-US" dirty="0"/>
                  <a:t>Features can be extracted using classical pre-processing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dirty="0"/>
                  <a:t>Mutual information, Principal Components, Neural network embedding 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dirty="0"/>
                  <a:t>Data encoding uses single qubit rotation gates 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dirty="0"/>
                  <a:t>Single axis only (ex: RY or RX) 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dirty="0"/>
                  <a:t>Multi-axis (ex: RY – RZ – RY , RX – RY – RX, or U3) 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dirty="0"/>
                  <a:t>Classical features will be rescaled into angular values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dirty="0"/>
                  <a:t>Simple shift and rescale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 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 dirty="0"/>
              </a:p>
              <a:p>
                <a:pPr lvl="1">
                  <a:spcBef>
                    <a:spcPts val="400"/>
                  </a:spcBef>
                </a:pPr>
                <a:r>
                  <a:rPr lang="en-US" dirty="0"/>
                  <a:t>Discretization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BC37F0-EC9B-1A52-88F5-CE8CCFE72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947" y="776931"/>
                <a:ext cx="11622026" cy="3283784"/>
              </a:xfrm>
              <a:blipFill>
                <a:blip r:embed="rId2"/>
                <a:stretch>
                  <a:fillRect l="-873" t="-3077"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15A9C4CB-F21E-D679-D81A-ED96166BE8F7}"/>
              </a:ext>
            </a:extLst>
          </p:cNvPr>
          <p:cNvGrpSpPr/>
          <p:nvPr/>
        </p:nvGrpSpPr>
        <p:grpSpPr>
          <a:xfrm>
            <a:off x="551057" y="4370316"/>
            <a:ext cx="6400800" cy="182880"/>
            <a:chOff x="447947" y="4390103"/>
            <a:chExt cx="6400800" cy="18288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32E8235-1926-B2FC-3966-0CD7DC6557B0}"/>
                </a:ext>
              </a:extLst>
            </p:cNvPr>
            <p:cNvCxnSpPr>
              <a:cxnSpLocks/>
            </p:cNvCxnSpPr>
            <p:nvPr/>
          </p:nvCxnSpPr>
          <p:spPr>
            <a:xfrm>
              <a:off x="447947" y="4481543"/>
              <a:ext cx="6400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miter lim="800000"/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519EF5-5D68-CDB3-E4BA-7B5F810ACC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3228" y="4390103"/>
              <a:ext cx="182880" cy="1828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F1A3BE4-FCC1-B7D2-B96D-AE1B558E8F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1871" y="4390103"/>
              <a:ext cx="182880" cy="18288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>
                  <a:lumMod val="50000"/>
                </a:schemeClr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BCBE6C-3BBC-9183-D90D-EAA937C78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4264" y="4390103"/>
              <a:ext cx="182880" cy="18288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>
                  <a:lumMod val="50000"/>
                </a:schemeClr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67D8EA2-16E4-B4FA-F107-213DD7BB17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6907" y="4390103"/>
              <a:ext cx="182880" cy="1828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E1ED4D-A40E-05C5-27EA-D398066DF0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7990" y="4390103"/>
              <a:ext cx="182880" cy="18288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>
                  <a:lumMod val="50000"/>
                </a:schemeClr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5F6DAF-A246-126B-CCF2-6E7A5A7D92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8142" y="4390103"/>
              <a:ext cx="182880" cy="18288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>
                  <a:lumMod val="50000"/>
                </a:schemeClr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D56E174-1695-C9F6-0D62-C548C73B25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9734" y="4390103"/>
              <a:ext cx="182880" cy="1828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E74773D-9768-D590-7A5A-07AF540905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6420" y="4390103"/>
              <a:ext cx="182880" cy="18288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>
                  <a:lumMod val="50000"/>
                </a:schemeClr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89E8B28-3AA4-3E84-660D-ECCA4C7255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3931" y="4390103"/>
              <a:ext cx="182880" cy="1828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583612C-E3BC-416E-CC96-8C381C88D0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52710" y="4390103"/>
              <a:ext cx="182880" cy="1828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8F3B2EFC-C98A-B9C5-2A1C-2BF0FE79F0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774" y="4743413"/>
                <a:ext cx="1645920" cy="164592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8F3B2EFC-C98A-B9C5-2A1C-2BF0FE79F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74" y="4743413"/>
                <a:ext cx="1645920" cy="16459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9C9F4E41-58D4-CC19-213E-17BBECF42F2C}"/>
              </a:ext>
            </a:extLst>
          </p:cNvPr>
          <p:cNvSpPr>
            <a:spLocks noChangeAspect="1"/>
          </p:cNvSpPr>
          <p:nvPr/>
        </p:nvSpPr>
        <p:spPr>
          <a:xfrm>
            <a:off x="2209743" y="5474933"/>
            <a:ext cx="182880" cy="18288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9FAE608-8070-CF5E-5C84-2272C668DF57}"/>
              </a:ext>
            </a:extLst>
          </p:cNvPr>
          <p:cNvSpPr>
            <a:spLocks noChangeAspect="1"/>
          </p:cNvSpPr>
          <p:nvPr/>
        </p:nvSpPr>
        <p:spPr>
          <a:xfrm>
            <a:off x="1522084" y="4667472"/>
            <a:ext cx="182880" cy="18288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CCE20B-D535-E2A3-53A7-92F07D190FF1}"/>
              </a:ext>
            </a:extLst>
          </p:cNvPr>
          <p:cNvSpPr>
            <a:spLocks noChangeAspect="1"/>
          </p:cNvSpPr>
          <p:nvPr/>
        </p:nvSpPr>
        <p:spPr>
          <a:xfrm>
            <a:off x="2040018" y="5016717"/>
            <a:ext cx="182880" cy="18288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E641F76-EC82-9E7F-FEDD-226C7375A1CD}"/>
              </a:ext>
            </a:extLst>
          </p:cNvPr>
          <p:cNvSpPr>
            <a:spLocks noChangeAspect="1"/>
          </p:cNvSpPr>
          <p:nvPr/>
        </p:nvSpPr>
        <p:spPr>
          <a:xfrm>
            <a:off x="608290" y="5112331"/>
            <a:ext cx="182880" cy="1828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76966CD-1835-07AA-12E0-9B68B20D5684}"/>
              </a:ext>
            </a:extLst>
          </p:cNvPr>
          <p:cNvSpPr>
            <a:spLocks noChangeAspect="1"/>
          </p:cNvSpPr>
          <p:nvPr/>
        </p:nvSpPr>
        <p:spPr>
          <a:xfrm>
            <a:off x="590314" y="5703616"/>
            <a:ext cx="182880" cy="18288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5A5135-FFA2-DD71-23D8-966C0D731E45}"/>
              </a:ext>
            </a:extLst>
          </p:cNvPr>
          <p:cNvSpPr>
            <a:spLocks noChangeAspect="1"/>
          </p:cNvSpPr>
          <p:nvPr/>
        </p:nvSpPr>
        <p:spPr>
          <a:xfrm>
            <a:off x="1212047" y="6282296"/>
            <a:ext cx="182880" cy="18288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1650970-BA9B-D044-C797-96550A70E04D}"/>
              </a:ext>
            </a:extLst>
          </p:cNvPr>
          <p:cNvSpPr>
            <a:spLocks noChangeAspect="1"/>
          </p:cNvSpPr>
          <p:nvPr/>
        </p:nvSpPr>
        <p:spPr>
          <a:xfrm>
            <a:off x="2170672" y="5765390"/>
            <a:ext cx="182880" cy="1828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5E255D-B09F-FEDD-BC42-6A26AADCC14A}"/>
              </a:ext>
            </a:extLst>
          </p:cNvPr>
          <p:cNvSpPr>
            <a:spLocks noChangeAspect="1"/>
          </p:cNvSpPr>
          <p:nvPr/>
        </p:nvSpPr>
        <p:spPr>
          <a:xfrm>
            <a:off x="1219515" y="4675481"/>
            <a:ext cx="182880" cy="18288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12A3D2-32D2-BD52-FBA4-1F26D09EE405}"/>
              </a:ext>
            </a:extLst>
          </p:cNvPr>
          <p:cNvSpPr>
            <a:spLocks noChangeAspect="1"/>
          </p:cNvSpPr>
          <p:nvPr/>
        </p:nvSpPr>
        <p:spPr>
          <a:xfrm>
            <a:off x="1720777" y="6228122"/>
            <a:ext cx="182880" cy="1828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9AA3348-B96C-DFA3-DA45-AC55A76CD304}"/>
              </a:ext>
            </a:extLst>
          </p:cNvPr>
          <p:cNvSpPr>
            <a:spLocks noChangeAspect="1"/>
          </p:cNvSpPr>
          <p:nvPr/>
        </p:nvSpPr>
        <p:spPr>
          <a:xfrm>
            <a:off x="557334" y="5474933"/>
            <a:ext cx="182880" cy="1828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7963B0-9C07-2D33-7628-7725225E2E91}"/>
              </a:ext>
            </a:extLst>
          </p:cNvPr>
          <p:cNvSpPr txBox="1"/>
          <p:nvPr/>
        </p:nvSpPr>
        <p:spPr>
          <a:xfrm>
            <a:off x="4280752" y="3971644"/>
            <a:ext cx="3201329" cy="313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i="1" dirty="0">
                <a:latin typeface="+mn-lt"/>
                <a:cs typeface="Arial"/>
              </a:rPr>
              <a:t>Shift and rescale</a:t>
            </a:r>
            <a:endParaRPr lang="en-US" sz="1600" i="1" dirty="0">
              <a:latin typeface="+mn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2D8854-4E71-B46C-16D0-BF05B7483755}"/>
              </a:ext>
            </a:extLst>
          </p:cNvPr>
          <p:cNvSpPr>
            <a:spLocks noChangeAspect="1"/>
          </p:cNvSpPr>
          <p:nvPr/>
        </p:nvSpPr>
        <p:spPr>
          <a:xfrm>
            <a:off x="11743978" y="5285011"/>
            <a:ext cx="274320" cy="27432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C8B871-46C7-298A-BB2E-9D0EDBF1293B}"/>
              </a:ext>
            </a:extLst>
          </p:cNvPr>
          <p:cNvSpPr>
            <a:spLocks noChangeAspect="1"/>
          </p:cNvSpPr>
          <p:nvPr/>
        </p:nvSpPr>
        <p:spPr>
          <a:xfrm>
            <a:off x="11521743" y="4737533"/>
            <a:ext cx="274320" cy="27432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8666A48-FDAC-C1AB-0B07-C4DC1E64CBAE}"/>
              </a:ext>
            </a:extLst>
          </p:cNvPr>
          <p:cNvSpPr>
            <a:spLocks noChangeAspect="1"/>
          </p:cNvSpPr>
          <p:nvPr/>
        </p:nvSpPr>
        <p:spPr>
          <a:xfrm>
            <a:off x="11108135" y="4375378"/>
            <a:ext cx="274320" cy="27432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024B74C-FCAE-F90F-056D-6B9A96C59FC8}"/>
              </a:ext>
            </a:extLst>
          </p:cNvPr>
          <p:cNvSpPr>
            <a:spLocks noChangeAspect="1"/>
          </p:cNvSpPr>
          <p:nvPr/>
        </p:nvSpPr>
        <p:spPr>
          <a:xfrm>
            <a:off x="10159424" y="4246987"/>
            <a:ext cx="274320" cy="27432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4395C3D-FF2F-97AA-AC76-664570152F19}"/>
              </a:ext>
            </a:extLst>
          </p:cNvPr>
          <p:cNvSpPr>
            <a:spLocks noChangeAspect="1"/>
          </p:cNvSpPr>
          <p:nvPr/>
        </p:nvSpPr>
        <p:spPr>
          <a:xfrm>
            <a:off x="9667498" y="4411638"/>
            <a:ext cx="274320" cy="27432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8987F1D-AF5C-3125-7978-AA3DA5985EA6}"/>
              </a:ext>
            </a:extLst>
          </p:cNvPr>
          <p:cNvSpPr>
            <a:spLocks noChangeAspect="1"/>
          </p:cNvSpPr>
          <p:nvPr/>
        </p:nvSpPr>
        <p:spPr>
          <a:xfrm>
            <a:off x="9143994" y="5329189"/>
            <a:ext cx="274320" cy="27432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2868B6E-81C6-3436-2D94-71793EF2FF8F}"/>
              </a:ext>
            </a:extLst>
          </p:cNvPr>
          <p:cNvGrpSpPr/>
          <p:nvPr/>
        </p:nvGrpSpPr>
        <p:grpSpPr>
          <a:xfrm>
            <a:off x="3164477" y="4926038"/>
            <a:ext cx="1804407" cy="1723030"/>
            <a:chOff x="2745115" y="4809058"/>
            <a:chExt cx="1804407" cy="17230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E8F7C36-CF64-28AA-6279-BEE6D90739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24950" y="4886168"/>
                  <a:ext cx="1645920" cy="164592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E8F7C36-CF64-28AA-6279-BEE6D90739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4950" y="4886168"/>
                  <a:ext cx="1645920" cy="164592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B94222E-CA3C-CAA2-E701-85306A3EB1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6642" y="5617688"/>
              <a:ext cx="182880" cy="1828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CDA2257-2542-BC7A-EA00-8423201DA7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9763" y="5056346"/>
              <a:ext cx="182880" cy="18288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accent1">
                  <a:lumMod val="50000"/>
                </a:schemeClr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112EE66-CC8A-BA18-AD6D-A6ED15B62E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9450" y="5333527"/>
              <a:ext cx="182880" cy="18288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accent1">
                  <a:lumMod val="50000"/>
                </a:schemeClr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976D424-94B5-13F3-99CB-5B1F8111FB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1612" y="4809058"/>
              <a:ext cx="182880" cy="1828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50000"/>
                </a:schemeClr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29EA45F-2967-9C5F-D320-BBCAF73163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9215" y="4900498"/>
              <a:ext cx="182880" cy="18288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accent1">
                  <a:lumMod val="50000"/>
                </a:schemeClr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19F1677-3AD0-0974-8006-677F771C63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0638" y="5056346"/>
              <a:ext cx="182880" cy="18288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accent1">
                  <a:lumMod val="50000"/>
                </a:schemeClr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E98705B-0EC1-77F4-408F-5C9593290B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5115" y="5617688"/>
              <a:ext cx="182880" cy="1828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50000"/>
                </a:schemeClr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0DBBD4D-30A7-B81B-A68D-E2FDA5EDE6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5886" y="4900498"/>
              <a:ext cx="182880" cy="18288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accent1">
                  <a:lumMod val="50000"/>
                </a:schemeClr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55473B5-D722-2A29-1FD5-8AA934CDD7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2539" y="5280586"/>
              <a:ext cx="182880" cy="1828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50000"/>
                </a:schemeClr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D8AE673-482D-9A4A-E265-C46811A9B5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37151" y="4809964"/>
              <a:ext cx="182880" cy="1828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50000"/>
                </a:schemeClr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09CCC03-0A89-5FCE-D456-8045EAE5B81E}"/>
              </a:ext>
            </a:extLst>
          </p:cNvPr>
          <p:cNvGrpSpPr/>
          <p:nvPr/>
        </p:nvGrpSpPr>
        <p:grpSpPr>
          <a:xfrm rot="5400000">
            <a:off x="5580472" y="4925446"/>
            <a:ext cx="1804407" cy="1723030"/>
            <a:chOff x="2745115" y="4809058"/>
            <a:chExt cx="1804407" cy="172303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35ACE14-7554-C0C1-CB45-3E7355F5AF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24950" y="4886168"/>
              <a:ext cx="1645920" cy="16459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9154876-6D5C-C88F-1B09-08C7E2E952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6642" y="5617688"/>
              <a:ext cx="182880" cy="1828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E0F0B38-936F-6EAD-4FAD-290C629F5B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9763" y="5056346"/>
              <a:ext cx="182880" cy="18288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accent1">
                  <a:lumMod val="50000"/>
                </a:schemeClr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8C9BA54-94E2-7D6F-4E7E-B051B5BFB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9450" y="5333527"/>
              <a:ext cx="182880" cy="18288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accent1">
                  <a:lumMod val="50000"/>
                </a:schemeClr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BE9C0C5-B021-ED83-EE91-330B41D79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1612" y="4809058"/>
              <a:ext cx="182880" cy="1828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50000"/>
                </a:schemeClr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4054E51-B70C-6DCF-A791-348CE671D6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9215" y="4900498"/>
              <a:ext cx="182880" cy="18288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accent1">
                  <a:lumMod val="50000"/>
                </a:schemeClr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AEF03F3-E50A-A474-1D7A-BCFDDDF20B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0638" y="5056346"/>
              <a:ext cx="182880" cy="18288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accent1">
                  <a:lumMod val="50000"/>
                </a:schemeClr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D143DF9-A3BD-344E-8FBE-0F88C8F7D7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5115" y="5617688"/>
              <a:ext cx="182880" cy="1828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50000"/>
                </a:schemeClr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51510FA-58C9-A4CE-833D-6DC0396722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5886" y="4900498"/>
              <a:ext cx="182880" cy="18288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accent1">
                  <a:lumMod val="50000"/>
                </a:schemeClr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A390D24-119D-FAAC-BEE3-6775C63A31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2539" y="5280586"/>
              <a:ext cx="182880" cy="1828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50000"/>
                </a:schemeClr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5DCBCCD-0CB2-EB93-920A-BF2E9666EE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37151" y="4809964"/>
              <a:ext cx="182880" cy="1828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50000"/>
                </a:schemeClr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83A2495-F3E8-53D1-22C7-AFD1ED3FFCE2}"/>
                  </a:ext>
                </a:extLst>
              </p:cNvPr>
              <p:cNvSpPr txBox="1"/>
              <p:nvPr/>
            </p:nvSpPr>
            <p:spPr>
              <a:xfrm>
                <a:off x="5929948" y="5686014"/>
                <a:ext cx="999056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83A2495-F3E8-53D1-22C7-AFD1ED3FF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948" y="5686014"/>
                <a:ext cx="999056" cy="3416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85221E9B-CD46-709C-964E-82FBE4A8EF09}"/>
              </a:ext>
            </a:extLst>
          </p:cNvPr>
          <p:cNvSpPr txBox="1"/>
          <p:nvPr/>
        </p:nvSpPr>
        <p:spPr>
          <a:xfrm>
            <a:off x="8679809" y="3901584"/>
            <a:ext cx="3201329" cy="313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i="1" dirty="0">
                <a:latin typeface="+mn-lt"/>
                <a:cs typeface="Arial"/>
              </a:rPr>
              <a:t>Discretization</a:t>
            </a:r>
            <a:endParaRPr lang="en-US" sz="1600" i="1" dirty="0">
              <a:latin typeface="+mn-lt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24BDB40-50E8-0E0D-D51B-4CDB42C4E085}"/>
              </a:ext>
            </a:extLst>
          </p:cNvPr>
          <p:cNvGrpSpPr/>
          <p:nvPr/>
        </p:nvGrpSpPr>
        <p:grpSpPr>
          <a:xfrm>
            <a:off x="9559932" y="4616674"/>
            <a:ext cx="1920240" cy="1920240"/>
            <a:chOff x="10036611" y="4544936"/>
            <a:chExt cx="1920240" cy="192024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BA20BE1-3497-A0CD-C729-147A6427D9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36611" y="4544936"/>
              <a:ext cx="1920240" cy="1920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E7E0754-9614-F57E-8D3F-5E6453AF0A56}"/>
                </a:ext>
              </a:extLst>
            </p:cNvPr>
            <p:cNvCxnSpPr>
              <a:stCxn id="85" idx="6"/>
              <a:endCxn id="85" idx="2"/>
            </p:cNvCxnSpPr>
            <p:nvPr/>
          </p:nvCxnSpPr>
          <p:spPr>
            <a:xfrm flipH="1">
              <a:off x="10036611" y="5505056"/>
              <a:ext cx="1920240" cy="0"/>
            </a:xfrm>
            <a:prstGeom prst="line">
              <a:avLst/>
            </a:prstGeom>
            <a:ln w="1270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5F8437A-9489-01A3-C1C2-DA5507E4D550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10973872" y="5482197"/>
              <a:ext cx="45719" cy="4571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50000"/>
                </a:schemeClr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C26A003-DD83-4444-1FFC-A4AD1FBC1C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19591" y="5152777"/>
              <a:ext cx="884444" cy="346893"/>
            </a:xfrm>
            <a:prstGeom prst="line">
              <a:avLst/>
            </a:prstGeom>
            <a:ln w="1270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CD131E3-9CD9-898B-0BC8-316DAA9AEC34}"/>
                </a:ext>
              </a:extLst>
            </p:cNvPr>
            <p:cNvCxnSpPr>
              <a:cxnSpLocks/>
              <a:stCxn id="85" idx="7"/>
              <a:endCxn id="88" idx="3"/>
            </p:cNvCxnSpPr>
            <p:nvPr/>
          </p:nvCxnSpPr>
          <p:spPr>
            <a:xfrm flipH="1">
              <a:off x="11012896" y="4826149"/>
              <a:ext cx="662742" cy="662743"/>
            </a:xfrm>
            <a:prstGeom prst="line">
              <a:avLst/>
            </a:prstGeom>
            <a:ln w="1270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341FCDB-83B4-D63C-001F-B754B083CC17}"/>
                </a:ext>
              </a:extLst>
            </p:cNvPr>
            <p:cNvCxnSpPr>
              <a:cxnSpLocks/>
              <a:stCxn id="85" idx="0"/>
              <a:endCxn id="88" idx="4"/>
            </p:cNvCxnSpPr>
            <p:nvPr/>
          </p:nvCxnSpPr>
          <p:spPr>
            <a:xfrm>
              <a:off x="10996731" y="4544936"/>
              <a:ext cx="0" cy="937261"/>
            </a:xfrm>
            <a:prstGeom prst="line">
              <a:avLst/>
            </a:prstGeom>
            <a:ln w="1270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D58D8FA-FB98-089F-9E4F-6764CE7FA9ED}"/>
                </a:ext>
              </a:extLst>
            </p:cNvPr>
            <p:cNvCxnSpPr>
              <a:cxnSpLocks/>
              <a:endCxn id="88" idx="4"/>
            </p:cNvCxnSpPr>
            <p:nvPr/>
          </p:nvCxnSpPr>
          <p:spPr>
            <a:xfrm flipH="1">
              <a:off x="10996731" y="4606253"/>
              <a:ext cx="328337" cy="875944"/>
            </a:xfrm>
            <a:prstGeom prst="line">
              <a:avLst/>
            </a:prstGeom>
            <a:ln w="1270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CDEE5CF4-AF68-B99D-3EF5-9464C28AAF7A}"/>
                </a:ext>
              </a:extLst>
            </p:cNvPr>
            <p:cNvGrpSpPr/>
            <p:nvPr/>
          </p:nvGrpSpPr>
          <p:grpSpPr>
            <a:xfrm flipH="1">
              <a:off x="10087930" y="4611639"/>
              <a:ext cx="907304" cy="893417"/>
              <a:chOff x="11149131" y="4758653"/>
              <a:chExt cx="907304" cy="89341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D4D952B-5618-5691-E701-504EAA32B2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71991" y="5305177"/>
                <a:ext cx="884444" cy="346893"/>
              </a:xfrm>
              <a:prstGeom prst="line">
                <a:avLst/>
              </a:prstGeom>
              <a:ln w="12700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38AADA9-4DC9-4471-78B4-AE605D38DD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65296" y="4978549"/>
                <a:ext cx="662742" cy="662743"/>
              </a:xfrm>
              <a:prstGeom prst="line">
                <a:avLst/>
              </a:prstGeom>
              <a:ln w="12700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838482F7-1176-48C1-4DE5-B1DD3CED18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49131" y="4758653"/>
                <a:ext cx="328337" cy="875944"/>
              </a:xfrm>
              <a:prstGeom prst="line">
                <a:avLst/>
              </a:prstGeom>
              <a:ln w="12700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7988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0631-DDEA-D767-B1B9-F902E6E5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535531"/>
          </a:xfrm>
        </p:spPr>
        <p:txBody>
          <a:bodyPr/>
          <a:lstStyle/>
          <a:p>
            <a:r>
              <a:rPr lang="en-US" dirty="0" err="1"/>
              <a:t>DisCoCat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A64E-8F9D-DACE-D545-993485D3C8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Presenter: Antonio </a:t>
            </a:r>
            <a:r>
              <a:rPr lang="en-US" b="1" dirty="0" err="1"/>
              <a:t>Coello</a:t>
            </a:r>
            <a:r>
              <a:rPr lang="en-US" b="1" dirty="0"/>
              <a:t> Perez (ORNL)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Targets:</a:t>
            </a:r>
          </a:p>
          <a:p>
            <a:pPr marL="0" indent="0">
              <a:buNone/>
            </a:pPr>
            <a:r>
              <a:rPr lang="en-US" dirty="0"/>
              <a:t>Build and train a </a:t>
            </a:r>
            <a:r>
              <a:rPr lang="en-US" dirty="0" err="1"/>
              <a:t>DisCoCat</a:t>
            </a:r>
            <a:r>
              <a:rPr lang="en-US" dirty="0"/>
              <a:t> model for 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46191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23104FC2-EEAC-3B89-D906-5E5F9C3EC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80" y="3108960"/>
            <a:ext cx="7178040" cy="24231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34C9E4-8E50-9835-BCF1-2055302C8EF8}"/>
              </a:ext>
            </a:extLst>
          </p:cNvPr>
          <p:cNvSpPr txBox="1">
            <a:spLocks noChangeAspect="1"/>
          </p:cNvSpPr>
          <p:nvPr/>
        </p:nvSpPr>
        <p:spPr>
          <a:xfrm>
            <a:off x="365760" y="524512"/>
            <a:ext cx="11430000" cy="610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 algn="l">
              <a:lnSpc>
                <a:spcPct val="90000"/>
              </a:lnSpc>
            </a:pPr>
            <a:r>
              <a:rPr lang="en-US" b="1" dirty="0" err="1">
                <a:latin typeface="+mn-lt"/>
              </a:rPr>
              <a:t>DisCoCat</a:t>
            </a:r>
            <a:r>
              <a:rPr lang="en-US" dirty="0">
                <a:latin typeface="+mn-lt"/>
              </a:rPr>
              <a:t>: Distributional Compositional Categorical model of meaning</a:t>
            </a:r>
          </a:p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	Example:						</a:t>
            </a:r>
          </a:p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The rules to extract the meaning of a sentence from the meaning of its words are tensor contractions</a:t>
            </a:r>
          </a:p>
          <a:p>
            <a:pPr algn="l">
              <a:lnSpc>
                <a:spcPct val="90000"/>
              </a:lnSpc>
            </a:pPr>
            <a:endParaRPr lang="en-US" b="1" dirty="0">
              <a:latin typeface="+mn-lt"/>
            </a:endParaRPr>
          </a:p>
          <a:p>
            <a:pPr algn="r">
              <a:lnSpc>
                <a:spcPct val="90000"/>
              </a:lnSpc>
            </a:pPr>
            <a:r>
              <a:rPr lang="en-US" sz="2000" b="1" dirty="0">
                <a:latin typeface="+mn-lt"/>
              </a:rPr>
              <a:t>Can quantum computing be used to extract these features?</a:t>
            </a:r>
            <a:endParaRPr lang="en-US" sz="20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B10B8-5091-8547-87FE-F7F55E3C1177}"/>
              </a:ext>
            </a:extLst>
          </p:cNvPr>
          <p:cNvSpPr txBox="1">
            <a:spLocks noChangeAspect="1"/>
          </p:cNvSpPr>
          <p:nvPr/>
        </p:nvSpPr>
        <p:spPr>
          <a:xfrm>
            <a:off x="365760" y="182880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b="1" dirty="0">
                <a:solidFill>
                  <a:srgbClr val="0070C0"/>
                </a:solidFill>
                <a:latin typeface="+mn-lt"/>
              </a:rPr>
              <a:t>A </a:t>
            </a:r>
            <a:r>
              <a:rPr lang="en-US" sz="2000" b="1" dirty="0" err="1">
                <a:solidFill>
                  <a:srgbClr val="0070C0"/>
                </a:solidFill>
                <a:latin typeface="+mn-lt"/>
              </a:rPr>
              <a:t>DisCoCat</a:t>
            </a:r>
            <a:r>
              <a:rPr lang="en-US" sz="2000" b="1" dirty="0">
                <a:solidFill>
                  <a:srgbClr val="0070C0"/>
                </a:solidFill>
                <a:latin typeface="+mn-lt"/>
              </a:rPr>
              <a:t> model assigns vector spaces to word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FFCB8-3DB4-7563-7B83-23E35D2C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540" y="1550713"/>
            <a:ext cx="4000500" cy="1257300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D264BD1C-0E6F-5C09-83A5-5F604E584525}"/>
              </a:ext>
            </a:extLst>
          </p:cNvPr>
          <p:cNvSpPr/>
          <p:nvPr/>
        </p:nvSpPr>
        <p:spPr>
          <a:xfrm>
            <a:off x="2422337" y="1579174"/>
            <a:ext cx="196876" cy="1192150"/>
          </a:xfrm>
          <a:prstGeom prst="leftBrace">
            <a:avLst>
              <a:gd name="adj1" fmla="val 61332"/>
              <a:gd name="adj2" fmla="val 50000"/>
            </a:avLst>
          </a:prstGeom>
          <a:ln w="285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CB433FAD-9310-3406-664B-5D3DD5DA4273}"/>
              </a:ext>
            </a:extLst>
          </p:cNvPr>
          <p:cNvSpPr/>
          <p:nvPr/>
        </p:nvSpPr>
        <p:spPr>
          <a:xfrm>
            <a:off x="2832265" y="3401993"/>
            <a:ext cx="1383475" cy="510928"/>
          </a:xfrm>
          <a:prstGeom prst="trapezoid">
            <a:avLst>
              <a:gd name="adj" fmla="val 49280"/>
            </a:avLst>
          </a:prstGeom>
          <a:solidFill>
            <a:schemeClr val="accent3">
              <a:alpha val="35000"/>
            </a:schemeClr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C1056EFA-4427-304C-7995-41C3A186E722}"/>
              </a:ext>
            </a:extLst>
          </p:cNvPr>
          <p:cNvSpPr/>
          <p:nvPr/>
        </p:nvSpPr>
        <p:spPr>
          <a:xfrm>
            <a:off x="4417620" y="3401992"/>
            <a:ext cx="1745673" cy="510928"/>
          </a:xfrm>
          <a:prstGeom prst="trapezoid">
            <a:avLst>
              <a:gd name="adj" fmla="val 50429"/>
            </a:avLst>
          </a:prstGeom>
          <a:solidFill>
            <a:srgbClr val="C00000">
              <a:alpha val="35000"/>
            </a:srgbClr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F5F6391E-BBDC-EB37-5473-6C6099E74CCF}"/>
              </a:ext>
            </a:extLst>
          </p:cNvPr>
          <p:cNvSpPr/>
          <p:nvPr/>
        </p:nvSpPr>
        <p:spPr>
          <a:xfrm>
            <a:off x="6347361" y="3406394"/>
            <a:ext cx="1383475" cy="506526"/>
          </a:xfrm>
          <a:prstGeom prst="trapezoid">
            <a:avLst>
              <a:gd name="adj" fmla="val 50452"/>
            </a:avLst>
          </a:prstGeom>
          <a:solidFill>
            <a:schemeClr val="tx2">
              <a:lumMod val="75000"/>
              <a:alpha val="35000"/>
            </a:schemeClr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6C2EFD9E-230E-C821-3D40-960EA42DD855}"/>
              </a:ext>
            </a:extLst>
          </p:cNvPr>
          <p:cNvSpPr/>
          <p:nvPr/>
        </p:nvSpPr>
        <p:spPr>
          <a:xfrm>
            <a:off x="7936453" y="3401992"/>
            <a:ext cx="1383475" cy="510928"/>
          </a:xfrm>
          <a:prstGeom prst="trapezoid">
            <a:avLst>
              <a:gd name="adj" fmla="val 49280"/>
            </a:avLst>
          </a:prstGeom>
          <a:solidFill>
            <a:schemeClr val="accent3">
              <a:alpha val="35000"/>
            </a:schemeClr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98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78ADB98-C5FA-294F-04CC-D925EFFF3608}"/>
              </a:ext>
            </a:extLst>
          </p:cNvPr>
          <p:cNvSpPr txBox="1">
            <a:spLocks noChangeAspect="1"/>
          </p:cNvSpPr>
          <p:nvPr/>
        </p:nvSpPr>
        <p:spPr>
          <a:xfrm>
            <a:off x="5578781" y="566500"/>
            <a:ext cx="6384597" cy="582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Wires translate to qubits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Word features become parametrized quantum gates</a:t>
            </a:r>
          </a:p>
          <a:p>
            <a:pPr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The gates depend on the chosen ansatz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B2AEF9D6-CAB8-0AF1-239C-8B4E25D41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60" y="1654260"/>
            <a:ext cx="6286500" cy="43053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E347A2A0-DC6E-D84A-3CFB-9B9357F9C9B1}"/>
              </a:ext>
            </a:extLst>
          </p:cNvPr>
          <p:cNvSpPr/>
          <p:nvPr/>
        </p:nvSpPr>
        <p:spPr>
          <a:xfrm>
            <a:off x="5955957" y="4348092"/>
            <a:ext cx="1029729" cy="1316736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B4D71-DE56-7047-D7A0-68CA91DA1A06}"/>
              </a:ext>
            </a:extLst>
          </p:cNvPr>
          <p:cNvSpPr txBox="1">
            <a:spLocks noChangeAspect="1"/>
          </p:cNvSpPr>
          <p:nvPr/>
        </p:nvSpPr>
        <p:spPr>
          <a:xfrm>
            <a:off x="365760" y="524512"/>
            <a:ext cx="4277678" cy="588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For example, if </a:t>
            </a:r>
            <a:r>
              <a:rPr lang="en-US" sz="2200" dirty="0">
                <a:latin typeface="Times" pitchFamily="2" charset="0"/>
              </a:rPr>
              <a:t>S</a:t>
            </a:r>
            <a:r>
              <a:rPr lang="en-US" dirty="0">
                <a:latin typeface="+mn-lt"/>
              </a:rPr>
              <a:t> has dimension 2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the sentence can belong to either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class 0: </a:t>
            </a:r>
            <a:r>
              <a:rPr lang="en-US" b="1" dirty="0">
                <a:latin typeface="+mn-lt"/>
              </a:rPr>
              <a:t>[1, 0]</a:t>
            </a:r>
            <a:endParaRPr lang="en-US" dirty="0">
              <a:latin typeface="+mn-lt"/>
            </a:endParaRPr>
          </a:p>
          <a:p>
            <a:pPr algn="ctr"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or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class 1: </a:t>
            </a:r>
            <a:r>
              <a:rPr lang="en-US" b="1" dirty="0">
                <a:latin typeface="+mn-lt"/>
              </a:rPr>
              <a:t>[0, 1]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90AD705-0214-AEC7-08C9-292AC44EB2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0" r="2244"/>
          <a:stretch/>
        </p:blipFill>
        <p:spPr>
          <a:xfrm>
            <a:off x="406916" y="2011680"/>
            <a:ext cx="4297680" cy="20802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AB10B8-5091-8547-87FE-F7F55E3C1177}"/>
              </a:ext>
            </a:extLst>
          </p:cNvPr>
          <p:cNvSpPr txBox="1">
            <a:spLocks noChangeAspect="1"/>
          </p:cNvSpPr>
          <p:nvPr/>
        </p:nvSpPr>
        <p:spPr>
          <a:xfrm>
            <a:off x="365760" y="182880"/>
            <a:ext cx="11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70C0"/>
                </a:solidFill>
                <a:latin typeface="+mn-lt"/>
              </a:rPr>
              <a:t>The tensor diagram of a sentence can be easily mapped into a quantum circuit,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70C0"/>
                </a:solidFill>
                <a:latin typeface="+mn-lt"/>
              </a:rPr>
              <a:t>and the angles defining the vector words can be trained to classify sentences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FB3E1F-30CD-0095-7F30-DD3CD6D1916E}"/>
              </a:ext>
            </a:extLst>
          </p:cNvPr>
          <p:cNvCxnSpPr/>
          <p:nvPr/>
        </p:nvCxnSpPr>
        <p:spPr>
          <a:xfrm>
            <a:off x="4811056" y="3199744"/>
            <a:ext cx="837247" cy="0"/>
          </a:xfrm>
          <a:prstGeom prst="straightConnector1">
            <a:avLst/>
          </a:prstGeom>
          <a:ln w="101600">
            <a:solidFill>
              <a:srgbClr val="FF0000"/>
            </a:solidFill>
            <a:miter lim="800000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33AED59-DD12-31C2-3FBB-0A959A1EE5C5}"/>
              </a:ext>
            </a:extLst>
          </p:cNvPr>
          <p:cNvSpPr/>
          <p:nvPr/>
        </p:nvSpPr>
        <p:spPr>
          <a:xfrm>
            <a:off x="6551892" y="3328041"/>
            <a:ext cx="705176" cy="418454"/>
          </a:xfrm>
          <a:prstGeom prst="rect">
            <a:avLst/>
          </a:prstGeom>
          <a:solidFill>
            <a:schemeClr val="accent3">
              <a:alpha val="50000"/>
            </a:schemeClr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9002FD-7A56-4704-730C-6B5F8EB14E27}"/>
              </a:ext>
            </a:extLst>
          </p:cNvPr>
          <p:cNvSpPr/>
          <p:nvPr/>
        </p:nvSpPr>
        <p:spPr>
          <a:xfrm>
            <a:off x="7361271" y="3846404"/>
            <a:ext cx="713232" cy="418066"/>
          </a:xfrm>
          <a:prstGeom prst="rect">
            <a:avLst/>
          </a:prstGeom>
          <a:solidFill>
            <a:schemeClr val="accent3">
              <a:alpha val="50000"/>
            </a:schemeClr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34E7C4-0472-3D2E-9B26-9C455B742552}"/>
              </a:ext>
            </a:extLst>
          </p:cNvPr>
          <p:cNvSpPr/>
          <p:nvPr/>
        </p:nvSpPr>
        <p:spPr>
          <a:xfrm>
            <a:off x="9411657" y="3334960"/>
            <a:ext cx="713232" cy="418066"/>
          </a:xfrm>
          <a:prstGeom prst="rect">
            <a:avLst/>
          </a:prstGeom>
          <a:solidFill>
            <a:schemeClr val="accent3">
              <a:alpha val="50000"/>
            </a:schemeClr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3C44AF-F11C-05AF-5A64-D3585462E621}"/>
              </a:ext>
            </a:extLst>
          </p:cNvPr>
          <p:cNvSpPr/>
          <p:nvPr/>
        </p:nvSpPr>
        <p:spPr>
          <a:xfrm>
            <a:off x="6118824" y="4504588"/>
            <a:ext cx="705175" cy="418066"/>
          </a:xfrm>
          <a:prstGeom prst="rect">
            <a:avLst/>
          </a:prstGeom>
          <a:solidFill>
            <a:schemeClr val="accent3">
              <a:alpha val="50000"/>
            </a:schemeClr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3CEDD9-13F2-A8B2-3327-FFAC4ECB9628}"/>
              </a:ext>
            </a:extLst>
          </p:cNvPr>
          <p:cNvSpPr/>
          <p:nvPr/>
        </p:nvSpPr>
        <p:spPr>
          <a:xfrm>
            <a:off x="10513255" y="4502237"/>
            <a:ext cx="713232" cy="418066"/>
          </a:xfrm>
          <a:prstGeom prst="rect">
            <a:avLst/>
          </a:prstGeom>
          <a:solidFill>
            <a:schemeClr val="accent3">
              <a:alpha val="50000"/>
            </a:schemeClr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ED710071-3D55-85CA-5BCE-6A462ABCBC7B}"/>
              </a:ext>
            </a:extLst>
          </p:cNvPr>
          <p:cNvSpPr/>
          <p:nvPr/>
        </p:nvSpPr>
        <p:spPr>
          <a:xfrm rot="10800000">
            <a:off x="510210" y="3296761"/>
            <a:ext cx="1170973" cy="397742"/>
          </a:xfrm>
          <a:prstGeom prst="trapezoid">
            <a:avLst>
              <a:gd name="adj" fmla="val 49280"/>
            </a:avLst>
          </a:prstGeom>
          <a:solidFill>
            <a:schemeClr val="accent3">
              <a:alpha val="35000"/>
            </a:schemeClr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45ED4CE4-DF41-709D-732C-95F997429E1A}"/>
              </a:ext>
            </a:extLst>
          </p:cNvPr>
          <p:cNvSpPr/>
          <p:nvPr/>
        </p:nvSpPr>
        <p:spPr>
          <a:xfrm rot="10800000">
            <a:off x="3403699" y="3296761"/>
            <a:ext cx="1045288" cy="397742"/>
          </a:xfrm>
          <a:prstGeom prst="trapezoid">
            <a:avLst>
              <a:gd name="adj" fmla="val 49280"/>
            </a:avLst>
          </a:prstGeom>
          <a:solidFill>
            <a:schemeClr val="accent3">
              <a:alpha val="35000"/>
            </a:schemeClr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18055C4F-BE2D-A11A-BDDD-41C562728285}"/>
              </a:ext>
            </a:extLst>
          </p:cNvPr>
          <p:cNvSpPr/>
          <p:nvPr/>
        </p:nvSpPr>
        <p:spPr>
          <a:xfrm>
            <a:off x="1364768" y="2244179"/>
            <a:ext cx="1255419" cy="397742"/>
          </a:xfrm>
          <a:prstGeom prst="trapezoid">
            <a:avLst>
              <a:gd name="adj" fmla="val 49280"/>
            </a:avLst>
          </a:prstGeom>
          <a:solidFill>
            <a:srgbClr val="C00000">
              <a:alpha val="35000"/>
            </a:srgbClr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07CBF96C-8884-B62A-00B0-81E35B943E55}"/>
              </a:ext>
            </a:extLst>
          </p:cNvPr>
          <p:cNvSpPr/>
          <p:nvPr/>
        </p:nvSpPr>
        <p:spPr>
          <a:xfrm>
            <a:off x="2750121" y="2244179"/>
            <a:ext cx="1045289" cy="397742"/>
          </a:xfrm>
          <a:prstGeom prst="trapezoid">
            <a:avLst>
              <a:gd name="adj" fmla="val 49280"/>
            </a:avLst>
          </a:prstGeom>
          <a:solidFill>
            <a:schemeClr val="tx2">
              <a:lumMod val="75000"/>
              <a:alpha val="35000"/>
            </a:schemeClr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65120A-D18A-0B58-A6F6-6317D75687E0}"/>
              </a:ext>
            </a:extLst>
          </p:cNvPr>
          <p:cNvSpPr/>
          <p:nvPr/>
        </p:nvSpPr>
        <p:spPr>
          <a:xfrm>
            <a:off x="6096000" y="1896035"/>
            <a:ext cx="304800" cy="348144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44F79C-D19A-C8C6-7194-FEA29AB6F649}"/>
              </a:ext>
            </a:extLst>
          </p:cNvPr>
          <p:cNvSpPr/>
          <p:nvPr/>
        </p:nvSpPr>
        <p:spPr>
          <a:xfrm>
            <a:off x="11087533" y="1902457"/>
            <a:ext cx="409701" cy="348144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BC95F2-DFF1-A0EA-FF84-9A338B27F08F}"/>
              </a:ext>
            </a:extLst>
          </p:cNvPr>
          <p:cNvSpPr/>
          <p:nvPr/>
        </p:nvSpPr>
        <p:spPr>
          <a:xfrm>
            <a:off x="11087533" y="3950522"/>
            <a:ext cx="409701" cy="348144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6D7C2F-66EA-3D90-A98E-B7AFAFFC6099}"/>
              </a:ext>
            </a:extLst>
          </p:cNvPr>
          <p:cNvSpPr/>
          <p:nvPr/>
        </p:nvSpPr>
        <p:spPr>
          <a:xfrm>
            <a:off x="8804995" y="4095778"/>
            <a:ext cx="606662" cy="348144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921902-68A7-1CBD-432C-16EED1368B1F}"/>
              </a:ext>
            </a:extLst>
          </p:cNvPr>
          <p:cNvSpPr/>
          <p:nvPr/>
        </p:nvSpPr>
        <p:spPr>
          <a:xfrm>
            <a:off x="5797692" y="3927797"/>
            <a:ext cx="606662" cy="348144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A125ADF-4E16-00F5-62F3-61294C70542F}"/>
              </a:ext>
            </a:extLst>
          </p:cNvPr>
          <p:cNvSpPr/>
          <p:nvPr/>
        </p:nvSpPr>
        <p:spPr>
          <a:xfrm>
            <a:off x="6319777" y="2069555"/>
            <a:ext cx="2642616" cy="2350008"/>
          </a:xfrm>
          <a:prstGeom prst="roundRect">
            <a:avLst/>
          </a:prstGeom>
          <a:noFill/>
          <a:ln w="63500">
            <a:solidFill>
              <a:schemeClr val="bg1"/>
            </a:solidFill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9FE370-65E8-D0C5-DF7A-68A0D23FBB1C}"/>
              </a:ext>
            </a:extLst>
          </p:cNvPr>
          <p:cNvCxnSpPr/>
          <p:nvPr/>
        </p:nvCxnSpPr>
        <p:spPr>
          <a:xfrm>
            <a:off x="6400800" y="3823254"/>
            <a:ext cx="694481" cy="573159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07D8CE-3A35-5285-5D9F-9492F4A30A18}"/>
              </a:ext>
            </a:extLst>
          </p:cNvPr>
          <p:cNvCxnSpPr>
            <a:cxnSpLocks/>
          </p:cNvCxnSpPr>
          <p:nvPr/>
        </p:nvCxnSpPr>
        <p:spPr>
          <a:xfrm flipV="1">
            <a:off x="8346478" y="3984171"/>
            <a:ext cx="615915" cy="412242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B862F66-9C27-833A-7927-B290E5E6B77F}"/>
              </a:ext>
            </a:extLst>
          </p:cNvPr>
          <p:cNvSpPr/>
          <p:nvPr/>
        </p:nvSpPr>
        <p:spPr>
          <a:xfrm>
            <a:off x="6392630" y="2128301"/>
            <a:ext cx="2642616" cy="2228031"/>
          </a:xfrm>
          <a:prstGeom prst="roundRect">
            <a:avLst/>
          </a:prstGeom>
          <a:noFill/>
          <a:ln w="57150">
            <a:solidFill>
              <a:srgbClr val="C00000"/>
            </a:solidFill>
            <a:prstDash val="sysDash"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EFADA14E-BCAA-92EE-B1F5-8F8AA7F7A9C1}"/>
              </a:ext>
            </a:extLst>
          </p:cNvPr>
          <p:cNvSpPr/>
          <p:nvPr/>
        </p:nvSpPr>
        <p:spPr>
          <a:xfrm>
            <a:off x="5955956" y="4380484"/>
            <a:ext cx="1029729" cy="1238820"/>
          </a:xfrm>
          <a:prstGeom prst="roundRect">
            <a:avLst/>
          </a:prstGeom>
          <a:noFill/>
          <a:ln w="57150">
            <a:solidFill>
              <a:schemeClr val="accent3"/>
            </a:solidFill>
            <a:prstDash val="sysDash"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FC29BB-BA68-BE2C-A859-225315F76BB7}"/>
              </a:ext>
            </a:extLst>
          </p:cNvPr>
          <p:cNvSpPr/>
          <p:nvPr/>
        </p:nvSpPr>
        <p:spPr>
          <a:xfrm>
            <a:off x="10355627" y="4351082"/>
            <a:ext cx="1029729" cy="1316736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10B76B8-E947-8132-9B99-E710F08B4E93}"/>
              </a:ext>
            </a:extLst>
          </p:cNvPr>
          <p:cNvSpPr/>
          <p:nvPr/>
        </p:nvSpPr>
        <p:spPr>
          <a:xfrm>
            <a:off x="10355626" y="4383474"/>
            <a:ext cx="1029729" cy="1238820"/>
          </a:xfrm>
          <a:prstGeom prst="roundRect">
            <a:avLst/>
          </a:prstGeom>
          <a:noFill/>
          <a:ln w="57150">
            <a:solidFill>
              <a:schemeClr val="accent3"/>
            </a:solidFill>
            <a:prstDash val="sysDash"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1D2CE7-D8D2-B05E-7B11-03FCFFFBF805}"/>
              </a:ext>
            </a:extLst>
          </p:cNvPr>
          <p:cNvSpPr/>
          <p:nvPr/>
        </p:nvSpPr>
        <p:spPr>
          <a:xfrm>
            <a:off x="9252961" y="2072545"/>
            <a:ext cx="1761719" cy="1901952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E594519-9C28-C26C-DF75-8DD1DAD78CAA}"/>
              </a:ext>
            </a:extLst>
          </p:cNvPr>
          <p:cNvSpPr/>
          <p:nvPr/>
        </p:nvSpPr>
        <p:spPr>
          <a:xfrm>
            <a:off x="9253408" y="2128300"/>
            <a:ext cx="1830793" cy="1822023"/>
          </a:xfrm>
          <a:prstGeom prst="roundRect">
            <a:avLst/>
          </a:prstGeom>
          <a:noFill/>
          <a:ln w="57150">
            <a:solidFill>
              <a:schemeClr val="tx2"/>
            </a:solidFill>
            <a:prstDash val="sysDash"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615017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9" id="{6EB95C59-BDD5-5C40-971B-727A997B01D4}" vid="{7DE78278-7085-5245-A271-A8AB5B4057CD}"/>
    </a:ext>
  </a:extLst>
</a:theme>
</file>

<file path=ppt/theme/theme2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6BFB3AB80EA044897B163D651BE7CF" ma:contentTypeVersion="12" ma:contentTypeDescription="Create a new document." ma:contentTypeScope="" ma:versionID="5ccae34aae965e24db62e9729d4dd5e4">
  <xsd:schema xmlns:xsd="http://www.w3.org/2001/XMLSchema" xmlns:xs="http://www.w3.org/2001/XMLSchema" xmlns:p="http://schemas.microsoft.com/office/2006/metadata/properties" xmlns:ns2="38e4deb0-de08-4adb-aafc-d8ff02544178" targetNamespace="http://schemas.microsoft.com/office/2006/metadata/properties" ma:root="true" ma:fieldsID="73e7bd080f35e63ea4fc24c5765ee755" ns2:_="">
    <xsd:import namespace="38e4deb0-de08-4adb-aafc-d8ff025441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deb0-de08-4adb-aafc-d8ff025441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A20C22-D077-412B-81BA-8B2541026FAD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8EF5AA9-B8DF-4DC7-90A1-A91BA595B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deb0-de08-4adb-aafc-d8ff025441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4FB6BD-000C-41AF-9DE8-4264F777F3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ORNL</Template>
  <TotalTime>3071</TotalTime>
  <Words>978</Words>
  <Application>Microsoft Macintosh PowerPoint</Application>
  <PresentationFormat>Widescreen</PresentationFormat>
  <Paragraphs>223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Cambria Math</vt:lpstr>
      <vt:lpstr>Century Gothic</vt:lpstr>
      <vt:lpstr>Times</vt:lpstr>
      <vt:lpstr>ORNL</vt:lpstr>
      <vt:lpstr>QNLP Workflow on HPC+QC: Session 2</vt:lpstr>
      <vt:lpstr>QNN</vt:lpstr>
      <vt:lpstr>Quantum Neural Networks: A Quick Introduction</vt:lpstr>
      <vt:lpstr>Quantum Neural Networks: A Design Overview</vt:lpstr>
      <vt:lpstr>Quantum Neural Networks: A Design Overview</vt:lpstr>
      <vt:lpstr>Quantum Neural Networks: Data Pre-processing</vt:lpstr>
      <vt:lpstr>DisCoCat</vt:lpstr>
      <vt:lpstr>PowerPoint Presentation</vt:lpstr>
      <vt:lpstr>PowerPoint Presentation</vt:lpstr>
      <vt:lpstr>To simulate how the model trains, we use OLCF’s Frontier supercomputer</vt:lpstr>
      <vt:lpstr>Q-LSTM</vt:lpstr>
      <vt:lpstr>PowerPoint Presentation</vt:lpstr>
      <vt:lpstr>A label for a sentence can be extracted from the hidden state of the last memory block…</vt:lpstr>
      <vt:lpstr>... or a label for each of its words can be extracted from the corresponding hidden states</vt:lpstr>
      <vt:lpstr>Quantum LSTM replaces the linear layers of the gates with parametrized quantum circuits</vt:lpstr>
      <vt:lpstr>QSVN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QNLP Workflow on HPC+QC: Session 2</dc:title>
  <dc:subject/>
  <dc:creator>Hamilton, Kathleen</dc:creator>
  <cp:keywords/>
  <dc:description/>
  <cp:lastModifiedBy>Coello Perez, Antonio</cp:lastModifiedBy>
  <cp:revision>16</cp:revision>
  <dcterms:created xsi:type="dcterms:W3CDTF">2023-09-15T12:41:14Z</dcterms:created>
  <dcterms:modified xsi:type="dcterms:W3CDTF">2023-09-18T03:01:22Z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0x010100436BFB3AB80EA044897B163D651BE7CF</vt:lpwstr>
  </property>
  <property fmtid="{D5CDD505-2E9C-101B-9397-08002B2CF9AE}" pid="3" name="Order">
    <vt:r8>18100</vt:r8>
  </property>
  <property fmtid="{D5CDD505-2E9C-101B-9397-08002B2CF9AE}" pid="4" name="GUID">
    <vt:lpwstr>42b6f0ba-36c8-4301-8891-17ebf0c53400</vt:lpwstr>
  </property>
</Properties>
</file>