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6"/>
  </p:notesMasterIdLst>
  <p:sldIdLst>
    <p:sldId id="5449" r:id="rId3"/>
    <p:sldId id="5444" r:id="rId4"/>
    <p:sldId id="545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mble, Travis" initials="HT" lastIdx="2" clrIdx="0">
    <p:extLst>
      <p:ext uri="{19B8F6BF-5375-455C-9EA6-DF929625EA0E}">
        <p15:presenceInfo xmlns:p15="http://schemas.microsoft.com/office/powerpoint/2012/main" userId="S::hqt@ornl.gov::17553d75-8c19-4e29-b1f0-be9eb0971a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13" autoAdjust="0"/>
    <p:restoredTop sz="96353" autoAdjust="0"/>
  </p:normalViewPr>
  <p:slideViewPr>
    <p:cSldViewPr snapToGrid="0">
      <p:cViewPr varScale="1">
        <p:scale>
          <a:sx n="124" d="100"/>
          <a:sy n="124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425A-2488-4C1C-9035-DC94E29EF45A}" type="datetimeFigureOut">
              <a:rPr lang="en-US" smtClean="0"/>
              <a:t>8/18/23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437DA-A73D-47F0-BE60-486CB777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7030A5-C7D7-48D4-B261-45DC936EE5D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409488"/>
            <a:ext cx="1603756" cy="3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5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1265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69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039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FCA792B-F3C6-440D-9FAF-B0D8AC4CDC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6472945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24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7030A5-C7D7-48D4-B261-45DC936EE5D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409488"/>
            <a:ext cx="1603756" cy="3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74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E7B96-D2A6-4A16-9C8C-9BA017C83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8" name="Rectangle 256">
            <a:extLst>
              <a:ext uri="{FF2B5EF4-FFF2-40B4-BE49-F238E27FC236}">
                <a16:creationId xmlns:a16="http://schemas.microsoft.com/office/drawing/2014/main" id="{6349825E-C749-4CDB-BDE4-DDAFE00D2BF9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854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809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11F93-34D4-49C9-8A88-C4DDE1F1E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7" name="Rectangle 256">
            <a:extLst>
              <a:ext uri="{FF2B5EF4-FFF2-40B4-BE49-F238E27FC236}">
                <a16:creationId xmlns:a16="http://schemas.microsoft.com/office/drawing/2014/main" id="{BF6A1C92-1EE6-4390-85D8-ACD208CF9DB8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3835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6DB211-F94D-644A-8C58-020193A03AAA}"/>
              </a:ext>
            </a:extLst>
          </p:cNvPr>
          <p:cNvSpPr/>
          <p:nvPr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010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010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C0632-ACDA-4D24-A2CC-14539B91BC5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EEDC71-13B7-4B76-A967-98C8665C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6486525"/>
            <a:ext cx="1088136" cy="261860"/>
          </a:xfrm>
          <a:prstGeom prst="rect">
            <a:avLst/>
          </a:prstGeom>
        </p:spPr>
      </p:pic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25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FC5867-1737-E84C-B42D-608A49EBBAA6}"/>
              </a:ext>
            </a:extLst>
          </p:cNvPr>
          <p:cNvSpPr/>
          <p:nvPr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B83B09-CF3A-4A36-84C0-D32086A13DE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690CFA-BCE4-4BCB-BADE-0862029B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12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E7B96-D2A6-4A16-9C8C-9BA017C83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8" name="Rectangle 256">
            <a:extLst>
              <a:ext uri="{FF2B5EF4-FFF2-40B4-BE49-F238E27FC236}">
                <a16:creationId xmlns:a16="http://schemas.microsoft.com/office/drawing/2014/main" id="{6349825E-C749-4CDB-BDE4-DDAFE00D2BF9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9737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274320" y="1435551"/>
            <a:ext cx="5840756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/>
        </p:nvSpPr>
        <p:spPr>
          <a:xfrm>
            <a:off x="6351585" y="1435551"/>
            <a:ext cx="5840415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/>
        </p:nvSpPr>
        <p:spPr>
          <a:xfrm>
            <a:off x="274320" y="948037"/>
            <a:ext cx="583867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/>
        </p:nvSpPr>
        <p:spPr>
          <a:xfrm>
            <a:off x="6351584" y="948037"/>
            <a:ext cx="584041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804" y="966165"/>
            <a:ext cx="5815195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804" y="1517523"/>
            <a:ext cx="5815195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7344" y="966165"/>
            <a:ext cx="5811876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7344" y="1517523"/>
            <a:ext cx="5811876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669" y="342737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1155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27432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/>
        </p:nvSpPr>
        <p:spPr>
          <a:xfrm>
            <a:off x="4299090" y="1435551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/>
        </p:nvSpPr>
        <p:spPr>
          <a:xfrm>
            <a:off x="832386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000" y="966165"/>
            <a:ext cx="3833880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3464" y="1517904"/>
            <a:ext cx="3833880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12016" y="966165"/>
            <a:ext cx="3831692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19831" y="1517904"/>
            <a:ext cx="3831692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37939" y="966165"/>
            <a:ext cx="3797323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45754" y="1517904"/>
            <a:ext cx="3797323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6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7805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815" y="966459"/>
            <a:ext cx="2902773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/>
        </p:nvSpPr>
        <p:spPr>
          <a:xfrm>
            <a:off x="3288610" y="948037"/>
            <a:ext cx="287480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3464" y="1517904"/>
            <a:ext cx="2864755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914400" indent="-227013">
              <a:lnSpc>
                <a:spcPct val="90000"/>
              </a:lnSpc>
              <a:buFont typeface="Century Gothic" panose="020B0502020202020204" pitchFamily="34" charset="0"/>
              <a:buChar char="•"/>
              <a:tabLst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83915" y="969264"/>
            <a:ext cx="2902773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05378" y="1517904"/>
            <a:ext cx="2864755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>
              <a:lnSpc>
                <a:spcPct val="90000"/>
              </a:lnSpc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4922" y="969264"/>
            <a:ext cx="2889241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2952" y="1517904"/>
            <a:ext cx="2864755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669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12498" y="969264"/>
            <a:ext cx="2900736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31938" y="1517904"/>
            <a:ext cx="2864755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3339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/>
        </p:nvSpPr>
        <p:spPr>
          <a:xfrm>
            <a:off x="274320" y="948037"/>
            <a:ext cx="221598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815" y="966459"/>
            <a:ext cx="2236831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274319" y="1434925"/>
            <a:ext cx="221598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/>
        </p:nvSpPr>
        <p:spPr>
          <a:xfrm>
            <a:off x="2664875" y="1453347"/>
            <a:ext cx="221598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/>
        </p:nvSpPr>
        <p:spPr>
          <a:xfrm>
            <a:off x="2664875" y="966459"/>
            <a:ext cx="221598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/>
        </p:nvSpPr>
        <p:spPr>
          <a:xfrm>
            <a:off x="5060730" y="1453347"/>
            <a:ext cx="221598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/>
        </p:nvSpPr>
        <p:spPr>
          <a:xfrm>
            <a:off x="5060731" y="966459"/>
            <a:ext cx="221598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/>
        </p:nvSpPr>
        <p:spPr>
          <a:xfrm>
            <a:off x="7456374" y="1444069"/>
            <a:ext cx="221598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/>
        </p:nvSpPr>
        <p:spPr>
          <a:xfrm>
            <a:off x="7456375" y="957181"/>
            <a:ext cx="221598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3464" y="1517904"/>
            <a:ext cx="220753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914400" indent="-227013">
              <a:lnSpc>
                <a:spcPct val="90000"/>
              </a:lnSpc>
              <a:buFont typeface="Century Gothic" panose="020B0502020202020204" pitchFamily="34" charset="0"/>
              <a:buChar char="•"/>
              <a:tabLst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660180" y="987686"/>
            <a:ext cx="2236831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81643" y="1536326"/>
            <a:ext cx="220753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>
              <a:lnSpc>
                <a:spcPct val="90000"/>
              </a:lnSpc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62752" y="987686"/>
            <a:ext cx="2226403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70782" y="1536326"/>
            <a:ext cx="220753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669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51680" y="978408"/>
            <a:ext cx="2235260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71120" y="1527048"/>
            <a:ext cx="220753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185C97-0B72-4848-9017-DB7EE5123D3F}"/>
              </a:ext>
            </a:extLst>
          </p:cNvPr>
          <p:cNvSpPr/>
          <p:nvPr userDrawn="1"/>
        </p:nvSpPr>
        <p:spPr>
          <a:xfrm>
            <a:off x="9855144" y="1453347"/>
            <a:ext cx="221598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35D9EA-9DD4-4AD4-B4A9-289DBEBD7E23}"/>
              </a:ext>
            </a:extLst>
          </p:cNvPr>
          <p:cNvSpPr/>
          <p:nvPr userDrawn="1"/>
        </p:nvSpPr>
        <p:spPr>
          <a:xfrm>
            <a:off x="9855145" y="966459"/>
            <a:ext cx="221598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1E2476C9-11CA-40D8-94ED-34BA3B739C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50450" y="987686"/>
            <a:ext cx="2235260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EE60BBF3-D0AD-4CC9-B5AD-6C0AAE2664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869890" y="1536326"/>
            <a:ext cx="220753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735283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27341" y="1083755"/>
            <a:ext cx="4155059" cy="3962698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/>
        </p:nvSpPr>
        <p:spPr>
          <a:xfrm>
            <a:off x="274320" y="1078992"/>
            <a:ext cx="7153020" cy="470933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/>
        </p:nvSpPr>
        <p:spPr bwMode="auto">
          <a:xfrm>
            <a:off x="7427342" y="0"/>
            <a:ext cx="4764657" cy="6487064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148857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420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678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FCA792B-F3C6-440D-9FAF-B0D8AC4CDC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6472945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91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0"/>
            <a:ext cx="11334583" cy="6350270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10909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2975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B760A2-0817-4D2F-B053-F9109D883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85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8114" y="1005840"/>
            <a:ext cx="5512750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88114" y="1527048"/>
            <a:ext cx="551275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469035" y="1005840"/>
            <a:ext cx="550960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469035" y="1527048"/>
            <a:ext cx="550960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032272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8EDD48-0F15-4067-B1FA-7B96BFB5A0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8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598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8114" y="1005840"/>
            <a:ext cx="5512750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88114" y="1527048"/>
            <a:ext cx="551275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469035" y="1005840"/>
            <a:ext cx="550960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469035" y="1527048"/>
            <a:ext cx="550960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032272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8EDD48-0F15-4067-B1FA-7B96BFB5A0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046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65655" rtl="0">
              <a:spcBef>
                <a:spcPts val="1467"/>
              </a:spcBef>
              <a:spcAft>
                <a:spcPts val="0"/>
              </a:spcAft>
              <a:buSzPts val="1900"/>
              <a:buChar char="•"/>
              <a:defRPr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–"/>
              <a:defRPr/>
            </a:lvl2pPr>
            <a:lvl3pPr marL="1828754" lvl="2" indent="-423323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rtl="0">
              <a:spcBef>
                <a:spcPts val="800"/>
              </a:spcBef>
              <a:spcAft>
                <a:spcPts val="0"/>
              </a:spcAft>
              <a:buSzPts val="1400"/>
              <a:buChar char="–"/>
              <a:defRPr/>
            </a:lvl4pPr>
            <a:lvl5pPr marL="3047924" lvl="4" indent="-423323" rtl="0">
              <a:spcBef>
                <a:spcPts val="667"/>
              </a:spcBef>
              <a:spcAft>
                <a:spcPts val="0"/>
              </a:spcAft>
              <a:buSzPts val="1400"/>
              <a:buChar char="»"/>
              <a:defRPr/>
            </a:lvl5pPr>
            <a:lvl6pPr marL="3657509" lvl="5" indent="-431789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6pPr>
            <a:lvl7pPr marL="4267093" lvl="6" indent="-431789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7pPr>
            <a:lvl8pPr marL="4876678" lvl="7" indent="-431789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8pPr>
            <a:lvl9pPr marL="5486263" lvl="8" indent="-431789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26853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2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29767" y="274320"/>
            <a:ext cx="11430000" cy="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2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48055" y="1653735"/>
            <a:ext cx="11430000" cy="4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65655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Char char="•"/>
              <a:defRPr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4025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015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11F93-34D4-49C9-8A88-C4DDE1F1E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7" name="Rectangle 256">
            <a:extLst>
              <a:ext uri="{FF2B5EF4-FFF2-40B4-BE49-F238E27FC236}">
                <a16:creationId xmlns:a16="http://schemas.microsoft.com/office/drawing/2014/main" id="{BF6A1C92-1EE6-4390-85D8-ACD208CF9DB8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171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6DB211-F94D-644A-8C58-020193A03AAA}"/>
              </a:ext>
            </a:extLst>
          </p:cNvPr>
          <p:cNvSpPr/>
          <p:nvPr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010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010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C0632-ACDA-4D24-A2CC-14539B91BC5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EEDC71-13B7-4B76-A967-98C8665C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6486525"/>
            <a:ext cx="1088136" cy="261860"/>
          </a:xfrm>
          <a:prstGeom prst="rect">
            <a:avLst/>
          </a:prstGeom>
        </p:spPr>
      </p:pic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370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FC5867-1737-E84C-B42D-608A49EBBAA6}"/>
              </a:ext>
            </a:extLst>
          </p:cNvPr>
          <p:cNvSpPr/>
          <p:nvPr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B83B09-CF3A-4A36-84C0-D32086A13DE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690CFA-BCE4-4BCB-BADE-0862029B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179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274320" y="1435551"/>
            <a:ext cx="5840756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/>
        </p:nvSpPr>
        <p:spPr>
          <a:xfrm>
            <a:off x="6351585" y="1435551"/>
            <a:ext cx="5840415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/>
        </p:nvSpPr>
        <p:spPr>
          <a:xfrm>
            <a:off x="274320" y="948037"/>
            <a:ext cx="583867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/>
        </p:nvSpPr>
        <p:spPr>
          <a:xfrm>
            <a:off x="6351584" y="948037"/>
            <a:ext cx="584041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804" y="966165"/>
            <a:ext cx="5815195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804" y="1517523"/>
            <a:ext cx="5815195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7344" y="966165"/>
            <a:ext cx="5811876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7344" y="1517523"/>
            <a:ext cx="5811876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669" y="342737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011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27432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/>
        </p:nvSpPr>
        <p:spPr>
          <a:xfrm>
            <a:off x="4299090" y="1435551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/>
        </p:nvSpPr>
        <p:spPr>
          <a:xfrm>
            <a:off x="832386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000" y="966165"/>
            <a:ext cx="3833880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3464" y="1517904"/>
            <a:ext cx="3833880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12016" y="966165"/>
            <a:ext cx="3831692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19831" y="1517904"/>
            <a:ext cx="3831692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37939" y="966165"/>
            <a:ext cx="3797323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45754" y="1517904"/>
            <a:ext cx="3797323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6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217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816" y="966459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/>
        </p:nvSpPr>
        <p:spPr>
          <a:xfrm>
            <a:off x="3288610" y="948037"/>
            <a:ext cx="287480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3464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914400" indent="-227013">
              <a:lnSpc>
                <a:spcPct val="90000"/>
              </a:lnSpc>
              <a:buFont typeface="Century Gothic" panose="020B0502020202020204" pitchFamily="34" charset="0"/>
              <a:buChar char="•"/>
              <a:tabLst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83916" y="969264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0537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>
              <a:lnSpc>
                <a:spcPct val="90000"/>
              </a:lnSpc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4922" y="969264"/>
            <a:ext cx="2868091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2952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669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12498" y="969264"/>
            <a:ext cx="2879502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3193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1340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C3F58-DA01-43AC-9BFD-B0FCF242EE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4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C3F58-DA01-43AC-9BFD-B0FCF242EE7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865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E490-9ECF-48B6-8179-3712D579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482" y="1814341"/>
            <a:ext cx="9744483" cy="584775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b="1" dirty="0"/>
              <a:t>QNLP Workflow on HPC+QC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30422-FB87-4B1A-8720-4CF57EA6A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484" y="3616503"/>
            <a:ext cx="4710144" cy="1653189"/>
          </a:xfrm>
        </p:spPr>
        <p:txBody>
          <a:bodyPr/>
          <a:lstStyle/>
          <a:p>
            <a:pPr algn="r"/>
            <a:r>
              <a:rPr lang="en-US" b="1" dirty="0"/>
              <a:t>In-Saeng Suh, Prasanna Date, Antonio Perez, Kathleen Hamilton, Mayanka Shekar, John Gounley and Georgia (Gina) Tourassi</a:t>
            </a:r>
          </a:p>
          <a:p>
            <a:pPr algn="r"/>
            <a:r>
              <a:rPr lang="en-US" b="1" dirty="0"/>
              <a:t>Oak Ridge National Laboratory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CC0DA-7EE4-4AF2-92E3-BB6B6A702A6C}"/>
              </a:ext>
            </a:extLst>
          </p:cNvPr>
          <p:cNvSpPr txBox="1"/>
          <p:nvPr/>
        </p:nvSpPr>
        <p:spPr>
          <a:xfrm>
            <a:off x="310896" y="5737412"/>
            <a:ext cx="55583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This research is supported by the Department of Energy Office of Science Advanced Scientific Computing Research program office.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D1769-7248-60E8-DDCE-EE68152ED9EA}"/>
              </a:ext>
            </a:extLst>
          </p:cNvPr>
          <p:cNvSpPr txBox="1"/>
          <p:nvPr/>
        </p:nvSpPr>
        <p:spPr>
          <a:xfrm>
            <a:off x="310896" y="1183633"/>
            <a:ext cx="327525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+mn-lt"/>
              </a:rPr>
              <a:t>Q</a:t>
            </a:r>
            <a:r>
              <a:rPr lang="en-US" dirty="0">
                <a:solidFill>
                  <a:schemeClr val="bg1"/>
                </a:solidFill>
              </a:rPr>
              <a:t>CE23 Tutorial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– 09/21/2023</a:t>
            </a:r>
          </a:p>
        </p:txBody>
      </p:sp>
    </p:spTree>
    <p:extLst>
      <p:ext uri="{BB962C8B-B14F-4D97-AF65-F5344CB8AC3E}">
        <p14:creationId xmlns:p14="http://schemas.microsoft.com/office/powerpoint/2010/main" val="403901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823C-8E70-B31C-983A-B1A5F38A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372932"/>
            <a:ext cx="9036960" cy="535531"/>
          </a:xfrm>
        </p:spPr>
        <p:txBody>
          <a:bodyPr/>
          <a:lstStyle/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CD754-2117-5BF5-C78F-2D90F8BC0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387" y="1217632"/>
            <a:ext cx="8792341" cy="3739850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4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823C-8E70-B31C-983A-B1A5F38A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372932"/>
            <a:ext cx="9036960" cy="535531"/>
          </a:xfrm>
        </p:spPr>
        <p:txBody>
          <a:bodyPr/>
          <a:lstStyle/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CD754-2117-5BF5-C78F-2D90F8BC0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387" y="1217632"/>
            <a:ext cx="8792341" cy="3739850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79568"/>
      </p:ext>
    </p:extLst>
  </p:cSld>
  <p:clrMapOvr>
    <a:masterClrMapping/>
  </p:clrMapOvr>
</p:sld>
</file>

<file path=ppt/theme/theme1.xml><?xml version="1.0" encoding="utf-8"?>
<a:theme xmlns:a="http://schemas.openxmlformats.org/drawingml/2006/main" name="ORNL 2018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38100">
          <a:solidFill>
            <a:schemeClr val="bg2"/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2018" id="{D51A82B0-CF3B-46E9-91B3-6C5D67A9E854}" vid="{E86B2F93-6672-4E81-AAD1-ADE621B09EFC}"/>
    </a:ext>
  </a:extLst>
</a:theme>
</file>

<file path=ppt/theme/theme2.xml><?xml version="1.0" encoding="utf-8"?>
<a:theme xmlns:a="http://schemas.openxmlformats.org/drawingml/2006/main" name="1_ORNL 2018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38100">
          <a:solidFill>
            <a:schemeClr val="bg2"/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2018" id="{D51A82B0-CF3B-46E9-91B3-6C5D67A9E854}" vid="{E86B2F93-6672-4E81-AAD1-ADE621B09EF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6841</TotalTime>
  <Words>56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Century Gothic</vt:lpstr>
      <vt:lpstr>ORNL 2018</vt:lpstr>
      <vt:lpstr>1_ORNL 2018</vt:lpstr>
      <vt:lpstr>QNLP Workflow on HPC+QC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Oak Ridge Leadership Computing Facility Quantum Computing User Program</dc:title>
  <dc:creator>Humble, Travis</dc:creator>
  <cp:lastModifiedBy>Suh, In-Saeng</cp:lastModifiedBy>
  <cp:revision>289</cp:revision>
  <cp:lastPrinted>2023-03-22T16:37:19Z</cp:lastPrinted>
  <dcterms:created xsi:type="dcterms:W3CDTF">2019-11-11T13:44:45Z</dcterms:created>
  <dcterms:modified xsi:type="dcterms:W3CDTF">2023-08-18T13:10:06Z</dcterms:modified>
</cp:coreProperties>
</file>