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1" r:id="rId4"/>
    <p:sldId id="258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A42"/>
    <a:srgbClr val="AF925C"/>
    <a:srgbClr val="FBE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03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1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1" d="100"/>
          <a:sy n="111" d="100"/>
        </p:scale>
        <p:origin x="458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0810575591066"/>
          <c:y val="9.9985056808116424E-2"/>
          <c:w val="0.83114196402362717"/>
          <c:h val="0.76549176683074061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without ML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2D-264A-8396-63066138AC1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with ML</c:v>
                </c:pt>
              </c:strCache>
            </c:strRef>
          </c:tx>
          <c:spPr>
            <a:ln w="47625" cap="rnd">
              <a:solidFill>
                <a:srgbClr val="AF925C"/>
              </a:solidFill>
              <a:round/>
              <a:tailEnd type="stealth" w="lg" len="lg"/>
            </a:ln>
            <a:effectLst/>
          </c:spPr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2D-264A-8396-63066138A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111504"/>
        <c:axId val="77337984"/>
      </c:lineChart>
      <c:catAx>
        <c:axId val="7711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7337984"/>
        <c:crosses val="autoZero"/>
        <c:auto val="1"/>
        <c:lblAlgn val="ctr"/>
        <c:lblOffset val="100"/>
        <c:noMultiLvlLbl val="0"/>
      </c:catAx>
      <c:valAx>
        <c:axId val="7733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Money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711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46843-832F-2144-BB7C-2EC508A6175A}" type="datetimeFigureOut">
              <a:rPr lang="de-DE" smtClean="0"/>
              <a:t>20.04.21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4722D-FAA0-1643-8C78-5455DE725E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396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2747F-C49B-6843-A4F5-AC2965E0F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7E0B75-F5D2-0E42-A77B-3F9291522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AC9F7A-9EA2-694C-886D-6D4D6128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397-530C-464F-A6A5-60927202E232}" type="datetimeFigureOut">
              <a:rPr lang="de-DE" smtClean="0"/>
              <a:t>20.04.21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542CC9-04A7-CF4D-8756-9CFEB1B6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CDBF8-0892-BE45-8A44-3DE9213A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A342-827D-C645-8C32-24CDE8234F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231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B1A17-3842-244D-91C1-04B7E184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5CFD0-1696-1E49-A46E-C33D41759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A0B692-FCE6-1641-88A1-1AF21507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397-530C-464F-A6A5-60927202E232}" type="datetimeFigureOut">
              <a:rPr lang="de-DE" smtClean="0"/>
              <a:t>20.04.21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5CA578-F733-EB43-BE32-FA1E5B06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B19D58-37D4-CF41-AF32-CB536194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A342-827D-C645-8C32-24CDE8234F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404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DB591-698E-424C-8E53-6F66D06D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A85D7A-E591-6C48-8F7D-8A72E81A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307612-B9EE-8447-961D-50AB7799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397-530C-464F-A6A5-60927202E232}" type="datetimeFigureOut">
              <a:rPr lang="de-DE" smtClean="0"/>
              <a:t>20.04.21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9169E8-556A-7244-9304-D1931DCC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B7AA61-54CF-864C-8F09-CC9D25F7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A342-827D-C645-8C32-24CDE8234F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503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2BB6C-CAFD-CE4E-8824-A1A8E834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30144A-FD32-D647-B707-C42AF0FDB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650A6E-576B-6C47-8157-ADDBF5F9C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8EBF57-EB44-5943-B638-A822037F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397-530C-464F-A6A5-60927202E232}" type="datetimeFigureOut">
              <a:rPr lang="de-DE" smtClean="0"/>
              <a:t>20.04.21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9DAAF0-F38D-1447-B259-6B7BE06B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246B82-1396-F843-A7A4-0632DC00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A342-827D-C645-8C32-24CDE8234F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875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8A6EF-D76C-6443-8F16-A9D03AD7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1B5A95-3EEA-3D44-91D5-24144EA0A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3FD71C-EEB1-7641-B802-89D57D1E8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3EEAFD-C28A-EA4D-8A0A-99242408E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6AACE0-1F1D-654D-988B-9C42517D3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8CFA59-2701-D544-BAE9-869F52DE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397-530C-464F-A6A5-60927202E232}" type="datetimeFigureOut">
              <a:rPr lang="de-DE" smtClean="0"/>
              <a:t>20.04.21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8844B5-E0A6-8B42-A50B-A98BDB50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D22C1D-F8C1-F849-876B-620874C6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A342-827D-C645-8C32-24CDE8234F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945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02BAC-5F71-2B4C-94F1-C3BBA5C6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17CCD6-FA5E-8147-AB71-8F21D43A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397-530C-464F-A6A5-60927202E232}" type="datetimeFigureOut">
              <a:rPr lang="de-DE" smtClean="0"/>
              <a:t>20.04.21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92345D-1625-A146-9871-B141D48A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08FB3E-9B75-FF4D-82C0-CB5CA531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A342-827D-C645-8C32-24CDE8234F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273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E920CC-0E5A-7241-8C87-6A88AD4E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397-530C-464F-A6A5-60927202E232}" type="datetimeFigureOut">
              <a:rPr lang="de-DE" smtClean="0"/>
              <a:t>20.04.21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AE107F-B8DB-E447-9ECB-443211BE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93E95-96BF-C644-A9FF-9B4882E1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A342-827D-C645-8C32-24CDE8234F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389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9B7EF-4258-ED46-8CCB-0AA4D4F4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8823AB-8752-344D-A40F-CAC4E807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E0A1AC-279C-9D48-A139-790819EAB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9E7228-C7BF-3946-87ED-5687FBFE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397-530C-464F-A6A5-60927202E232}" type="datetimeFigureOut">
              <a:rPr lang="de-DE" smtClean="0"/>
              <a:t>20.04.21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2D6842-903A-C246-B20F-7E6C9654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0D89C1-E106-2944-B02A-EE28D9EB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A342-827D-C645-8C32-24CDE8234F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08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441330" y="614407"/>
            <a:ext cx="11309338" cy="1189298"/>
          </a:xfrm>
          <a:prstGeom prst="rect">
            <a:avLst/>
          </a:prstGeom>
          <a:solidFill>
            <a:srgbClr val="806A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Star Jedi" pitchFamily="8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D660C-02E5-6740-97B0-D208AD80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32A3A6-2B61-5041-AC97-08596D757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380708-F1AE-AF49-9E45-46AA39BE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ED0BAE-3645-474A-9199-B8DEDDED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397-530C-464F-A6A5-60927202E232}" type="datetimeFigureOut">
              <a:rPr lang="de-DE" smtClean="0"/>
              <a:t>20.04.21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D8CF6B-B22A-B140-8BF3-A6E82E97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B21817-EAC6-F645-8107-BF9B6CBB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A342-827D-C645-8C32-24CDE8234F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44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B791B-AA0A-7541-9414-F519F762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FB7EB1-83DE-6A4C-88C1-29AE1A1EF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A96A4-7CF8-AE41-9DB9-063BF4DD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397-530C-464F-A6A5-60927202E232}" type="datetimeFigureOut">
              <a:rPr lang="de-DE" smtClean="0"/>
              <a:t>20.04.21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146B33-ADBC-D040-A438-33F9F02C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BA07D3-3620-BE46-BDD6-F5F033C4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A342-827D-C645-8C32-24CDE8234F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065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8ADE52-861E-904D-B397-B626775A9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30E253-2500-0047-A4F1-178CD2907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4452E0-53E7-6F45-AA7C-60ADFFE3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F397-530C-464F-A6A5-60927202E232}" type="datetimeFigureOut">
              <a:rPr lang="de-DE" smtClean="0"/>
              <a:t>20.04.21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229E80-1266-4F4A-82F3-E8EFF882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468A1-D018-C548-9A7E-85CA85BA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A342-827D-C645-8C32-24CDE8234F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2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8F4D95-81FB-CB4F-BDD1-92E7E24A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4AAA46-0028-AE4C-BD7D-AE66F313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CD0818-42B8-7F4B-8EBA-7848E8246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AF397-530C-464F-A6A5-60927202E232}" type="datetimeFigureOut">
              <a:rPr lang="de-DE" smtClean="0"/>
              <a:t>20.04.21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EBDC0-7099-7A46-8AB6-CDE4D0551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22B708-DBE2-9B4A-924B-C8CD57916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8A342-827D-C645-8C32-24CDE8234F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3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5175115"/>
          </a:xfrm>
          <a:prstGeom prst="rect">
            <a:avLst/>
          </a:prstGeom>
          <a:solidFill>
            <a:srgbClr val="8469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001DBD-2EDB-7447-B740-AB5805782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4766" y="1100665"/>
            <a:ext cx="3514634" cy="42787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Better Understanding Our Customers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–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 Who Will Accept A new Credit Card and Why?</a:t>
            </a:r>
          </a:p>
        </p:txBody>
      </p:sp>
      <p:pic>
        <p:nvPicPr>
          <p:cNvPr id="8" name="Grafik 7" descr="Ein Bild, das Person, Mais enthält.&#10;&#10;Automatisch generierte Beschreibung">
            <a:extLst>
              <a:ext uri="{FF2B5EF4-FFF2-40B4-BE49-F238E27FC236}">
                <a16:creationId xmlns:a16="http://schemas.microsoft.com/office/drawing/2014/main" id="{10BB4AAE-3C90-754A-81E5-1D427B670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518"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707627"/>
            <a:ext cx="3618828" cy="64922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60463D-E66A-C644-A5FA-EE071B7F8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2101" y="5707627"/>
            <a:ext cx="3132638" cy="64922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A36151"/>
                </a:solidFill>
              </a:rPr>
              <a:t>Lily Potter</a:t>
            </a:r>
          </a:p>
        </p:txBody>
      </p:sp>
    </p:spTree>
    <p:extLst>
      <p:ext uri="{BB962C8B-B14F-4D97-AF65-F5344CB8AC3E}">
        <p14:creationId xmlns:p14="http://schemas.microsoft.com/office/powerpoint/2010/main" val="224245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492CD-5966-8D4F-8EB9-7C0014FA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Gill Sans MT" panose="020B0502020104020203" pitchFamily="34" charset="77"/>
              </a:rPr>
              <a:t>Problem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E9CF70D-5199-7C43-B4D0-E049ADD41C6D}"/>
              </a:ext>
            </a:extLst>
          </p:cNvPr>
          <p:cNvSpPr/>
          <p:nvPr/>
        </p:nvSpPr>
        <p:spPr>
          <a:xfrm>
            <a:off x="4214949" y="296091"/>
            <a:ext cx="7776754" cy="296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AE731FB-632A-3445-A96B-830C18A7048D}"/>
              </a:ext>
            </a:extLst>
          </p:cNvPr>
          <p:cNvSpPr/>
          <p:nvPr/>
        </p:nvSpPr>
        <p:spPr>
          <a:xfrm>
            <a:off x="7994468" y="309893"/>
            <a:ext cx="4014652" cy="296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05AE548-B53A-F24B-BCEB-CA2F037F5C20}"/>
              </a:ext>
            </a:extLst>
          </p:cNvPr>
          <p:cNvSpPr txBox="1"/>
          <p:nvPr/>
        </p:nvSpPr>
        <p:spPr>
          <a:xfrm>
            <a:off x="1471749" y="2473234"/>
            <a:ext cx="73674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Intro: Group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Primary questions: Better understanding customers: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Predictionmodel</a:t>
            </a:r>
            <a:r>
              <a:rPr lang="en-GB" dirty="0"/>
              <a:t> who will accept a credit cards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What are the variables that influence customer decision most?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Next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Should we sell a credit card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51489B-D8A3-0D4C-9B53-981C5648AFDE}"/>
              </a:ext>
            </a:extLst>
          </p:cNvPr>
          <p:cNvSpPr/>
          <p:nvPr/>
        </p:nvSpPr>
        <p:spPr>
          <a:xfrm>
            <a:off x="261257" y="296091"/>
            <a:ext cx="11730446" cy="296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12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492CD-5966-8D4F-8EB9-7C0014FA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latin typeface="Gill Sans MT" panose="020B0502020104020203" pitchFamily="34" charset="77"/>
              </a:rPr>
              <a:t>Process</a:t>
            </a:r>
            <a:endParaRPr lang="de-DE" b="1" dirty="0">
              <a:latin typeface="Gill Sans MT" panose="020B0502020104020203" pitchFamily="34" charset="77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7FAE919-BED0-2041-B45E-E6AD894A95AB}"/>
              </a:ext>
            </a:extLst>
          </p:cNvPr>
          <p:cNvSpPr/>
          <p:nvPr/>
        </p:nvSpPr>
        <p:spPr>
          <a:xfrm>
            <a:off x="7994468" y="309893"/>
            <a:ext cx="4014652" cy="296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BA539F-FBBD-7F4F-BBB5-AA709AA0E2D0}"/>
              </a:ext>
            </a:extLst>
          </p:cNvPr>
          <p:cNvSpPr/>
          <p:nvPr/>
        </p:nvSpPr>
        <p:spPr>
          <a:xfrm>
            <a:off x="230777" y="125709"/>
            <a:ext cx="11730446" cy="296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A415C71-2A97-444F-ABBD-92A3FC2D8228}"/>
              </a:ext>
            </a:extLst>
          </p:cNvPr>
          <p:cNvSpPr/>
          <p:nvPr/>
        </p:nvSpPr>
        <p:spPr>
          <a:xfrm>
            <a:off x="261257" y="296091"/>
            <a:ext cx="11730446" cy="296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E278532-68A6-DE45-8CE1-EDB9B2334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674" y="3838307"/>
            <a:ext cx="3657600" cy="822960"/>
          </a:xfrm>
          <a:prstGeom prst="rect">
            <a:avLst/>
          </a:prstGeom>
        </p:spPr>
      </p:pic>
      <p:pic>
        <p:nvPicPr>
          <p:cNvPr id="19" name="Grafik 18" descr="Datenbank Silhouette">
            <a:extLst>
              <a:ext uri="{FF2B5EF4-FFF2-40B4-BE49-F238E27FC236}">
                <a16:creationId xmlns:a16="http://schemas.microsoft.com/office/drawing/2014/main" id="{19EF439F-23A8-7944-A184-FD44947C2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726" y="3578843"/>
            <a:ext cx="1321369" cy="1321369"/>
          </a:xfrm>
          <a:prstGeom prst="rect">
            <a:avLst/>
          </a:prstGeom>
        </p:spPr>
      </p:pic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95045150-6BDC-344B-AFB3-2917A3EBE2F5}"/>
              </a:ext>
            </a:extLst>
          </p:cNvPr>
          <p:cNvSpPr/>
          <p:nvPr/>
        </p:nvSpPr>
        <p:spPr>
          <a:xfrm>
            <a:off x="2604352" y="4034875"/>
            <a:ext cx="1071320" cy="40930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38A67F6-F8E1-0449-AA1C-75E2D8FFCD0D}"/>
              </a:ext>
            </a:extLst>
          </p:cNvPr>
          <p:cNvSpPr txBox="1"/>
          <p:nvPr/>
        </p:nvSpPr>
        <p:spPr>
          <a:xfrm>
            <a:off x="2208278" y="6054650"/>
            <a:ext cx="1945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Extraction with SQL</a:t>
            </a:r>
          </a:p>
        </p:txBody>
      </p:sp>
      <p:sp>
        <p:nvSpPr>
          <p:cNvPr id="23" name="Pfeil nach rechts 22">
            <a:extLst>
              <a:ext uri="{FF2B5EF4-FFF2-40B4-BE49-F238E27FC236}">
                <a16:creationId xmlns:a16="http://schemas.microsoft.com/office/drawing/2014/main" id="{E05CF2B3-072A-F545-8E44-853C1F50169E}"/>
              </a:ext>
            </a:extLst>
          </p:cNvPr>
          <p:cNvSpPr/>
          <p:nvPr/>
        </p:nvSpPr>
        <p:spPr>
          <a:xfrm>
            <a:off x="6257193" y="4034875"/>
            <a:ext cx="1071320" cy="40930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E984979C-B646-C546-9874-1CFCB0F71DF3}"/>
              </a:ext>
            </a:extLst>
          </p:cNvPr>
          <p:cNvCxnSpPr>
            <a:cxnSpLocks/>
          </p:cNvCxnSpPr>
          <p:nvPr/>
        </p:nvCxnSpPr>
        <p:spPr>
          <a:xfrm>
            <a:off x="3048000" y="4537166"/>
            <a:ext cx="0" cy="142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F5BF8558-8646-9C42-8237-816C03F05EF2}"/>
              </a:ext>
            </a:extLst>
          </p:cNvPr>
          <p:cNvCxnSpPr>
            <a:cxnSpLocks/>
          </p:cNvCxnSpPr>
          <p:nvPr/>
        </p:nvCxnSpPr>
        <p:spPr>
          <a:xfrm>
            <a:off x="2208278" y="5963516"/>
            <a:ext cx="1945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051429C1-6342-2D40-9E63-0308CE2CAAE8}"/>
              </a:ext>
            </a:extLst>
          </p:cNvPr>
          <p:cNvCxnSpPr>
            <a:cxnSpLocks/>
          </p:cNvCxnSpPr>
          <p:nvPr/>
        </p:nvCxnSpPr>
        <p:spPr>
          <a:xfrm flipV="1">
            <a:off x="1585612" y="2746770"/>
            <a:ext cx="1" cy="83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59BBE79C-EBE0-AB4A-866E-9CCFEAB018FE}"/>
              </a:ext>
            </a:extLst>
          </p:cNvPr>
          <p:cNvCxnSpPr>
            <a:cxnSpLocks/>
          </p:cNvCxnSpPr>
          <p:nvPr/>
        </p:nvCxnSpPr>
        <p:spPr>
          <a:xfrm>
            <a:off x="628375" y="2746770"/>
            <a:ext cx="1975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81D375C8-22BD-254E-97EB-18C52929A3DC}"/>
              </a:ext>
            </a:extLst>
          </p:cNvPr>
          <p:cNvSpPr txBox="1"/>
          <p:nvPr/>
        </p:nvSpPr>
        <p:spPr>
          <a:xfrm>
            <a:off x="562853" y="2141800"/>
            <a:ext cx="226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Our Database and Results from Marketing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D738171D-EAAF-ED43-9279-BB02944A3A56}"/>
              </a:ext>
            </a:extLst>
          </p:cNvPr>
          <p:cNvGrpSpPr/>
          <p:nvPr/>
        </p:nvGrpSpPr>
        <p:grpSpPr>
          <a:xfrm rot="249081">
            <a:off x="4364540" y="1995963"/>
            <a:ext cx="1440000" cy="1440000"/>
            <a:chOff x="5773409" y="2278019"/>
            <a:chExt cx="1440000" cy="1440000"/>
          </a:xfrm>
        </p:grpSpPr>
        <p:sp>
          <p:nvSpPr>
            <p:cNvPr id="43" name="Bogen 42">
              <a:extLst>
                <a:ext uri="{FF2B5EF4-FFF2-40B4-BE49-F238E27FC236}">
                  <a16:creationId xmlns:a16="http://schemas.microsoft.com/office/drawing/2014/main" id="{34AED65F-DACF-EE4C-B853-08850794C404}"/>
                </a:ext>
              </a:extLst>
            </p:cNvPr>
            <p:cNvSpPr/>
            <p:nvPr/>
          </p:nvSpPr>
          <p:spPr>
            <a:xfrm>
              <a:off x="5773409" y="2278019"/>
              <a:ext cx="1440000" cy="1440000"/>
            </a:xfrm>
            <a:prstGeom prst="arc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Bogen 43">
              <a:extLst>
                <a:ext uri="{FF2B5EF4-FFF2-40B4-BE49-F238E27FC236}">
                  <a16:creationId xmlns:a16="http://schemas.microsoft.com/office/drawing/2014/main" id="{795DB9B4-7F9E-9D47-A13E-7E47B713B3D7}"/>
                </a:ext>
              </a:extLst>
            </p:cNvPr>
            <p:cNvSpPr/>
            <p:nvPr/>
          </p:nvSpPr>
          <p:spPr>
            <a:xfrm rot="5400000">
              <a:off x="5773409" y="2278019"/>
              <a:ext cx="1440000" cy="1440000"/>
            </a:xfrm>
            <a:prstGeom prst="arc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Bogen 44">
              <a:extLst>
                <a:ext uri="{FF2B5EF4-FFF2-40B4-BE49-F238E27FC236}">
                  <a16:creationId xmlns:a16="http://schemas.microsoft.com/office/drawing/2014/main" id="{DAE58BAB-AD91-D64A-9A5B-B0B9B483B6D6}"/>
                </a:ext>
              </a:extLst>
            </p:cNvPr>
            <p:cNvSpPr/>
            <p:nvPr/>
          </p:nvSpPr>
          <p:spPr>
            <a:xfrm rot="10800000">
              <a:off x="5773409" y="2278019"/>
              <a:ext cx="1440000" cy="1440000"/>
            </a:xfrm>
            <a:prstGeom prst="arc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Bogen 45">
              <a:extLst>
                <a:ext uri="{FF2B5EF4-FFF2-40B4-BE49-F238E27FC236}">
                  <a16:creationId xmlns:a16="http://schemas.microsoft.com/office/drawing/2014/main" id="{98BE45D2-834A-E040-8886-83A25605E6AD}"/>
                </a:ext>
              </a:extLst>
            </p:cNvPr>
            <p:cNvSpPr/>
            <p:nvPr/>
          </p:nvSpPr>
          <p:spPr>
            <a:xfrm rot="16200000">
              <a:off x="5773409" y="2278019"/>
              <a:ext cx="1440000" cy="1440000"/>
            </a:xfrm>
            <a:prstGeom prst="arc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4EEF6B30-7720-8241-936B-1E70B593C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6248" y="3392291"/>
            <a:ext cx="1636585" cy="1895711"/>
          </a:xfrm>
          <a:prstGeom prst="rect">
            <a:avLst/>
          </a:prstGeom>
        </p:spPr>
      </p:pic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FF4CCC39-59FB-9F4F-AF4E-004DC9834CBF}"/>
              </a:ext>
            </a:extLst>
          </p:cNvPr>
          <p:cNvCxnSpPr>
            <a:cxnSpLocks/>
          </p:cNvCxnSpPr>
          <p:nvPr/>
        </p:nvCxnSpPr>
        <p:spPr>
          <a:xfrm flipV="1">
            <a:off x="9706355" y="3038763"/>
            <a:ext cx="1" cy="83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2665192C-5725-6A4E-849E-1AFD1F5380A2}"/>
              </a:ext>
            </a:extLst>
          </p:cNvPr>
          <p:cNvCxnSpPr>
            <a:cxnSpLocks/>
          </p:cNvCxnSpPr>
          <p:nvPr/>
        </p:nvCxnSpPr>
        <p:spPr>
          <a:xfrm>
            <a:off x="8749118" y="3038763"/>
            <a:ext cx="1975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3DF023C9-A73B-3A44-9EF3-C30B461E0CD1}"/>
              </a:ext>
            </a:extLst>
          </p:cNvPr>
          <p:cNvSpPr txBox="1"/>
          <p:nvPr/>
        </p:nvSpPr>
        <p:spPr>
          <a:xfrm>
            <a:off x="8672293" y="2453987"/>
            <a:ext cx="2690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Preparing graphs and results for management  </a:t>
            </a:r>
          </a:p>
        </p:txBody>
      </p: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31312A1A-BEC2-1341-94AD-08621E0EA65C}"/>
              </a:ext>
            </a:extLst>
          </p:cNvPr>
          <p:cNvCxnSpPr>
            <a:cxnSpLocks/>
          </p:cNvCxnSpPr>
          <p:nvPr/>
        </p:nvCxnSpPr>
        <p:spPr>
          <a:xfrm>
            <a:off x="6799677" y="4537166"/>
            <a:ext cx="0" cy="982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DC57551D-BB3A-F346-8102-017489A56E12}"/>
              </a:ext>
            </a:extLst>
          </p:cNvPr>
          <p:cNvCxnSpPr>
            <a:cxnSpLocks/>
          </p:cNvCxnSpPr>
          <p:nvPr/>
        </p:nvCxnSpPr>
        <p:spPr>
          <a:xfrm>
            <a:off x="6048757" y="5519458"/>
            <a:ext cx="3272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DC05AF68-061F-9F4B-A338-C7F60CB25DC1}"/>
              </a:ext>
            </a:extLst>
          </p:cNvPr>
          <p:cNvSpPr txBox="1"/>
          <p:nvPr/>
        </p:nvSpPr>
        <p:spPr>
          <a:xfrm>
            <a:off x="6048756" y="5567270"/>
            <a:ext cx="3409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Extract to .csv and import to tableau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D7C306A1-4181-6F48-911E-3C36C9FC24B3}"/>
              </a:ext>
            </a:extLst>
          </p:cNvPr>
          <p:cNvSpPr txBox="1"/>
          <p:nvPr/>
        </p:nvSpPr>
        <p:spPr>
          <a:xfrm>
            <a:off x="4594891" y="2354514"/>
            <a:ext cx="25197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Cleaning, Wrangling, EDA,</a:t>
            </a:r>
          </a:p>
          <a:p>
            <a:r>
              <a:rPr lang="en-GB" sz="1600" dirty="0" err="1"/>
              <a:t>Preprocessing</a:t>
            </a:r>
            <a:r>
              <a:rPr lang="en-GB" sz="1600" dirty="0"/>
              <a:t>, Predictions </a:t>
            </a:r>
          </a:p>
        </p:txBody>
      </p:sp>
    </p:spTree>
    <p:extLst>
      <p:ext uri="{BB962C8B-B14F-4D97-AF65-F5344CB8AC3E}">
        <p14:creationId xmlns:p14="http://schemas.microsoft.com/office/powerpoint/2010/main" val="410368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492CD-5966-8D4F-8EB9-7C0014FA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latin typeface="Gill Sans MT" panose="020B0502020104020203" pitchFamily="34" charset="77"/>
              </a:rPr>
              <a:t>Process</a:t>
            </a:r>
            <a:endParaRPr lang="de-DE" b="1" dirty="0">
              <a:latin typeface="Gill Sans MT" panose="020B0502020104020203" pitchFamily="34" charset="77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7FAE919-BED0-2041-B45E-E6AD894A95AB}"/>
              </a:ext>
            </a:extLst>
          </p:cNvPr>
          <p:cNvSpPr/>
          <p:nvPr/>
        </p:nvSpPr>
        <p:spPr>
          <a:xfrm>
            <a:off x="7994468" y="309893"/>
            <a:ext cx="4014652" cy="296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BA539F-FBBD-7F4F-BBB5-AA709AA0E2D0}"/>
              </a:ext>
            </a:extLst>
          </p:cNvPr>
          <p:cNvSpPr/>
          <p:nvPr/>
        </p:nvSpPr>
        <p:spPr>
          <a:xfrm>
            <a:off x="230777" y="125709"/>
            <a:ext cx="11730446" cy="296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A415C71-2A97-444F-ABBD-92A3FC2D8228}"/>
              </a:ext>
            </a:extLst>
          </p:cNvPr>
          <p:cNvSpPr/>
          <p:nvPr/>
        </p:nvSpPr>
        <p:spPr>
          <a:xfrm>
            <a:off x="261257" y="296091"/>
            <a:ext cx="11730446" cy="296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EF6B30-7720-8241-936B-1E70B593C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27" y="3421712"/>
            <a:ext cx="1114177" cy="1290588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7C306A1-4181-6F48-911E-3C36C9FC24B3}"/>
              </a:ext>
            </a:extLst>
          </p:cNvPr>
          <p:cNvSpPr txBox="1"/>
          <p:nvPr/>
        </p:nvSpPr>
        <p:spPr>
          <a:xfrm>
            <a:off x="7132319" y="1928688"/>
            <a:ext cx="427590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1</a:t>
            </a:r>
            <a:r>
              <a:rPr lang="en-GB" sz="1600" b="1" baseline="30000" dirty="0"/>
              <a:t>st</a:t>
            </a:r>
            <a:br>
              <a:rPr lang="en-GB" sz="1600" b="1" baseline="30000" dirty="0"/>
            </a:br>
            <a:r>
              <a:rPr lang="en-GB" sz="1600" dirty="0"/>
              <a:t>No sampling technique.</a:t>
            </a:r>
            <a:br>
              <a:rPr lang="en-GB" sz="1600" dirty="0"/>
            </a:br>
            <a:r>
              <a:rPr lang="en-GB" sz="1600" b="1" dirty="0"/>
              <a:t>94%</a:t>
            </a:r>
            <a:r>
              <a:rPr lang="en-GB" sz="1600" dirty="0"/>
              <a:t> but no positive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2EAB37B-C51E-0B43-B6C9-05F918C77ACF}"/>
              </a:ext>
            </a:extLst>
          </p:cNvPr>
          <p:cNvSpPr txBox="1"/>
          <p:nvPr/>
        </p:nvSpPr>
        <p:spPr>
          <a:xfrm>
            <a:off x="7815942" y="3701267"/>
            <a:ext cx="392321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2</a:t>
            </a:r>
            <a:r>
              <a:rPr lang="en-GB" sz="1600" b="1" baseline="30000" dirty="0"/>
              <a:t>nd</a:t>
            </a:r>
            <a:r>
              <a:rPr lang="en-GB" sz="1600" b="1" dirty="0"/>
              <a:t> </a:t>
            </a:r>
          </a:p>
          <a:p>
            <a:r>
              <a:rPr lang="en-GB" sz="1600" dirty="0"/>
              <a:t>SMOTE sampling technique</a:t>
            </a:r>
            <a:br>
              <a:rPr lang="en-GB" sz="1600" dirty="0"/>
            </a:br>
            <a:r>
              <a:rPr lang="en-GB" sz="1600" b="1" dirty="0"/>
              <a:t>72% </a:t>
            </a:r>
            <a:r>
              <a:rPr lang="en-GB" sz="1600" dirty="0"/>
              <a:t>accuracy score 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6313A81-EA53-2045-BB95-14872DCF8F22}"/>
              </a:ext>
            </a:extLst>
          </p:cNvPr>
          <p:cNvSpPr txBox="1"/>
          <p:nvPr/>
        </p:nvSpPr>
        <p:spPr>
          <a:xfrm>
            <a:off x="5170713" y="5854967"/>
            <a:ext cx="392321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3</a:t>
            </a:r>
            <a:r>
              <a:rPr lang="en-GB" sz="1600" b="1" baseline="30000" dirty="0"/>
              <a:t>rd</a:t>
            </a:r>
          </a:p>
          <a:p>
            <a:r>
              <a:rPr lang="en-GB" sz="1600" dirty="0"/>
              <a:t>random oversampling</a:t>
            </a:r>
          </a:p>
          <a:p>
            <a:r>
              <a:rPr lang="en-GB" sz="1600" b="1" dirty="0"/>
              <a:t>69</a:t>
            </a:r>
            <a:r>
              <a:rPr lang="en-GB" sz="1600" dirty="0"/>
              <a:t> % accuracy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DA1C5B3-1EF1-BE48-ADF9-239EAC0D678E}"/>
              </a:ext>
            </a:extLst>
          </p:cNvPr>
          <p:cNvSpPr txBox="1"/>
          <p:nvPr/>
        </p:nvSpPr>
        <p:spPr>
          <a:xfrm>
            <a:off x="2220998" y="3528397"/>
            <a:ext cx="2002658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4</a:t>
            </a:r>
            <a:r>
              <a:rPr lang="en-GB" sz="1600" b="1" baseline="30000" dirty="0"/>
              <a:t>th</a:t>
            </a:r>
            <a:br>
              <a:rPr lang="en-GB" sz="1600" dirty="0"/>
            </a:br>
            <a:r>
              <a:rPr lang="en-GB" sz="1600" dirty="0"/>
              <a:t>Drop columns </a:t>
            </a:r>
            <a:br>
              <a:rPr lang="en-GB" sz="1600" dirty="0"/>
            </a:br>
            <a:r>
              <a:rPr lang="en-GB" sz="1600" dirty="0"/>
              <a:t>(no of bank accounts) </a:t>
            </a:r>
          </a:p>
          <a:p>
            <a:r>
              <a:rPr lang="en-GB" sz="1600" b="1" dirty="0"/>
              <a:t>71%</a:t>
            </a:r>
            <a:r>
              <a:rPr lang="en-GB" sz="1600" dirty="0"/>
              <a:t> accuracy score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655365-1F74-F14A-937B-04E2A9B2206D}"/>
              </a:ext>
            </a:extLst>
          </p:cNvPr>
          <p:cNvSpPr txBox="1"/>
          <p:nvPr/>
        </p:nvSpPr>
        <p:spPr>
          <a:xfrm>
            <a:off x="4088290" y="1914195"/>
            <a:ext cx="119922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r>
              <a:rPr lang="en-GB" sz="1600" baseline="30000" dirty="0"/>
              <a:t>th</a:t>
            </a:r>
            <a:r>
              <a:rPr lang="en-GB" sz="1600" dirty="0"/>
              <a:t>:</a:t>
            </a:r>
          </a:p>
          <a:p>
            <a:r>
              <a:rPr lang="en-GB" sz="1600" dirty="0"/>
              <a:t>hybrid </a:t>
            </a:r>
          </a:p>
          <a:p>
            <a:endParaRPr lang="en-GB" sz="1600" dirty="0"/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D738171D-EAAF-ED43-9279-BB02944A3A56}"/>
              </a:ext>
            </a:extLst>
          </p:cNvPr>
          <p:cNvGrpSpPr/>
          <p:nvPr/>
        </p:nvGrpSpPr>
        <p:grpSpPr>
          <a:xfrm rot="249081">
            <a:off x="4209845" y="2374495"/>
            <a:ext cx="3484542" cy="3484542"/>
            <a:chOff x="5773409" y="2278019"/>
            <a:chExt cx="1440000" cy="1440000"/>
          </a:xfrm>
        </p:grpSpPr>
        <p:sp>
          <p:nvSpPr>
            <p:cNvPr id="43" name="Bogen 42">
              <a:extLst>
                <a:ext uri="{FF2B5EF4-FFF2-40B4-BE49-F238E27FC236}">
                  <a16:creationId xmlns:a16="http://schemas.microsoft.com/office/drawing/2014/main" id="{34AED65F-DACF-EE4C-B853-08850794C404}"/>
                </a:ext>
              </a:extLst>
            </p:cNvPr>
            <p:cNvSpPr/>
            <p:nvPr/>
          </p:nvSpPr>
          <p:spPr>
            <a:xfrm>
              <a:off x="5773409" y="2278019"/>
              <a:ext cx="1440000" cy="1440000"/>
            </a:xfrm>
            <a:prstGeom prst="arc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Bogen 43">
              <a:extLst>
                <a:ext uri="{FF2B5EF4-FFF2-40B4-BE49-F238E27FC236}">
                  <a16:creationId xmlns:a16="http://schemas.microsoft.com/office/drawing/2014/main" id="{795DB9B4-7F9E-9D47-A13E-7E47B713B3D7}"/>
                </a:ext>
              </a:extLst>
            </p:cNvPr>
            <p:cNvSpPr/>
            <p:nvPr/>
          </p:nvSpPr>
          <p:spPr>
            <a:xfrm rot="5400000">
              <a:off x="5773409" y="2278019"/>
              <a:ext cx="1440000" cy="1440000"/>
            </a:xfrm>
            <a:prstGeom prst="arc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Bogen 44">
              <a:extLst>
                <a:ext uri="{FF2B5EF4-FFF2-40B4-BE49-F238E27FC236}">
                  <a16:creationId xmlns:a16="http://schemas.microsoft.com/office/drawing/2014/main" id="{DAE58BAB-AD91-D64A-9A5B-B0B9B483B6D6}"/>
                </a:ext>
              </a:extLst>
            </p:cNvPr>
            <p:cNvSpPr/>
            <p:nvPr/>
          </p:nvSpPr>
          <p:spPr>
            <a:xfrm rot="10800000">
              <a:off x="5773409" y="2278019"/>
              <a:ext cx="1440000" cy="1440000"/>
            </a:xfrm>
            <a:prstGeom prst="arc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Bogen 45">
              <a:extLst>
                <a:ext uri="{FF2B5EF4-FFF2-40B4-BE49-F238E27FC236}">
                  <a16:creationId xmlns:a16="http://schemas.microsoft.com/office/drawing/2014/main" id="{98BE45D2-834A-E040-8886-83A25605E6AD}"/>
                </a:ext>
              </a:extLst>
            </p:cNvPr>
            <p:cNvSpPr/>
            <p:nvPr/>
          </p:nvSpPr>
          <p:spPr>
            <a:xfrm rot="16200000">
              <a:off x="5773409" y="2278019"/>
              <a:ext cx="1440000" cy="1440000"/>
            </a:xfrm>
            <a:prstGeom prst="arc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7550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492CD-5966-8D4F-8EB9-7C0014FA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Gill Sans MT" panose="020B0502020104020203" pitchFamily="34" charset="77"/>
              </a:rPr>
              <a:t>Learning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7FAE919-BED0-2041-B45E-E6AD894A95AB}"/>
              </a:ext>
            </a:extLst>
          </p:cNvPr>
          <p:cNvSpPr/>
          <p:nvPr/>
        </p:nvSpPr>
        <p:spPr>
          <a:xfrm>
            <a:off x="7994468" y="309893"/>
            <a:ext cx="4014652" cy="296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9E0E7D2-BAF2-994F-981E-10F6B3AF1EAD}"/>
              </a:ext>
            </a:extLst>
          </p:cNvPr>
          <p:cNvSpPr txBox="1"/>
          <p:nvPr/>
        </p:nvSpPr>
        <p:spPr>
          <a:xfrm>
            <a:off x="801189" y="2473234"/>
            <a:ext cx="8038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Answers to Business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Tableau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General info about the dataset ( out of questions)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Heatmap –&gt; John Doe with criteria who accepts credit cards offers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2FB74B-248D-0347-AFD2-16E0F7B0DAB5}"/>
              </a:ext>
            </a:extLst>
          </p:cNvPr>
          <p:cNvSpPr/>
          <p:nvPr/>
        </p:nvSpPr>
        <p:spPr>
          <a:xfrm>
            <a:off x="261257" y="296091"/>
            <a:ext cx="11730446" cy="296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40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492CD-5966-8D4F-8EB9-7C0014FA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Gill Sans MT" panose="020B0502020104020203" pitchFamily="34" charset="77"/>
              </a:rPr>
              <a:t>Next Steps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7FAE919-BED0-2041-B45E-E6AD894A95AB}"/>
              </a:ext>
            </a:extLst>
          </p:cNvPr>
          <p:cNvSpPr/>
          <p:nvPr/>
        </p:nvSpPr>
        <p:spPr>
          <a:xfrm>
            <a:off x="7994468" y="309893"/>
            <a:ext cx="4014652" cy="296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17B544-6C88-8F4C-8510-EC146523B4C3}"/>
              </a:ext>
            </a:extLst>
          </p:cNvPr>
          <p:cNvSpPr txBox="1"/>
          <p:nvPr/>
        </p:nvSpPr>
        <p:spPr>
          <a:xfrm>
            <a:off x="801189" y="2473234"/>
            <a:ext cx="10737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Should we sell this person a credit card or not?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Correlation between prediction and credit rating?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Can we predict credit rating with a high accuracy and what is the benefit in economical terms for our dataset (earnings for predicted yes vs. earning for predicted high credit rating)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B7A5E0-63BE-2347-84F5-9AA911117461}"/>
              </a:ext>
            </a:extLst>
          </p:cNvPr>
          <p:cNvSpPr/>
          <p:nvPr/>
        </p:nvSpPr>
        <p:spPr>
          <a:xfrm>
            <a:off x="261257" y="296091"/>
            <a:ext cx="11730446" cy="296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69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92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31F74BCB-A86E-8F42-B095-A3F28FAFD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155403"/>
              </p:ext>
            </p:extLst>
          </p:nvPr>
        </p:nvGraphicFramePr>
        <p:xfrm>
          <a:off x="6756400" y="572522"/>
          <a:ext cx="4854575" cy="582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2F8EF943-2DA3-8343-A50D-27165776C9B1}"/>
              </a:ext>
            </a:extLst>
          </p:cNvPr>
          <p:cNvSpPr/>
          <p:nvPr/>
        </p:nvSpPr>
        <p:spPr>
          <a:xfrm>
            <a:off x="0" y="0"/>
            <a:ext cx="6113191" cy="6858000"/>
          </a:xfrm>
          <a:prstGeom prst="rect">
            <a:avLst/>
          </a:prstGeom>
          <a:solidFill>
            <a:srgbClr val="806A42"/>
          </a:solidFill>
          <a:ln>
            <a:solidFill>
              <a:srgbClr val="806A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cap="all" dirty="0">
                <a:solidFill>
                  <a:srgbClr val="FFFFFF"/>
                </a:solidFill>
                <a:ea typeface="+mj-ea"/>
                <a:cs typeface="+mj-cs"/>
              </a:rPr>
              <a:t>Thank You!</a:t>
            </a:r>
            <a:endParaRPr lang="en-GB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2E58DDD-1865-EE41-A56A-8BA94223D80B}"/>
              </a:ext>
            </a:extLst>
          </p:cNvPr>
          <p:cNvSpPr/>
          <p:nvPr/>
        </p:nvSpPr>
        <p:spPr>
          <a:xfrm>
            <a:off x="6557553" y="296091"/>
            <a:ext cx="5434149" cy="296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797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0</TotalTime>
  <Words>226</Words>
  <Application>Microsoft Macintosh PowerPoint</Application>
  <PresentationFormat>Breitbild</PresentationFormat>
  <Paragraphs>42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Star Jedi</vt:lpstr>
      <vt:lpstr>Wingdings 2</vt:lpstr>
      <vt:lpstr>Dividende</vt:lpstr>
      <vt:lpstr>Benutzerdefiniertes Design</vt:lpstr>
      <vt:lpstr>Better Understanding Our Customers  –  Who Will Accept A new Credit Card and Why?</vt:lpstr>
      <vt:lpstr>Problem </vt:lpstr>
      <vt:lpstr>Process</vt:lpstr>
      <vt:lpstr>Process</vt:lpstr>
      <vt:lpstr>Learning</vt:lpstr>
      <vt:lpstr>Next Steps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Obi Wan Keno</dc:title>
  <dc:creator>Jerrit Steinebach</dc:creator>
  <cp:lastModifiedBy>Jerrit Steinebach</cp:lastModifiedBy>
  <cp:revision>28</cp:revision>
  <dcterms:created xsi:type="dcterms:W3CDTF">2021-03-29T18:06:17Z</dcterms:created>
  <dcterms:modified xsi:type="dcterms:W3CDTF">2021-04-21T07:54:07Z</dcterms:modified>
</cp:coreProperties>
</file>