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7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2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18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24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60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63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046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52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2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9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6665B8D-3C5B-451D-B2CE-4A7ECCCC4323}" type="datetimeFigureOut">
              <a:rPr lang="en-SG" smtClean="0"/>
              <a:t>16/11/2024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331461C-2EC1-4F6F-A055-76BAED4B96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5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900A3-C7B2-38DC-779B-C5B6E89BDF38}"/>
              </a:ext>
            </a:extLst>
          </p:cNvPr>
          <p:cNvSpPr txBox="1"/>
          <p:nvPr/>
        </p:nvSpPr>
        <p:spPr>
          <a:xfrm>
            <a:off x="2183486" y="274769"/>
            <a:ext cx="782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Text-based Captcha Recognition using Single Shot </a:t>
            </a:r>
            <a:r>
              <a:rPr lang="en-SG" sz="2000" b="1" dirty="0" err="1"/>
              <a:t>MultiBox</a:t>
            </a:r>
            <a:r>
              <a:rPr lang="en-SG" sz="2000" b="1" dirty="0"/>
              <a:t> Detector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1952E-11B4-89A6-EEC3-CFFB1263859F}"/>
              </a:ext>
            </a:extLst>
          </p:cNvPr>
          <p:cNvSpPr txBox="1"/>
          <p:nvPr/>
        </p:nvSpPr>
        <p:spPr>
          <a:xfrm>
            <a:off x="226742" y="704698"/>
            <a:ext cx="46836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Preprocessing:</a:t>
            </a:r>
          </a:p>
          <a:p>
            <a:r>
              <a:rPr lang="en-SG" sz="1400" dirty="0"/>
              <a:t>Histogram equalization – Makes characters more distinct from each other and background.</a:t>
            </a:r>
          </a:p>
          <a:p>
            <a:r>
              <a:rPr lang="en-SG" sz="1400" dirty="0"/>
              <a:t>Median filter – Remove salt and pepper noise. Remove finer details on fonts to make them more homogenous.</a:t>
            </a:r>
          </a:p>
          <a:p>
            <a:r>
              <a:rPr lang="en-SG" sz="1400" dirty="0"/>
              <a:t>Dilate &amp; erode – Clean up lines occluding characters. </a:t>
            </a:r>
          </a:p>
          <a:p>
            <a:endParaRPr lang="en-SG" sz="1400" dirty="0"/>
          </a:p>
          <a:p>
            <a:r>
              <a:rPr lang="en-SG" sz="1400" dirty="0"/>
              <a:t>Others considered:</a:t>
            </a:r>
          </a:p>
          <a:p>
            <a:r>
              <a:rPr lang="en-SG" sz="1400" dirty="0"/>
              <a:t>Binarization / Thresholding – Insufficient an improvement to justify chance of misclassifying low contrast characters.</a:t>
            </a:r>
          </a:p>
          <a:p>
            <a:r>
              <a:rPr lang="en-SG" sz="1400" dirty="0"/>
              <a:t>Zhang Suen Thinning – Does not remove occlusion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CC1A-C474-8D7E-671D-F8A8410AE6E6}"/>
              </a:ext>
            </a:extLst>
          </p:cNvPr>
          <p:cNvSpPr txBox="1"/>
          <p:nvPr/>
        </p:nvSpPr>
        <p:spPr>
          <a:xfrm>
            <a:off x="226741" y="3258285"/>
            <a:ext cx="46836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Segmentation:</a:t>
            </a:r>
          </a:p>
          <a:p>
            <a:r>
              <a:rPr lang="en-SG" sz="1400"/>
              <a:t>Selective Search </a:t>
            </a:r>
            <a:r>
              <a:rPr lang="en-SG" sz="1400" dirty="0"/>
              <a:t>segmentation – Identifies RoI boxes that are likely to contain an object. 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Box sizes: Bounded by the likely size of a single character. Box width being half of image height, and slightly taller than wide. 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Merging RoI using IoU: 2 boxes that have IoU &gt; 0.7 are merged as they are likely to be the same object. Boxes that are 70% white are likely to be background. </a:t>
            </a:r>
          </a:p>
          <a:p>
            <a:r>
              <a:rPr lang="en-SG" sz="1400" dirty="0"/>
              <a:t>Others considered:</a:t>
            </a:r>
          </a:p>
          <a:p>
            <a:r>
              <a:rPr lang="en-SG" sz="1400" dirty="0"/>
              <a:t>Edge corner detection-based segmentation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40310-E288-49E1-F26B-51F269FC04D0}"/>
              </a:ext>
            </a:extLst>
          </p:cNvPr>
          <p:cNvSpPr txBox="1"/>
          <p:nvPr/>
        </p:nvSpPr>
        <p:spPr>
          <a:xfrm>
            <a:off x="5383457" y="704698"/>
            <a:ext cx="65818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Recognition:</a:t>
            </a:r>
          </a:p>
          <a:p>
            <a:r>
              <a:rPr lang="en-SG" sz="1400" dirty="0"/>
              <a:t>Models used: Multi-layer perceptron, VGG16, ResNet50, SSD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To save limited usage of Google Co-Lab GPU, earlier neural networks iterations use shorter and simpler models</a:t>
            </a:r>
          </a:p>
          <a:p>
            <a:r>
              <a:rPr lang="en-SG" sz="1400" dirty="0"/>
              <a:t>Extrapolating a single character recognition model trained on EMNIST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Transfer learning: starting from a simpler problem (EMNIST), adapting the model for characters used in captcha data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Retraining model on data extracted by previous model, to improve model and data quality</a:t>
            </a:r>
          </a:p>
          <a:p>
            <a:r>
              <a:rPr lang="en-SG" sz="1400" dirty="0"/>
              <a:t>Confidence as feedback – low confidence usually indicates error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RoI that are not recognised might be wrongly segmented and should not be included in result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Considering multiple possible RoIs, those with higher matching rates are more likely to be correct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1E12A-CA05-2FDD-0FC9-A29CC4B37812}"/>
              </a:ext>
            </a:extLst>
          </p:cNvPr>
          <p:cNvSpPr txBox="1"/>
          <p:nvPr/>
        </p:nvSpPr>
        <p:spPr>
          <a:xfrm>
            <a:off x="5383457" y="3904616"/>
            <a:ext cx="658180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References:</a:t>
            </a:r>
          </a:p>
          <a:p>
            <a:r>
              <a:rPr lang="en-SG" sz="1400" dirty="0"/>
              <a:t>Preprocessing, edge corner detection, &amp; interlocking segmentation and recognition:</a:t>
            </a:r>
          </a:p>
          <a:p>
            <a:r>
              <a:rPr lang="en-SG" sz="1400" dirty="0"/>
              <a:t>Chen, Jun &amp; Luo, Xiangyang &amp; Guo, Yanqing &amp; Zhang, Yi &amp; Gong, </a:t>
            </a:r>
            <a:r>
              <a:rPr lang="en-SG" sz="1400" dirty="0" err="1"/>
              <a:t>Daofu</a:t>
            </a:r>
            <a:r>
              <a:rPr lang="en-SG" sz="1400" dirty="0"/>
              <a:t>. (2017). A Survey on Breaking Technique of Text-Based CAPTCHA. Security and Communication Networks. 2017. 1-15. 10.1155/2017/6898617. </a:t>
            </a:r>
          </a:p>
          <a:p>
            <a:endParaRPr lang="en-SG" sz="1400" dirty="0"/>
          </a:p>
          <a:p>
            <a:r>
              <a:rPr lang="en-SG" sz="1400" dirty="0"/>
              <a:t>Instance segmentation, RoI / IoU, &amp; ResNet50:</a:t>
            </a:r>
          </a:p>
          <a:p>
            <a:r>
              <a:rPr lang="en-US" sz="1400" dirty="0"/>
              <a:t>He, K., </a:t>
            </a:r>
            <a:r>
              <a:rPr lang="en-US" sz="1400" dirty="0" err="1"/>
              <a:t>Gkioxari</a:t>
            </a:r>
            <a:r>
              <a:rPr lang="en-US" sz="1400" dirty="0"/>
              <a:t>, G., </a:t>
            </a:r>
            <a:r>
              <a:rPr lang="en-US" sz="1400" dirty="0" err="1"/>
              <a:t>Dollár</a:t>
            </a:r>
            <a:r>
              <a:rPr lang="en-US" sz="1400" dirty="0"/>
              <a:t>, P., &amp; </a:t>
            </a:r>
            <a:r>
              <a:rPr lang="en-US" sz="1400" dirty="0" err="1"/>
              <a:t>Girshick</a:t>
            </a:r>
            <a:r>
              <a:rPr lang="en-US" sz="1400" dirty="0"/>
              <a:t>, R. (2017). Mask r-</a:t>
            </a:r>
            <a:r>
              <a:rPr lang="en-US" sz="1400" dirty="0" err="1"/>
              <a:t>cnn</a:t>
            </a:r>
            <a:r>
              <a:rPr lang="en-US" sz="1400" dirty="0"/>
              <a:t>. In Proceedings of the IEEE international conference on computer vision (pp. 2961-2969).</a:t>
            </a:r>
          </a:p>
          <a:p>
            <a:endParaRPr lang="en-US" sz="1400" dirty="0"/>
          </a:p>
          <a:p>
            <a:r>
              <a:rPr lang="en-SG" sz="1400" dirty="0"/>
              <a:t>Single Shot </a:t>
            </a:r>
            <a:r>
              <a:rPr lang="en-SG" sz="1400" dirty="0" err="1"/>
              <a:t>MultiBox</a:t>
            </a:r>
            <a:r>
              <a:rPr lang="en-SG" sz="1400" dirty="0"/>
              <a:t> Detector </a:t>
            </a:r>
            <a:r>
              <a:rPr lang="en-US" sz="1400" dirty="0"/>
              <a:t>:</a:t>
            </a:r>
          </a:p>
          <a:p>
            <a:r>
              <a:rPr lang="en-SG" sz="1400" dirty="0"/>
              <a:t>mv_cs4243_2024_amir_6_p2.pdf, slide 84-93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C4CC2-F81B-6B9B-8105-D33AEA34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8107"/>
            <a:ext cx="3147934" cy="1069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F09CB2-B7C6-FE7D-2F9B-974CC2D8D594}"/>
              </a:ext>
            </a:extLst>
          </p:cNvPr>
          <p:cNvSpPr txBox="1"/>
          <p:nvPr/>
        </p:nvSpPr>
        <p:spPr>
          <a:xfrm>
            <a:off x="3072368" y="6153302"/>
            <a:ext cx="183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Captcha recognition accuracy: 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B74AD-E140-7C05-69D2-DF0D188B369F}"/>
              </a:ext>
            </a:extLst>
          </p:cNvPr>
          <p:cNvSpPr txBox="1"/>
          <p:nvPr/>
        </p:nvSpPr>
        <p:spPr>
          <a:xfrm>
            <a:off x="10330130" y="6274495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Toh Hong Feng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D2B88-D189-222E-BE28-2563DEC0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82" y="644186"/>
            <a:ext cx="3138266" cy="343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3FEC5C-171A-D3C4-A3FF-CAADAD0EE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82" y="3187561"/>
            <a:ext cx="3020011" cy="330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187A40-960A-3D98-D79F-44B54CC93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82" y="611331"/>
            <a:ext cx="3438069" cy="3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61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182</TotalTime>
  <Words>417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Toh Hong Feng</dc:creator>
  <cp:lastModifiedBy>Toh Hong Feng</cp:lastModifiedBy>
  <cp:revision>51</cp:revision>
  <dcterms:created xsi:type="dcterms:W3CDTF">2024-11-13T05:27:02Z</dcterms:created>
  <dcterms:modified xsi:type="dcterms:W3CDTF">2024-11-16T03:04:03Z</dcterms:modified>
</cp:coreProperties>
</file>