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E1E92E4-9DF9-45A0-8932-462AA15AD1EC}">
  <a:tblStyle styleId="{3E1E92E4-9DF9-45A0-8932-462AA15AD1E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cnbc.com/2021/09/03/asia-pacific-property-bidding-wars-cash-offers-drive-up-home-prices.html" TargetMode="Externa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Good morning everyone. We’re group 4, these are my teammates and we will be presenting Project 2 in this order.</a:t>
            </a:r>
            <a:endParaRPr sz="1800">
              <a:solidFill>
                <a:schemeClr val="dk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04f4bcecb2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04f4bcecb2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During our analysis we found missing values in the data set, and a few features had majority of its values missing. We grouped features with missing values into 3 categories.</a:t>
            </a:r>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lnSpc>
                <a:spcPct val="115000"/>
              </a:lnSpc>
              <a:spcBef>
                <a:spcPts val="1200"/>
              </a:spcBef>
              <a:spcAft>
                <a:spcPts val="0"/>
              </a:spcAft>
              <a:buClr>
                <a:schemeClr val="dk1"/>
              </a:buClr>
              <a:buSzPts val="1100"/>
              <a:buFont typeface="Arial"/>
              <a:buNone/>
            </a:pPr>
            <a:r>
              <a:rPr lang="en"/>
              <a:t>Category 1: Textual features where missing values means the house does not have the feature. We replaced missing values with none</a:t>
            </a:r>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lnSpc>
                <a:spcPct val="115000"/>
              </a:lnSpc>
              <a:spcBef>
                <a:spcPts val="1200"/>
              </a:spcBef>
              <a:spcAft>
                <a:spcPts val="0"/>
              </a:spcAft>
              <a:buClr>
                <a:schemeClr val="dk1"/>
              </a:buClr>
              <a:buSzPts val="1100"/>
              <a:buFont typeface="Arial"/>
              <a:buNone/>
            </a:pPr>
            <a:r>
              <a:rPr lang="en"/>
              <a:t>Category 2: Numerical features related to Category 1 features. Replaced missing </a:t>
            </a:r>
            <a:r>
              <a:rPr lang="en"/>
              <a:t>values with 0</a:t>
            </a:r>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lnSpc>
                <a:spcPct val="115000"/>
              </a:lnSpc>
              <a:spcBef>
                <a:spcPts val="1200"/>
              </a:spcBef>
              <a:spcAft>
                <a:spcPts val="1200"/>
              </a:spcAft>
              <a:buClr>
                <a:schemeClr val="dk1"/>
              </a:buClr>
              <a:buSzPts val="1100"/>
              <a:buFont typeface="Arial"/>
              <a:buNone/>
            </a:pPr>
            <a:r>
              <a:rPr lang="en"/>
              <a:t>Category 3: Others. These are features that do not fall into Category 1 or 2. For numerical features, we replaced missing values with average and for textual features, we replaced missing values replaced with the most common value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0619ec0f8d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0619ec0f8d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rgbClr val="24292E"/>
                </a:solidFill>
              </a:rPr>
              <a:t>Thank you Yu Kiat, next I will run through our feature engineering process. The correlation matrix shows many features having high correlation with other features. This can’t be helped as many features are often related to one another. Some highlighted pairs to note (as outlined in yellow boxes) are fireplaces and fireplace quality or garage cars and garage areas with very high correlation.</a:t>
            </a:r>
            <a:endParaRPr sz="1000">
              <a:solidFill>
                <a:srgbClr val="24292E"/>
              </a:solidFill>
            </a:endParaRPr>
          </a:p>
          <a:p>
            <a:pPr indent="0" lvl="0" marL="0" rtl="0" algn="l">
              <a:spcBef>
                <a:spcPts val="0"/>
              </a:spcBef>
              <a:spcAft>
                <a:spcPts val="0"/>
              </a:spcAft>
              <a:buNone/>
            </a:pPr>
            <a:br>
              <a:rPr lang="en"/>
            </a:br>
            <a:r>
              <a:rPr lang="en" sz="1000">
                <a:solidFill>
                  <a:srgbClr val="24292E"/>
                </a:solidFill>
              </a:rPr>
              <a:t>This brings about the problem of multicollinearity which means that our independent features are not independent. The good news is that it would not affect our model’s predictions on sale price but when we want to analyse the individual </a:t>
            </a:r>
            <a:r>
              <a:rPr lang="en" sz="1000">
                <a:solidFill>
                  <a:srgbClr val="24292E"/>
                </a:solidFill>
              </a:rPr>
              <a:t>predictors and how their unit changes would increase or decrease the sale price, multicollinearity would reduce the precision of these coefficient estimates.</a:t>
            </a:r>
            <a:endParaRPr sz="1000">
              <a:solidFill>
                <a:srgbClr val="24292E"/>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06c8ae2789_3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06c8ae2789_3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rgbClr val="24292E"/>
                </a:solidFill>
              </a:rPr>
              <a:t>We tried to reduce this through engineering new features either by combining them e.g. to calculate the age or size of the house spaces.</a:t>
            </a:r>
            <a:endParaRPr sz="1000">
              <a:solidFill>
                <a:srgbClr val="24292E"/>
              </a:solidFill>
            </a:endParaRPr>
          </a:p>
          <a:p>
            <a:pPr indent="0" lvl="0" marL="0" rtl="0" algn="l">
              <a:lnSpc>
                <a:spcPct val="115000"/>
              </a:lnSpc>
              <a:spcBef>
                <a:spcPts val="0"/>
              </a:spcBef>
              <a:spcAft>
                <a:spcPts val="0"/>
              </a:spcAft>
              <a:buClr>
                <a:schemeClr val="dk1"/>
              </a:buClr>
              <a:buSzPts val="1100"/>
              <a:buFont typeface="Arial"/>
              <a:buNone/>
            </a:pPr>
            <a:r>
              <a:rPr lang="en" sz="1000">
                <a:solidFill>
                  <a:srgbClr val="24292E"/>
                </a:solidFill>
              </a:rPr>
              <a:t> </a:t>
            </a:r>
            <a:endParaRPr sz="1000">
              <a:solidFill>
                <a:srgbClr val="24292E"/>
              </a:solidFill>
            </a:endParaRPr>
          </a:p>
          <a:p>
            <a:pPr indent="0" lvl="0" marL="0" rtl="0" algn="l">
              <a:lnSpc>
                <a:spcPct val="115000"/>
              </a:lnSpc>
              <a:spcBef>
                <a:spcPts val="0"/>
              </a:spcBef>
              <a:spcAft>
                <a:spcPts val="0"/>
              </a:spcAft>
              <a:buClr>
                <a:schemeClr val="dk1"/>
              </a:buClr>
              <a:buSzPts val="1100"/>
              <a:buFont typeface="Arial"/>
              <a:buNone/>
            </a:pPr>
            <a:r>
              <a:rPr lang="en" sz="1000">
                <a:solidFill>
                  <a:srgbClr val="24292E"/>
                </a:solidFill>
              </a:rPr>
              <a:t>At the same time, we also created new interaction features for our model to expand our understanding of the relationships among the features and its combined effect on sale price.</a:t>
            </a:r>
            <a:endParaRPr sz="1000">
              <a:solidFill>
                <a:srgbClr val="24292E"/>
              </a:solidFill>
            </a:endParaRPr>
          </a:p>
          <a:p>
            <a:pPr indent="0" lvl="0" marL="0" rtl="0" algn="l">
              <a:lnSpc>
                <a:spcPct val="115000"/>
              </a:lnSpc>
              <a:spcBef>
                <a:spcPts val="0"/>
              </a:spcBef>
              <a:spcAft>
                <a:spcPts val="0"/>
              </a:spcAft>
              <a:buClr>
                <a:schemeClr val="dk1"/>
              </a:buClr>
              <a:buSzPts val="1100"/>
              <a:buFont typeface="Arial"/>
              <a:buNone/>
            </a:pPr>
            <a:r>
              <a:rPr lang="en" sz="1000">
                <a:solidFill>
                  <a:srgbClr val="24292E"/>
                </a:solidFill>
              </a:rPr>
              <a:t>We tabulate the scores of certain features by multiplying the</a:t>
            </a:r>
            <a:endParaRPr sz="1000">
              <a:solidFill>
                <a:srgbClr val="24292E"/>
              </a:solidFill>
            </a:endParaRPr>
          </a:p>
          <a:p>
            <a:pPr indent="0" lvl="0" marL="0" rtl="0" algn="l">
              <a:lnSpc>
                <a:spcPct val="115000"/>
              </a:lnSpc>
              <a:spcBef>
                <a:spcPts val="0"/>
              </a:spcBef>
              <a:spcAft>
                <a:spcPts val="0"/>
              </a:spcAft>
              <a:buClr>
                <a:schemeClr val="dk1"/>
              </a:buClr>
              <a:buSzPts val="1100"/>
              <a:buFont typeface="Arial"/>
              <a:buNone/>
            </a:pPr>
            <a:r>
              <a:rPr lang="en" sz="1000">
                <a:solidFill>
                  <a:srgbClr val="24292E"/>
                </a:solidFill>
              </a:rPr>
              <a:t>quality * condition or quality * quantity.</a:t>
            </a:r>
            <a:endParaRPr sz="1000">
              <a:solidFill>
                <a:srgbClr val="24292E"/>
              </a:solidFill>
            </a:endParaRPr>
          </a:p>
          <a:p>
            <a:pPr indent="0" lvl="0" marL="0" rtl="0" algn="l">
              <a:lnSpc>
                <a:spcPct val="115000"/>
              </a:lnSpc>
              <a:spcBef>
                <a:spcPts val="0"/>
              </a:spcBef>
              <a:spcAft>
                <a:spcPts val="0"/>
              </a:spcAft>
              <a:buClr>
                <a:schemeClr val="dk1"/>
              </a:buClr>
              <a:buSzPts val="1100"/>
              <a:buFont typeface="Arial"/>
              <a:buNone/>
            </a:pPr>
            <a:r>
              <a:rPr lang="en" sz="1000">
                <a:solidFill>
                  <a:srgbClr val="24292E"/>
                </a:solidFill>
              </a:rPr>
              <a:t> </a:t>
            </a:r>
            <a:endParaRPr sz="1000">
              <a:solidFill>
                <a:srgbClr val="24292E"/>
              </a:solidFill>
            </a:endParaRPr>
          </a:p>
          <a:p>
            <a:pPr indent="0" lvl="0" marL="0" rtl="0" algn="l">
              <a:lnSpc>
                <a:spcPct val="115000"/>
              </a:lnSpc>
              <a:spcBef>
                <a:spcPts val="0"/>
              </a:spcBef>
              <a:spcAft>
                <a:spcPts val="0"/>
              </a:spcAft>
              <a:buClr>
                <a:schemeClr val="dk1"/>
              </a:buClr>
              <a:buSzPts val="1100"/>
              <a:buFont typeface="Arial"/>
              <a:buNone/>
            </a:pPr>
            <a:r>
              <a:rPr lang="en" sz="1000">
                <a:solidFill>
                  <a:srgbClr val="24292E"/>
                </a:solidFill>
              </a:rPr>
              <a:t>By doing this, more collinear features are added hence we have to drop columns where necessary. The modelling process would also help to handle this issue.</a:t>
            </a:r>
            <a:endParaRPr sz="1000">
              <a:solidFill>
                <a:srgbClr val="24292E"/>
              </a:solidFill>
            </a:endParaRPr>
          </a:p>
          <a:p>
            <a:pPr indent="0" lvl="0" marL="0" rtl="0" algn="l">
              <a:spcBef>
                <a:spcPts val="0"/>
              </a:spcBef>
              <a:spcAft>
                <a:spcPts val="0"/>
              </a:spcAft>
              <a:buNone/>
            </a:pPr>
            <a:r>
              <a:t/>
            </a:r>
            <a:endParaRPr sz="10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070d94d15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070d94d15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We started the modelling process by splitting the dataset into a training file and a validation file in an approximately 70-30 split.</a:t>
            </a:r>
            <a:endParaRPr sz="1200">
              <a:solidFill>
                <a:schemeClr val="dk1"/>
              </a:solidFill>
            </a:endParaRPr>
          </a:p>
          <a:p>
            <a:pPr indent="0" lvl="0" marL="0" rtl="0" algn="l">
              <a:lnSpc>
                <a:spcPct val="115000"/>
              </a:lnSpc>
              <a:spcBef>
                <a:spcPts val="1200"/>
              </a:spcBef>
              <a:spcAft>
                <a:spcPts val="0"/>
              </a:spcAft>
              <a:buNone/>
            </a:pPr>
            <a:r>
              <a:rPr lang="en" sz="1200">
                <a:solidFill>
                  <a:schemeClr val="dk1"/>
                </a:solidFill>
              </a:rPr>
              <a:t>Using that we created a baseline model using average. </a:t>
            </a:r>
            <a:endParaRPr sz="1200">
              <a:solidFill>
                <a:schemeClr val="dk1"/>
              </a:solidFill>
            </a:endParaRPr>
          </a:p>
          <a:p>
            <a:pPr indent="0" lvl="0" marL="0" rtl="0" algn="l">
              <a:lnSpc>
                <a:spcPct val="115000"/>
              </a:lnSpc>
              <a:spcBef>
                <a:spcPts val="1200"/>
              </a:spcBef>
              <a:spcAft>
                <a:spcPts val="0"/>
              </a:spcAft>
              <a:buNone/>
            </a:pPr>
            <a:r>
              <a:rPr lang="en" sz="1200">
                <a:solidFill>
                  <a:schemeClr val="dk1"/>
                </a:solidFill>
              </a:rPr>
              <a:t>To determine model performance we used 2 metrics: </a:t>
            </a:r>
            <a:endParaRPr sz="1200">
              <a:solidFill>
                <a:schemeClr val="dk1"/>
              </a:solidFill>
            </a:endParaRPr>
          </a:p>
          <a:p>
            <a:pPr indent="0" lvl="0" marL="0" rtl="0" algn="l">
              <a:lnSpc>
                <a:spcPct val="115000"/>
              </a:lnSpc>
              <a:spcBef>
                <a:spcPts val="1200"/>
              </a:spcBef>
              <a:spcAft>
                <a:spcPts val="0"/>
              </a:spcAft>
              <a:buNone/>
            </a:pPr>
            <a:r>
              <a:rPr lang="en" sz="1200">
                <a:solidFill>
                  <a:schemeClr val="dk1"/>
                </a:solidFill>
              </a:rPr>
              <a:t>The first is R2 score, which is a measure of how well the model is able to explain changes in saleprice. Essentially speaking, the model is able to predict ~65 cents for a dollar change in saleprice.</a:t>
            </a:r>
            <a:endParaRPr sz="1200">
              <a:solidFill>
                <a:schemeClr val="dk1"/>
              </a:solidFill>
            </a:endParaRPr>
          </a:p>
          <a:p>
            <a:pPr indent="0" lvl="0" marL="0" rtl="0" algn="l">
              <a:lnSpc>
                <a:spcPct val="115000"/>
              </a:lnSpc>
              <a:spcBef>
                <a:spcPts val="1200"/>
              </a:spcBef>
              <a:spcAft>
                <a:spcPts val="0"/>
              </a:spcAft>
              <a:buNone/>
            </a:pPr>
            <a:r>
              <a:rPr lang="en" sz="1200">
                <a:solidFill>
                  <a:schemeClr val="dk1"/>
                </a:solidFill>
              </a:rPr>
              <a:t>secondly , we used RMSE which measures the mean difference between the true sales price and our predicted sale price</a:t>
            </a:r>
            <a:endParaRPr sz="1200">
              <a:solidFill>
                <a:schemeClr val="dk1"/>
              </a:solidFill>
            </a:endParaRPr>
          </a:p>
          <a:p>
            <a:pPr indent="0" lvl="0" marL="0" rtl="0" algn="l">
              <a:lnSpc>
                <a:spcPct val="115000"/>
              </a:lnSpc>
              <a:spcBef>
                <a:spcPts val="1200"/>
              </a:spcBef>
              <a:spcAft>
                <a:spcPts val="0"/>
              </a:spcAft>
              <a:buNone/>
            </a:pPr>
            <a:r>
              <a:rPr lang="en" sz="1200">
                <a:solidFill>
                  <a:schemeClr val="dk1"/>
                </a:solidFill>
              </a:rPr>
              <a:t>At a glance, the model performed decently on the training data but was not able to replicate it on  the test data. </a:t>
            </a:r>
            <a:endParaRPr sz="1200">
              <a:solidFill>
                <a:schemeClr val="dk1"/>
              </a:solidFill>
            </a:endParaRPr>
          </a:p>
          <a:p>
            <a:pPr indent="0" lvl="0" marL="0" rtl="0" algn="l">
              <a:lnSpc>
                <a:spcPct val="115000"/>
              </a:lnSpc>
              <a:spcBef>
                <a:spcPts val="1200"/>
              </a:spcBef>
              <a:spcAft>
                <a:spcPts val="0"/>
              </a:spcAft>
              <a:buNone/>
            </a:pPr>
            <a:r>
              <a:rPr lang="en" sz="1200"/>
              <a:t>In the 1st chart we plotted the residuals against predicted prices and  we can see that while training data in green looks randomly spread out, there seems to be a relationship between predicted values and residuals with the model undervaluing properties on the low end and over estimating properties on the higher end.</a:t>
            </a:r>
            <a:endParaRPr sz="1200"/>
          </a:p>
          <a:p>
            <a:pPr indent="0" lvl="0" marL="0" rtl="0" algn="l">
              <a:lnSpc>
                <a:spcPct val="115000"/>
              </a:lnSpc>
              <a:spcBef>
                <a:spcPts val="1200"/>
              </a:spcBef>
              <a:spcAft>
                <a:spcPts val="0"/>
              </a:spcAft>
              <a:buNone/>
            </a:pPr>
            <a:r>
              <a:t/>
            </a:r>
            <a:endParaRPr sz="1200"/>
          </a:p>
          <a:p>
            <a:pPr indent="0" lvl="0" marL="0" rtl="0" algn="l">
              <a:lnSpc>
                <a:spcPct val="115000"/>
              </a:lnSpc>
              <a:spcBef>
                <a:spcPts val="1200"/>
              </a:spcBef>
              <a:spcAft>
                <a:spcPts val="0"/>
              </a:spcAft>
              <a:buNone/>
            </a:pPr>
            <a:r>
              <a:t/>
            </a:r>
            <a:endParaRPr sz="1200"/>
          </a:p>
          <a:p>
            <a:pPr indent="0" lvl="0" marL="0" rtl="0" algn="l">
              <a:lnSpc>
                <a:spcPct val="115000"/>
              </a:lnSpc>
              <a:spcBef>
                <a:spcPts val="1200"/>
              </a:spcBef>
              <a:spcAft>
                <a:spcPts val="1200"/>
              </a:spcAft>
              <a:buNone/>
            </a:pPr>
            <a:r>
              <a:rPr lang="en" sz="1200"/>
              <a:t>with negative residuals at lower predicted prices and positive residuals at higher predicted prices</a:t>
            </a:r>
            <a:endParaRPr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03e641b769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03e641b769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200"/>
              </a:spcBef>
              <a:spcAft>
                <a:spcPts val="0"/>
              </a:spcAft>
              <a:buNone/>
            </a:pPr>
            <a:r>
              <a:rPr lang="en" sz="1200">
                <a:solidFill>
                  <a:schemeClr val="dk1"/>
                </a:solidFill>
              </a:rPr>
              <a:t>Our second model was a basic  linear regression model. </a:t>
            </a:r>
            <a:endParaRPr sz="1200">
              <a:solidFill>
                <a:schemeClr val="dk1"/>
              </a:solidFill>
            </a:endParaRPr>
          </a:p>
          <a:p>
            <a:pPr indent="0" lvl="0" marL="0" rtl="0" algn="l">
              <a:lnSpc>
                <a:spcPct val="115000"/>
              </a:lnSpc>
              <a:spcBef>
                <a:spcPts val="1200"/>
              </a:spcBef>
              <a:spcAft>
                <a:spcPts val="0"/>
              </a:spcAft>
              <a:buNone/>
            </a:pPr>
            <a:r>
              <a:rPr lang="en" sz="1200">
                <a:solidFill>
                  <a:schemeClr val="dk1"/>
                </a:solidFill>
              </a:rPr>
              <a:t>To determine model performance we used 2 metrics: </a:t>
            </a:r>
            <a:endParaRPr sz="1200">
              <a:solidFill>
                <a:schemeClr val="dk1"/>
              </a:solidFill>
            </a:endParaRPr>
          </a:p>
          <a:p>
            <a:pPr indent="0" lvl="0" marL="0" rtl="0" algn="l">
              <a:lnSpc>
                <a:spcPct val="115000"/>
              </a:lnSpc>
              <a:spcBef>
                <a:spcPts val="1200"/>
              </a:spcBef>
              <a:spcAft>
                <a:spcPts val="0"/>
              </a:spcAft>
              <a:buNone/>
            </a:pPr>
            <a:r>
              <a:rPr lang="en" sz="1200">
                <a:solidFill>
                  <a:schemeClr val="dk1"/>
                </a:solidFill>
              </a:rPr>
              <a:t>The first is R2 score, which is a measure of how well the model is able to explain changes in saleprice. Essentially speaking, the model is able to predict ~65 cents for a dollar change in saleprice.</a:t>
            </a:r>
            <a:endParaRPr sz="1200">
              <a:solidFill>
                <a:schemeClr val="dk1"/>
              </a:solidFill>
            </a:endParaRPr>
          </a:p>
          <a:p>
            <a:pPr indent="0" lvl="0" marL="0" rtl="0" algn="l">
              <a:lnSpc>
                <a:spcPct val="115000"/>
              </a:lnSpc>
              <a:spcBef>
                <a:spcPts val="1200"/>
              </a:spcBef>
              <a:spcAft>
                <a:spcPts val="0"/>
              </a:spcAft>
              <a:buNone/>
            </a:pPr>
            <a:r>
              <a:rPr lang="en" sz="1200">
                <a:solidFill>
                  <a:schemeClr val="dk1"/>
                </a:solidFill>
              </a:rPr>
              <a:t>s</a:t>
            </a:r>
            <a:r>
              <a:rPr lang="en" sz="1200">
                <a:solidFill>
                  <a:schemeClr val="dk1"/>
                </a:solidFill>
              </a:rPr>
              <a:t>econdly , we used RMSE which measures the mean difference between the true sales price and our predicted sale price</a:t>
            </a:r>
            <a:endParaRPr sz="1200">
              <a:solidFill>
                <a:schemeClr val="dk1"/>
              </a:solidFill>
            </a:endParaRPr>
          </a:p>
          <a:p>
            <a:pPr indent="0" lvl="0" marL="0" rtl="0" algn="l">
              <a:lnSpc>
                <a:spcPct val="115000"/>
              </a:lnSpc>
              <a:spcBef>
                <a:spcPts val="1200"/>
              </a:spcBef>
              <a:spcAft>
                <a:spcPts val="0"/>
              </a:spcAft>
              <a:buNone/>
            </a:pPr>
            <a:r>
              <a:rPr lang="en" sz="1200">
                <a:solidFill>
                  <a:schemeClr val="dk1"/>
                </a:solidFill>
              </a:rPr>
              <a:t>At a glance, the model performed decently on the training data but was not able to replicate it on  the test data. </a:t>
            </a:r>
            <a:endParaRPr sz="1200">
              <a:solidFill>
                <a:schemeClr val="dk1"/>
              </a:solidFill>
            </a:endParaRPr>
          </a:p>
          <a:p>
            <a:pPr indent="0" lvl="0" marL="0" rtl="0" algn="l">
              <a:lnSpc>
                <a:spcPct val="115000"/>
              </a:lnSpc>
              <a:spcBef>
                <a:spcPts val="1200"/>
              </a:spcBef>
              <a:spcAft>
                <a:spcPts val="0"/>
              </a:spcAft>
              <a:buNone/>
            </a:pPr>
            <a:r>
              <a:rPr lang="en" sz="1200"/>
              <a:t>In the 1st chart we plotted the residuals against predicted prices and  we can see that while training data in green looks randomly spread out, there seems to be a relationship between predicted values and residuals with the model undervaluing properties on the low end and over estimating properties on the higher end.</a:t>
            </a:r>
            <a:endParaRPr sz="1200"/>
          </a:p>
          <a:p>
            <a:pPr indent="0" lvl="0" marL="0" rtl="0" algn="l">
              <a:lnSpc>
                <a:spcPct val="115000"/>
              </a:lnSpc>
              <a:spcBef>
                <a:spcPts val="1200"/>
              </a:spcBef>
              <a:spcAft>
                <a:spcPts val="0"/>
              </a:spcAft>
              <a:buNone/>
            </a:pPr>
            <a:r>
              <a:t/>
            </a:r>
            <a:endParaRPr sz="1200"/>
          </a:p>
          <a:p>
            <a:pPr indent="0" lvl="0" marL="0" rtl="0" algn="l">
              <a:lnSpc>
                <a:spcPct val="115000"/>
              </a:lnSpc>
              <a:spcBef>
                <a:spcPts val="1200"/>
              </a:spcBef>
              <a:spcAft>
                <a:spcPts val="0"/>
              </a:spcAft>
              <a:buNone/>
            </a:pPr>
            <a:r>
              <a:t/>
            </a:r>
            <a:endParaRPr sz="1200"/>
          </a:p>
          <a:p>
            <a:pPr indent="0" lvl="0" marL="0" rtl="0" algn="l">
              <a:lnSpc>
                <a:spcPct val="115000"/>
              </a:lnSpc>
              <a:spcBef>
                <a:spcPts val="1200"/>
              </a:spcBef>
              <a:spcAft>
                <a:spcPts val="1200"/>
              </a:spcAft>
              <a:buNone/>
            </a:pPr>
            <a:r>
              <a:rPr lang="en" sz="1200"/>
              <a:t>with negative residuals at lower predicted prices and positive residuals at higher predicted prices</a:t>
            </a:r>
            <a:endParaRPr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04f4bcecb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04f4bcecb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Since the Linear regression did not meet our expectations</a:t>
            </a:r>
            <a:r>
              <a:rPr lang="en" sz="1200">
                <a:solidFill>
                  <a:schemeClr val="dk1"/>
                </a:solidFill>
              </a:rPr>
              <a:t>, w</a:t>
            </a:r>
            <a:r>
              <a:rPr lang="en" sz="1200">
                <a:solidFill>
                  <a:schemeClr val="dk1"/>
                </a:solidFill>
              </a:rPr>
              <a:t>e built 3 additional  regression models to predict the data:  Ridge Lasso and ElasticNet. We have </a:t>
            </a:r>
            <a:r>
              <a:rPr lang="en" sz="1200">
                <a:solidFill>
                  <a:schemeClr val="dk1"/>
                </a:solidFill>
              </a:rPr>
              <a:t>summarized</a:t>
            </a:r>
            <a:r>
              <a:rPr lang="en" sz="1200">
                <a:solidFill>
                  <a:schemeClr val="dk1"/>
                </a:solidFill>
              </a:rPr>
              <a:t> the performance of the models in this slide.</a:t>
            </a:r>
            <a:endParaRPr sz="1200">
              <a:solidFill>
                <a:schemeClr val="dk1"/>
              </a:solidFill>
            </a:endParaRPr>
          </a:p>
          <a:p>
            <a:pPr indent="0" lvl="0" marL="0" rtl="0" algn="l">
              <a:lnSpc>
                <a:spcPct val="115000"/>
              </a:lnSpc>
              <a:spcBef>
                <a:spcPts val="1200"/>
              </a:spcBef>
              <a:spcAft>
                <a:spcPts val="0"/>
              </a:spcAft>
              <a:buNone/>
            </a:pPr>
            <a:r>
              <a:rPr lang="en" sz="1200">
                <a:solidFill>
                  <a:schemeClr val="dk1"/>
                </a:solidFill>
              </a:rPr>
              <a:t>T</a:t>
            </a:r>
            <a:r>
              <a:rPr lang="en" sz="1200">
                <a:solidFill>
                  <a:schemeClr val="dk1"/>
                </a:solidFill>
              </a:rPr>
              <a:t>he ElasticNet model performed the best of the 4 models and was able to explain about 91% of variance in sales prices on the test data and was able to make predictions within $22,000 of the actual sale price  on the test data.</a:t>
            </a:r>
            <a:endParaRPr sz="1200">
              <a:solidFill>
                <a:schemeClr val="dk1"/>
              </a:solidFill>
            </a:endParaRPr>
          </a:p>
          <a:p>
            <a:pPr indent="0" lvl="0" marL="0" rtl="0" algn="l">
              <a:lnSpc>
                <a:spcPct val="115000"/>
              </a:lnSpc>
              <a:spcBef>
                <a:spcPts val="1200"/>
              </a:spcBef>
              <a:spcAft>
                <a:spcPts val="1200"/>
              </a:spcAft>
              <a:buClr>
                <a:schemeClr val="dk1"/>
              </a:buClr>
              <a:buSzPts val="1100"/>
              <a:buFont typeface="Arial"/>
              <a:buNone/>
            </a:pPr>
            <a:r>
              <a:t/>
            </a:r>
            <a:endParaRPr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03e641b769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03e641b769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Here we plotted the residuals for our predictions.  Ideally the </a:t>
            </a:r>
            <a:r>
              <a:rPr lang="en" sz="1200">
                <a:solidFill>
                  <a:schemeClr val="dk1"/>
                </a:solidFill>
              </a:rPr>
              <a:t>residuals should follow a normal distribution indicating that there is no relationship between the size of the error and saleprice.</a:t>
            </a:r>
            <a:endParaRPr sz="1200">
              <a:solidFill>
                <a:schemeClr val="dk1"/>
              </a:solidFill>
            </a:endParaRPr>
          </a:p>
          <a:p>
            <a:pPr indent="0" lvl="0" marL="0" rtl="0" algn="l">
              <a:lnSpc>
                <a:spcPct val="115000"/>
              </a:lnSpc>
              <a:spcBef>
                <a:spcPts val="1200"/>
              </a:spcBef>
              <a:spcAft>
                <a:spcPts val="0"/>
              </a:spcAft>
              <a:buNone/>
            </a:pPr>
            <a:r>
              <a:rPr lang="en" sz="1200">
                <a:solidFill>
                  <a:schemeClr val="dk1"/>
                </a:solidFill>
              </a:rPr>
              <a:t>Here we have plot the distribution of residuals for the Lasso model appear mostly normal. I would like to </a:t>
            </a:r>
            <a:r>
              <a:rPr lang="en" sz="1200">
                <a:solidFill>
                  <a:schemeClr val="dk1"/>
                </a:solidFill>
              </a:rPr>
              <a:t>highlight the probability plot in the center where we should see a straight diagonal line. However for this model we see the residuals deviate from the red line at both ends indicating that the residuals have a long tail distribution instead of a normal distribution</a:t>
            </a:r>
            <a:endParaRPr sz="1200">
              <a:solidFill>
                <a:schemeClr val="dk1"/>
              </a:solidFill>
            </a:endParaRPr>
          </a:p>
          <a:p>
            <a:pPr indent="0" lvl="0" marL="0" rtl="0" algn="l">
              <a:lnSpc>
                <a:spcPct val="115000"/>
              </a:lnSpc>
              <a:spcBef>
                <a:spcPts val="1200"/>
              </a:spcBef>
              <a:spcAft>
                <a:spcPts val="0"/>
              </a:spcAft>
              <a:buNone/>
            </a:pPr>
            <a:r>
              <a:rPr lang="en" sz="1200">
                <a:solidFill>
                  <a:schemeClr val="dk1"/>
                </a:solidFill>
              </a:rPr>
              <a:t>On the top left chart we can see that there are extreme outliers for 2 points which had a large residual size. Indicating that our model</a:t>
            </a:r>
            <a:r>
              <a:rPr lang="en" sz="1200">
                <a:solidFill>
                  <a:schemeClr val="dk1"/>
                </a:solidFill>
              </a:rPr>
              <a:t> might have difficulty predicting houses that sold for less than 15K</a:t>
            </a:r>
            <a:endParaRPr sz="1200">
              <a:solidFill>
                <a:schemeClr val="dk1"/>
              </a:solidFill>
            </a:endParaRPr>
          </a:p>
          <a:p>
            <a:pPr indent="0" lvl="0" marL="0" rtl="0" algn="l">
              <a:lnSpc>
                <a:spcPct val="115000"/>
              </a:lnSpc>
              <a:spcBef>
                <a:spcPts val="1200"/>
              </a:spcBef>
              <a:spcAft>
                <a:spcPts val="0"/>
              </a:spcAft>
              <a:buNone/>
            </a:pPr>
            <a:r>
              <a:rPr lang="en" sz="1200">
                <a:solidFill>
                  <a:schemeClr val="dk1"/>
                </a:solidFill>
              </a:rPr>
              <a:t>These outliers could be the result of a feature that is not recorded in the dataset such as related party transactions.</a:t>
            </a:r>
            <a:endParaRPr sz="1200">
              <a:solidFill>
                <a:schemeClr val="dk1"/>
              </a:solidFill>
            </a:endParaRPr>
          </a:p>
          <a:p>
            <a:pPr indent="0" lvl="0" marL="0" rtl="0" algn="l">
              <a:lnSpc>
                <a:spcPct val="115000"/>
              </a:lnSpc>
              <a:spcBef>
                <a:spcPts val="1200"/>
              </a:spcBef>
              <a:spcAft>
                <a:spcPts val="1200"/>
              </a:spcAft>
              <a:buNone/>
            </a:pPr>
            <a:r>
              <a:t/>
            </a:r>
            <a:endParaRPr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03e641b769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03e641b769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On the probability plot for the ElasticNet model we can see that the residuals are more normally distributed than before but we </a:t>
            </a:r>
            <a:r>
              <a:rPr lang="en" sz="1200">
                <a:solidFill>
                  <a:schemeClr val="dk1"/>
                </a:solidFill>
              </a:rPr>
              <a:t>can see that some outliers are still present.</a:t>
            </a:r>
            <a:endParaRPr sz="1200">
              <a:solidFill>
                <a:schemeClr val="dk1"/>
              </a:solidFill>
            </a:endParaRPr>
          </a:p>
          <a:p>
            <a:pPr indent="0" lvl="0" marL="0" rtl="0" algn="l">
              <a:lnSpc>
                <a:spcPct val="115000"/>
              </a:lnSpc>
              <a:spcBef>
                <a:spcPts val="1200"/>
              </a:spcBef>
              <a:spcAft>
                <a:spcPts val="1200"/>
              </a:spcAft>
              <a:buNone/>
            </a:pPr>
            <a:r>
              <a:t/>
            </a:r>
            <a:endParaRPr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03e641b769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03e641b769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Once we selected </a:t>
            </a:r>
            <a:r>
              <a:rPr lang="en" sz="1200">
                <a:solidFill>
                  <a:schemeClr val="dk1"/>
                </a:solidFill>
              </a:rPr>
              <a:t>our</a:t>
            </a:r>
            <a:r>
              <a:rPr lang="en" sz="1200">
                <a:solidFill>
                  <a:schemeClr val="dk1"/>
                </a:solidFill>
              </a:rPr>
              <a:t> model we tuned our hyperparameters to obtain the best possible RMSLE.</a:t>
            </a:r>
            <a:endParaRPr sz="1200">
              <a:solidFill>
                <a:schemeClr val="dk1"/>
              </a:solidFill>
            </a:endParaRPr>
          </a:p>
          <a:p>
            <a:pPr indent="0" lvl="0" marL="0" rtl="0" algn="l">
              <a:lnSpc>
                <a:spcPct val="115000"/>
              </a:lnSpc>
              <a:spcBef>
                <a:spcPts val="1200"/>
              </a:spcBef>
              <a:spcAft>
                <a:spcPts val="0"/>
              </a:spcAft>
              <a:buNone/>
            </a:pPr>
            <a:r>
              <a:rPr lang="en" sz="1200">
                <a:solidFill>
                  <a:schemeClr val="dk1"/>
                </a:solidFill>
              </a:rPr>
              <a:t>Here we have plotted RMSLE by various alphas/l1 ratios finally arriving at an alpha of 0.015 and l1 ratio 0.01</a:t>
            </a:r>
            <a:endParaRPr sz="1200">
              <a:solidFill>
                <a:schemeClr val="dk1"/>
              </a:solidFill>
            </a:endParaRPr>
          </a:p>
          <a:p>
            <a:pPr indent="0" lvl="0" marL="0" rtl="0" algn="l">
              <a:lnSpc>
                <a:spcPct val="115000"/>
              </a:lnSpc>
              <a:spcBef>
                <a:spcPts val="1200"/>
              </a:spcBef>
              <a:spcAft>
                <a:spcPts val="1200"/>
              </a:spcAft>
              <a:buNone/>
            </a:pPr>
            <a:r>
              <a:t/>
            </a:r>
            <a:endParaRPr sz="12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03e641b76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03e641b76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Here we have prepared a bar graph of the features with the highest absolute regression </a:t>
            </a:r>
            <a:r>
              <a:rPr lang="en" sz="1200">
                <a:solidFill>
                  <a:schemeClr val="dk1"/>
                </a:solidFill>
              </a:rPr>
              <a:t>coefficients</a:t>
            </a:r>
            <a:r>
              <a:rPr lang="en" sz="1200">
                <a:solidFill>
                  <a:schemeClr val="dk1"/>
                </a:solidFill>
              </a:rPr>
              <a:t> , that general </a:t>
            </a:r>
            <a:r>
              <a:rPr lang="en" sz="1200">
                <a:solidFill>
                  <a:schemeClr val="dk1"/>
                </a:solidFill>
              </a:rPr>
              <a:t>describes</a:t>
            </a:r>
            <a:r>
              <a:rPr lang="en" sz="1200">
                <a:solidFill>
                  <a:schemeClr val="dk1"/>
                </a:solidFill>
              </a:rPr>
              <a:t> the size and direction of the relationship between the features and salesprice.</a:t>
            </a:r>
            <a:endParaRPr sz="1200">
              <a:solidFill>
                <a:schemeClr val="dk1"/>
              </a:solidFill>
            </a:endParaRPr>
          </a:p>
          <a:p>
            <a:pPr indent="0" lvl="0" marL="0" rtl="0" algn="l">
              <a:lnSpc>
                <a:spcPct val="115000"/>
              </a:lnSpc>
              <a:spcBef>
                <a:spcPts val="1200"/>
              </a:spcBef>
              <a:spcAft>
                <a:spcPts val="0"/>
              </a:spcAft>
              <a:buNone/>
            </a:pPr>
            <a:r>
              <a:rPr lang="en" sz="1200">
                <a:solidFill>
                  <a:schemeClr val="dk1"/>
                </a:solidFill>
              </a:rPr>
              <a:t>Broadly speaking we observe that there is a mix of features describing quality, condition, living area, neighbourhood and zoning and aesthetic features have a notable impact on housing prices.</a:t>
            </a:r>
            <a:endParaRPr sz="1200">
              <a:solidFill>
                <a:schemeClr val="dk1"/>
              </a:solidFill>
            </a:endParaRPr>
          </a:p>
          <a:p>
            <a:pPr indent="0" lvl="0" marL="0" rtl="0" algn="l">
              <a:lnSpc>
                <a:spcPct val="115000"/>
              </a:lnSpc>
              <a:spcBef>
                <a:spcPts val="1200"/>
              </a:spcBef>
              <a:spcAft>
                <a:spcPts val="0"/>
              </a:spcAft>
              <a:buNone/>
            </a:pPr>
            <a:r>
              <a:rPr lang="en" sz="1200">
                <a:solidFill>
                  <a:schemeClr val="dk1"/>
                </a:solidFill>
              </a:rPr>
              <a:t>More importantly we can separate the features into 2 buckets and employ different strategies to mitigate the effect of negative variables while leveraging on features that have a positive impact to increase potential sale price. Where features that can be altered like heating or </a:t>
            </a:r>
            <a:endParaRPr sz="1200">
              <a:solidFill>
                <a:schemeClr val="dk1"/>
              </a:solidFill>
            </a:endParaRPr>
          </a:p>
          <a:p>
            <a:pPr indent="0" lvl="0" marL="0" rtl="0" algn="l">
              <a:lnSpc>
                <a:spcPct val="115000"/>
              </a:lnSpc>
              <a:spcBef>
                <a:spcPts val="1200"/>
              </a:spcBef>
              <a:spcAft>
                <a:spcPts val="0"/>
              </a:spcAft>
              <a:buNone/>
            </a:pPr>
            <a:r>
              <a:t/>
            </a:r>
            <a:endParaRPr sz="1200">
              <a:solidFill>
                <a:schemeClr val="dk1"/>
              </a:solidFill>
            </a:endParaRPr>
          </a:p>
          <a:p>
            <a:pPr indent="0" lvl="0" marL="0" rtl="0" algn="l">
              <a:lnSpc>
                <a:spcPct val="115000"/>
              </a:lnSpc>
              <a:spcBef>
                <a:spcPts val="1200"/>
              </a:spcBef>
              <a:spcAft>
                <a:spcPts val="0"/>
              </a:spcAft>
              <a:buNone/>
            </a:pPr>
            <a:r>
              <a:t/>
            </a:r>
            <a:endParaRPr sz="1200">
              <a:solidFill>
                <a:schemeClr val="dk1"/>
              </a:solidFill>
            </a:endParaRPr>
          </a:p>
          <a:p>
            <a:pPr indent="0" lvl="0" marL="0" rtl="0" algn="l">
              <a:lnSpc>
                <a:spcPct val="115000"/>
              </a:lnSpc>
              <a:spcBef>
                <a:spcPts val="1200"/>
              </a:spcBef>
              <a:spcAft>
                <a:spcPts val="0"/>
              </a:spcAft>
              <a:buNone/>
            </a:pPr>
            <a:r>
              <a:t/>
            </a:r>
            <a:endParaRPr sz="1200">
              <a:solidFill>
                <a:schemeClr val="dk1"/>
              </a:solidFill>
            </a:endParaRPr>
          </a:p>
          <a:p>
            <a:pPr indent="0" lvl="0" marL="0" rtl="0" algn="l">
              <a:lnSpc>
                <a:spcPct val="115000"/>
              </a:lnSpc>
              <a:spcBef>
                <a:spcPts val="1200"/>
              </a:spcBef>
              <a:spcAft>
                <a:spcPts val="0"/>
              </a:spcAft>
              <a:buNone/>
            </a:pPr>
            <a:r>
              <a:rPr lang="en" sz="1200">
                <a:solidFill>
                  <a:schemeClr val="dk1"/>
                </a:solidFill>
              </a:rPr>
              <a:t>##For example:</a:t>
            </a:r>
            <a:endParaRPr sz="1200">
              <a:solidFill>
                <a:schemeClr val="dk1"/>
              </a:solidFill>
            </a:endParaRPr>
          </a:p>
          <a:p>
            <a:pPr indent="-304800" lvl="0" marL="457200" rtl="0" algn="l">
              <a:lnSpc>
                <a:spcPct val="115000"/>
              </a:lnSpc>
              <a:spcBef>
                <a:spcPts val="1200"/>
              </a:spcBef>
              <a:spcAft>
                <a:spcPts val="0"/>
              </a:spcAft>
              <a:buClr>
                <a:schemeClr val="dk1"/>
              </a:buClr>
              <a:buSzPts val="1200"/>
              <a:buChar char="●"/>
            </a:pPr>
            <a:r>
              <a:rPr lang="en" sz="1200">
                <a:solidFill>
                  <a:schemeClr val="dk1"/>
                </a:solidFill>
              </a:rPr>
              <a:t>Bsmt Fin Area - where a 10% increase in finished area would result in an 1.1^(0.05) = 0.4% increase in sale price</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Roof style - where removing masard roofs is expected to  increase sale price by 3.04% (exp 0.03)</a:t>
            </a:r>
            <a:endParaRPr sz="1200">
              <a:solidFill>
                <a:schemeClr val="dk1"/>
              </a:solidFill>
            </a:endParaRPr>
          </a:p>
          <a:p>
            <a:pPr indent="0" lvl="0" marL="0" rtl="0" algn="l">
              <a:lnSpc>
                <a:spcPct val="115000"/>
              </a:lnSpc>
              <a:spcBef>
                <a:spcPts val="1200"/>
              </a:spcBef>
              <a:spcAft>
                <a:spcPts val="0"/>
              </a:spcAft>
              <a:buNone/>
            </a:pPr>
            <a:r>
              <a:t/>
            </a:r>
            <a:endParaRPr sz="1200">
              <a:solidFill>
                <a:schemeClr val="dk1"/>
              </a:solidFill>
            </a:endParaRPr>
          </a:p>
          <a:p>
            <a:pPr indent="0" lvl="0" marL="0" rtl="0" algn="l">
              <a:lnSpc>
                <a:spcPct val="115000"/>
              </a:lnSpc>
              <a:spcBef>
                <a:spcPts val="1200"/>
              </a:spcBef>
              <a:spcAft>
                <a:spcPts val="0"/>
              </a:spcAft>
              <a:buNone/>
            </a:pPr>
            <a:r>
              <a:t/>
            </a:r>
            <a:endParaRPr sz="1200">
              <a:solidFill>
                <a:schemeClr val="dk1"/>
              </a:solidFill>
            </a:endParaRPr>
          </a:p>
          <a:p>
            <a:pPr indent="0" lvl="0" marL="0" rtl="0" algn="l">
              <a:lnSpc>
                <a:spcPct val="115000"/>
              </a:lnSpc>
              <a:spcBef>
                <a:spcPts val="1200"/>
              </a:spcBef>
              <a:spcAft>
                <a:spcPts val="0"/>
              </a:spcAft>
              <a:buNone/>
            </a:pPr>
            <a:r>
              <a:rPr lang="en" sz="1200">
                <a:solidFill>
                  <a:schemeClr val="dk1"/>
                </a:solidFill>
              </a:rPr>
              <a:t>at various stages of our business process. </a:t>
            </a:r>
            <a:endParaRPr sz="1200">
              <a:solidFill>
                <a:schemeClr val="dk1"/>
              </a:solidFill>
            </a:endParaRPr>
          </a:p>
          <a:p>
            <a:pPr indent="0" lvl="0" marL="0" rtl="0" algn="l">
              <a:lnSpc>
                <a:spcPct val="115000"/>
              </a:lnSpc>
              <a:spcBef>
                <a:spcPts val="1200"/>
              </a:spcBef>
              <a:spcAft>
                <a:spcPts val="0"/>
              </a:spcAft>
              <a:buNone/>
            </a:pPr>
            <a:r>
              <a:rPr lang="en" sz="1200">
                <a:solidFill>
                  <a:schemeClr val="dk1"/>
                </a:solidFill>
              </a:rPr>
              <a:t>For factors outside our control such as neighbourhoods or zoning laws:</a:t>
            </a:r>
            <a:endParaRPr sz="1200">
              <a:solidFill>
                <a:schemeClr val="dk1"/>
              </a:solidFill>
            </a:endParaRPr>
          </a:p>
          <a:p>
            <a:pPr indent="0" lvl="0" marL="0" rtl="0" algn="l">
              <a:lnSpc>
                <a:spcPct val="115000"/>
              </a:lnSpc>
              <a:spcBef>
                <a:spcPts val="1200"/>
              </a:spcBef>
              <a:spcAft>
                <a:spcPts val="0"/>
              </a:spcAft>
              <a:buNone/>
            </a:pPr>
            <a:r>
              <a:rPr lang="en" sz="1200">
                <a:solidFill>
                  <a:schemeClr val="dk1"/>
                </a:solidFill>
              </a:rPr>
              <a:t>Bidding stage:</a:t>
            </a:r>
            <a:endParaRPr sz="1200">
              <a:solidFill>
                <a:schemeClr val="dk1"/>
              </a:solidFill>
            </a:endParaRPr>
          </a:p>
          <a:p>
            <a:pPr indent="-304800" lvl="0" marL="457200" rtl="0" algn="l">
              <a:lnSpc>
                <a:spcPct val="115000"/>
              </a:lnSpc>
              <a:spcBef>
                <a:spcPts val="1200"/>
              </a:spcBef>
              <a:spcAft>
                <a:spcPts val="0"/>
              </a:spcAft>
              <a:buClr>
                <a:schemeClr val="dk1"/>
              </a:buClr>
              <a:buSzPts val="1200"/>
              <a:buChar char="●"/>
            </a:pPr>
            <a:r>
              <a:rPr lang="en" sz="1200">
                <a:solidFill>
                  <a:schemeClr val="dk1"/>
                </a:solidFill>
              </a:rPr>
              <a:t>Several neighbourhoods show up here and by rejecting applicants from certain neighbourhoods or increasing fees for these neighbourhoods profit margins can be maintained. (Charging a 4% higher fee for properties in IDOTRR (exp(0.04))</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Houses in ms zoning area C (all) also has a negative impact on sale price and should be avoided.</a:t>
            </a:r>
            <a:endParaRPr sz="1200">
              <a:solidFill>
                <a:schemeClr val="dk1"/>
              </a:solidFill>
            </a:endParaRPr>
          </a:p>
          <a:p>
            <a:pPr indent="0" lvl="0" marL="0" rtl="0" algn="l">
              <a:lnSpc>
                <a:spcPct val="115000"/>
              </a:lnSpc>
              <a:spcBef>
                <a:spcPts val="1200"/>
              </a:spcBef>
              <a:spcAft>
                <a:spcPts val="0"/>
              </a:spcAft>
              <a:buNone/>
            </a:pPr>
            <a:r>
              <a:rPr lang="en" sz="1200">
                <a:solidFill>
                  <a:schemeClr val="dk1"/>
                </a:solidFill>
              </a:rPr>
              <a:t>For factors that we can change, we are left with the following features:</a:t>
            </a:r>
            <a:endParaRPr sz="1200">
              <a:solidFill>
                <a:schemeClr val="dk1"/>
              </a:solidFill>
            </a:endParaRPr>
          </a:p>
          <a:p>
            <a:pPr indent="0" lvl="0" marL="0" rtl="0" algn="l">
              <a:lnSpc>
                <a:spcPct val="115000"/>
              </a:lnSpc>
              <a:spcBef>
                <a:spcPts val="1200"/>
              </a:spcBef>
              <a:spcAft>
                <a:spcPts val="0"/>
              </a:spcAft>
              <a:buNone/>
            </a:pPr>
            <a:r>
              <a:rPr lang="en" sz="1200">
                <a:solidFill>
                  <a:schemeClr val="dk1"/>
                </a:solidFill>
              </a:rPr>
              <a:t>Repair/modification stage:</a:t>
            </a:r>
            <a:endParaRPr sz="1200">
              <a:solidFill>
                <a:schemeClr val="dk1"/>
              </a:solidFill>
            </a:endParaRPr>
          </a:p>
          <a:p>
            <a:pPr indent="-304800" lvl="0" marL="457200" rtl="0" algn="l">
              <a:lnSpc>
                <a:spcPct val="115000"/>
              </a:lnSpc>
              <a:spcBef>
                <a:spcPts val="1200"/>
              </a:spcBef>
              <a:spcAft>
                <a:spcPts val="0"/>
              </a:spcAft>
              <a:buClr>
                <a:schemeClr val="dk1"/>
              </a:buClr>
              <a:buSzPts val="1200"/>
              <a:buChar char="●"/>
            </a:pPr>
            <a:r>
              <a:rPr lang="en" sz="1200">
                <a:solidFill>
                  <a:schemeClr val="dk1"/>
                </a:solidFill>
              </a:rPr>
              <a:t>Bsmt Fin Area - where a 10% increase in finished area would result in an 1.1^(0.05) = 0.4% increase in sale price</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Roof style - where changing it would increase sale price by 3.04% (exp 0.03)</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Heating - swapping out gravity furnaces improves sale price by 4% (exp 0.04)</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Hse sf/gr_liv_area - 10% increase results in 0.8% increase in sale price</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Hse_age</a:t>
            </a:r>
            <a:endParaRPr sz="1200">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019cb077f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019cb077f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1"/>
                </a:solidFill>
              </a:rPr>
              <a:t>So who are we and what do we do? </a:t>
            </a:r>
            <a:r>
              <a:rPr lang="en" sz="1800">
                <a:solidFill>
                  <a:schemeClr val="dk1"/>
                </a:solidFill>
              </a:rPr>
              <a:t>We are a team of data analyst working for Livable that is in the home flipping business. So home flipping is basically taking an undervalued home, renovate it to increase its value, and sell it to make a profit. Our team’s goal is to use housing data collected between 2006 to 2010 to build a machine learning model that best predicts the potential sale price for properties located in Ames, Iowa.</a:t>
            </a:r>
            <a:endParaRPr sz="18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800">
                <a:solidFill>
                  <a:schemeClr val="dk1"/>
                </a:solidFill>
              </a:rPr>
              <a:t>By accurately predicting housing prices, we can better identify houses that are undervalued and the features to focus on renovation and repair works.</a:t>
            </a:r>
            <a:endParaRPr sz="1800">
              <a:solidFill>
                <a:schemeClr val="dk1"/>
              </a:solidFill>
            </a:endParaRPr>
          </a:p>
          <a:p>
            <a:pPr indent="0" lvl="0" marL="0" rtl="0" algn="l">
              <a:lnSpc>
                <a:spcPct val="115000"/>
              </a:lnSpc>
              <a:spcBef>
                <a:spcPts val="1200"/>
              </a:spcBef>
              <a:spcAft>
                <a:spcPts val="0"/>
              </a:spcAft>
              <a:buClr>
                <a:schemeClr val="dk1"/>
              </a:buClr>
              <a:buSzPts val="1050"/>
              <a:buFont typeface="Arial"/>
              <a:buNone/>
            </a:pPr>
            <a:r>
              <a:t/>
            </a:r>
            <a:endParaRPr sz="1050">
              <a:solidFill>
                <a:schemeClr val="dk1"/>
              </a:solidFill>
              <a:highlight>
                <a:srgbClr val="FFFFFF"/>
              </a:highlight>
            </a:endParaRPr>
          </a:p>
          <a:p>
            <a:pPr indent="0" lvl="0" marL="0" rtl="0" algn="l">
              <a:lnSpc>
                <a:spcPct val="115000"/>
              </a:lnSpc>
              <a:spcBef>
                <a:spcPts val="0"/>
              </a:spcBef>
              <a:spcAft>
                <a:spcPts val="0"/>
              </a:spcAft>
              <a:buClr>
                <a:schemeClr val="dk1"/>
              </a:buClr>
              <a:buSzPts val="1050"/>
              <a:buFont typeface="Arial"/>
              <a:buNone/>
            </a:pPr>
            <a:r>
              <a:t/>
            </a:r>
            <a:endParaRPr sz="1050">
              <a:solidFill>
                <a:schemeClr val="dk1"/>
              </a:solidFill>
              <a:highlight>
                <a:srgbClr val="FFFFFF"/>
              </a:highlight>
            </a:endParaRPr>
          </a:p>
          <a:p>
            <a:pPr indent="0" lvl="0" marL="0" rtl="0" algn="l">
              <a:lnSpc>
                <a:spcPct val="115000"/>
              </a:lnSpc>
              <a:spcBef>
                <a:spcPts val="0"/>
              </a:spcBef>
              <a:spcAft>
                <a:spcPts val="0"/>
              </a:spcAft>
              <a:buClr>
                <a:schemeClr val="dk1"/>
              </a:buClr>
              <a:buSzPts val="1050"/>
              <a:buFont typeface="Arial"/>
              <a:buNone/>
            </a:pPr>
            <a:r>
              <a:rPr lang="en" sz="1050">
                <a:solidFill>
                  <a:schemeClr val="dk1"/>
                </a:solidFill>
                <a:highlight>
                  <a:srgbClr val="FFFFFF"/>
                </a:highlight>
              </a:rPr>
              <a:t>Is it clear what the student plans to do?</a:t>
            </a:r>
            <a:endParaRPr sz="1050">
              <a:solidFill>
                <a:schemeClr val="dk1"/>
              </a:solidFill>
              <a:highlight>
                <a:srgbClr val="FFFFFF"/>
              </a:highlight>
            </a:endParaRPr>
          </a:p>
          <a:p>
            <a:pPr indent="0" lvl="0" marL="0" rtl="0" algn="l">
              <a:spcBef>
                <a:spcPts val="0"/>
              </a:spcBef>
              <a:spcAft>
                <a:spcPts val="0"/>
              </a:spcAft>
              <a:buClr>
                <a:schemeClr val="dk1"/>
              </a:buClr>
              <a:buSzPts val="1050"/>
              <a:buFont typeface="Arial"/>
              <a:buNone/>
            </a:pPr>
            <a:r>
              <a:rPr lang="en" sz="1050">
                <a:solidFill>
                  <a:schemeClr val="dk1"/>
                </a:solidFill>
                <a:highlight>
                  <a:srgbClr val="FFFFFF"/>
                </a:highlight>
              </a:rPr>
              <a:t>What type of model will be developed?</a:t>
            </a:r>
            <a:endParaRPr sz="1050">
              <a:solidFill>
                <a:schemeClr val="dk1"/>
              </a:solidFill>
              <a:highlight>
                <a:srgbClr val="FFFFFF"/>
              </a:highlight>
            </a:endParaRPr>
          </a:p>
          <a:p>
            <a:pPr indent="0" lvl="0" marL="0" rtl="0" algn="l">
              <a:spcBef>
                <a:spcPts val="0"/>
              </a:spcBef>
              <a:spcAft>
                <a:spcPts val="0"/>
              </a:spcAft>
              <a:buClr>
                <a:schemeClr val="dk1"/>
              </a:buClr>
              <a:buSzPts val="1050"/>
              <a:buFont typeface="Arial"/>
              <a:buNone/>
            </a:pPr>
            <a:r>
              <a:rPr lang="en" sz="1050">
                <a:solidFill>
                  <a:schemeClr val="dk1"/>
                </a:solidFill>
                <a:highlight>
                  <a:srgbClr val="FFFFFF"/>
                </a:highlight>
              </a:rPr>
              <a:t>How will success be evaluated?</a:t>
            </a:r>
            <a:endParaRPr sz="1050">
              <a:solidFill>
                <a:schemeClr val="dk1"/>
              </a:solidFill>
              <a:highlight>
                <a:srgbClr val="FFFFFF"/>
              </a:highlight>
            </a:endParaRPr>
          </a:p>
          <a:p>
            <a:pPr indent="0" lvl="0" marL="0" rtl="0" algn="l">
              <a:spcBef>
                <a:spcPts val="0"/>
              </a:spcBef>
              <a:spcAft>
                <a:spcPts val="0"/>
              </a:spcAft>
              <a:buClr>
                <a:schemeClr val="dk1"/>
              </a:buClr>
              <a:buSzPts val="1050"/>
              <a:buFont typeface="Arial"/>
              <a:buNone/>
            </a:pPr>
            <a:r>
              <a:rPr lang="en" sz="1050">
                <a:solidFill>
                  <a:schemeClr val="dk1"/>
                </a:solidFill>
                <a:highlight>
                  <a:srgbClr val="FFFFFF"/>
                </a:highlight>
              </a:rPr>
              <a:t>Is the scope of the project appropriate?</a:t>
            </a:r>
            <a:endParaRPr sz="1050">
              <a:solidFill>
                <a:schemeClr val="dk1"/>
              </a:solidFill>
              <a:highlight>
                <a:srgbClr val="FFFFFF"/>
              </a:highlight>
            </a:endParaRPr>
          </a:p>
          <a:p>
            <a:pPr indent="0" lvl="0" marL="0" rtl="0" algn="l">
              <a:spcBef>
                <a:spcPts val="0"/>
              </a:spcBef>
              <a:spcAft>
                <a:spcPts val="0"/>
              </a:spcAft>
              <a:buClr>
                <a:schemeClr val="dk1"/>
              </a:buClr>
              <a:buSzPts val="1050"/>
              <a:buFont typeface="Arial"/>
              <a:buNone/>
            </a:pPr>
            <a:r>
              <a:rPr lang="en" sz="1050">
                <a:solidFill>
                  <a:schemeClr val="dk1"/>
                </a:solidFill>
                <a:highlight>
                  <a:srgbClr val="FFFFFF"/>
                </a:highlight>
              </a:rPr>
              <a:t>Is it clear who cares about this or why this is important to investigate?</a:t>
            </a:r>
            <a:endParaRPr sz="1050">
              <a:solidFill>
                <a:schemeClr val="dk1"/>
              </a:solidFill>
              <a:highlight>
                <a:srgbClr val="FFFFFF"/>
              </a:highlight>
            </a:endParaRPr>
          </a:p>
          <a:p>
            <a:pPr indent="0" lvl="0" marL="0" rtl="0" algn="l">
              <a:spcBef>
                <a:spcPts val="0"/>
              </a:spcBef>
              <a:spcAft>
                <a:spcPts val="0"/>
              </a:spcAft>
              <a:buClr>
                <a:schemeClr val="dk1"/>
              </a:buClr>
              <a:buSzPts val="1050"/>
              <a:buFont typeface="Arial"/>
              <a:buNone/>
            </a:pPr>
            <a:r>
              <a:rPr lang="en" sz="1050">
                <a:solidFill>
                  <a:schemeClr val="dk1"/>
                </a:solidFill>
                <a:highlight>
                  <a:srgbClr val="FFFFFF"/>
                </a:highlight>
              </a:rPr>
              <a:t>Does the student consider the audience and the primary and secondary stakeholders?</a:t>
            </a:r>
            <a:endParaRPr sz="1050">
              <a:solidFill>
                <a:schemeClr val="dk1"/>
              </a:solidFill>
              <a:highlight>
                <a:srgbClr val="FFFFFF"/>
              </a:highlight>
            </a:endParaRPr>
          </a:p>
          <a:p>
            <a:pPr indent="0" lvl="0" marL="0" rtl="0" algn="l">
              <a:spcBef>
                <a:spcPts val="0"/>
              </a:spcBef>
              <a:spcAft>
                <a:spcPts val="0"/>
              </a:spcAft>
              <a:buClr>
                <a:schemeClr val="dk1"/>
              </a:buClr>
              <a:buSzPts val="1050"/>
              <a:buFont typeface="Arial"/>
              <a:buNone/>
            </a:pPr>
            <a:r>
              <a:t/>
            </a:r>
            <a:endParaRPr sz="105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800">
                <a:solidFill>
                  <a:srgbClr val="ADADAD"/>
                </a:solidFill>
              </a:rPr>
              <a:t>We are a team of data analyst working for              that is in the residential home flipping business. The team’s goal is to use housing data collected from 2006 to 2010 to build a Linear Regression model that best predicts the potential sale price for properties located in Ames, Iowa. </a:t>
            </a:r>
            <a:endParaRPr sz="1800">
              <a:solidFill>
                <a:srgbClr val="ADADAD"/>
              </a:solidFill>
            </a:endParaRPr>
          </a:p>
          <a:p>
            <a:pPr indent="0" lvl="0" marL="0" rtl="0" algn="l">
              <a:lnSpc>
                <a:spcPct val="115000"/>
              </a:lnSpc>
              <a:spcBef>
                <a:spcPts val="1200"/>
              </a:spcBef>
              <a:spcAft>
                <a:spcPts val="0"/>
              </a:spcAft>
              <a:buClr>
                <a:schemeClr val="dk1"/>
              </a:buClr>
              <a:buSzPts val="1100"/>
              <a:buFont typeface="Arial"/>
              <a:buNone/>
            </a:pPr>
            <a:r>
              <a:t/>
            </a:r>
            <a:endParaRPr sz="1800">
              <a:solidFill>
                <a:srgbClr val="ADADAD"/>
              </a:solidFill>
            </a:endParaRPr>
          </a:p>
          <a:p>
            <a:pPr indent="0" lvl="0" marL="0" rtl="0" algn="l">
              <a:lnSpc>
                <a:spcPct val="115000"/>
              </a:lnSpc>
              <a:spcBef>
                <a:spcPts val="1200"/>
              </a:spcBef>
              <a:spcAft>
                <a:spcPts val="0"/>
              </a:spcAft>
              <a:buClr>
                <a:schemeClr val="dk1"/>
              </a:buClr>
              <a:buSzPts val="1100"/>
              <a:buFont typeface="Arial"/>
              <a:buNone/>
            </a:pPr>
            <a:r>
              <a:rPr lang="en" sz="1800">
                <a:solidFill>
                  <a:srgbClr val="ADADAD"/>
                </a:solidFill>
              </a:rPr>
              <a:t>By accurately predicting housing prices we can better identify houses that are undervalued and the features to focus on renovation/repair works.</a:t>
            </a:r>
            <a:endParaRPr sz="1050">
              <a:solidFill>
                <a:schemeClr val="dk1"/>
              </a:solidFill>
              <a:highlight>
                <a:srgbClr val="FFFFFF"/>
              </a:highlight>
            </a:endParaRPr>
          </a:p>
          <a:p>
            <a:pPr indent="0" lvl="0" marL="0" rtl="0" algn="l">
              <a:spcBef>
                <a:spcPts val="120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cfd778770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cfd778770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Now that we have found out what are the key factors that influence the sale price. </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None/>
            </a:pPr>
            <a:r>
              <a:rPr lang="en" sz="1200"/>
              <a:t>We can avoid certain neighbour areas or zoning as they show a negative impact on sale price and it should be avoided.</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Additionally, we can focus on aesthetic features that carry a premium price. For example, r</a:t>
            </a:r>
            <a:r>
              <a:rPr lang="en" sz="1200">
                <a:solidFill>
                  <a:schemeClr val="dk1"/>
                </a:solidFill>
              </a:rPr>
              <a:t>oof style - where removing masard roofs is expected to increase sale price by 3.04% (exp 0.03)</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spcBef>
                <a:spcPts val="1200"/>
              </a:spcBef>
              <a:spcAft>
                <a:spcPts val="0"/>
              </a:spcAft>
              <a:buClr>
                <a:schemeClr val="dk1"/>
              </a:buClr>
              <a:buSzPts val="1100"/>
              <a:buFont typeface="Arial"/>
              <a:buNone/>
            </a:pPr>
            <a:r>
              <a:rPr lang="en" sz="1200">
                <a:solidFill>
                  <a:schemeClr val="dk1"/>
                </a:solidFill>
              </a:rPr>
              <a:t>Our next steps would be to create a companion analysis on labor and material cost to provide estimated cost of various modifications that we can combine with this model to predict profitability of renovations. </a:t>
            </a:r>
            <a:endParaRPr sz="1200">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04f4bcecb2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04f4bcecb2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1"/>
                </a:solidFill>
              </a:rPr>
              <a:t>However, external factors could affect our model predictions.</a:t>
            </a:r>
            <a:endParaRPr sz="1000">
              <a:solidFill>
                <a:schemeClr val="dk1"/>
              </a:solidFill>
            </a:endParaRPr>
          </a:p>
          <a:p>
            <a:pPr indent="0" lvl="0" marL="0" rtl="0" algn="l">
              <a:lnSpc>
                <a:spcPct val="115000"/>
              </a:lnSpc>
              <a:spcBef>
                <a:spcPts val="0"/>
              </a:spcBef>
              <a:spcAft>
                <a:spcPts val="0"/>
              </a:spcAft>
              <a:buNone/>
            </a:pPr>
            <a:r>
              <a:t/>
            </a:r>
            <a:endParaRPr sz="1000">
              <a:solidFill>
                <a:schemeClr val="dk1"/>
              </a:solidFill>
            </a:endParaRPr>
          </a:p>
          <a:p>
            <a:pPr indent="0" lvl="0" marL="0" rtl="0" algn="l">
              <a:lnSpc>
                <a:spcPct val="115000"/>
              </a:lnSpc>
              <a:spcBef>
                <a:spcPts val="0"/>
              </a:spcBef>
              <a:spcAft>
                <a:spcPts val="0"/>
              </a:spcAft>
              <a:buNone/>
            </a:pPr>
            <a:r>
              <a:rPr lang="en" sz="1000">
                <a:solidFill>
                  <a:schemeClr val="dk1"/>
                </a:solidFill>
              </a:rPr>
              <a:t>As all of us are aware that covid19 happened in the year 2019, this covid 19 is an external factor and a black swan event that could affect the model prediction. </a:t>
            </a:r>
            <a:endParaRPr sz="1000">
              <a:solidFill>
                <a:schemeClr val="dk1"/>
              </a:solidFill>
            </a:endParaRPr>
          </a:p>
          <a:p>
            <a:pPr indent="0" lvl="0" marL="0" rtl="0" algn="l">
              <a:lnSpc>
                <a:spcPct val="115000"/>
              </a:lnSpc>
              <a:spcBef>
                <a:spcPts val="0"/>
              </a:spcBef>
              <a:spcAft>
                <a:spcPts val="0"/>
              </a:spcAft>
              <a:buNone/>
            </a:pPr>
            <a:r>
              <a:rPr lang="en" sz="1000">
                <a:solidFill>
                  <a:schemeClr val="dk1"/>
                </a:solidFill>
              </a:rPr>
              <a:t>From the chart itself, it shows that there is a steep increase in home value from $252,000 to $281,000 from December 2020 to December 2021. That’s a 11.5% increase in just a year. Generally, the properties in Ames Market increase only by 4.3% on average annually.</a:t>
            </a:r>
            <a:endParaRPr sz="1000">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sz="1000">
                <a:solidFill>
                  <a:schemeClr val="dk1"/>
                </a:solidFill>
              </a:rPr>
              <a:t>Residential architecture trends also fluctuate across the years and more data collection is needed to fine tune our model for these changes.</a:t>
            </a:r>
            <a:endParaRPr sz="1000">
              <a:solidFill>
                <a:schemeClr val="dk1"/>
              </a:solidFill>
            </a:endParaRPr>
          </a:p>
          <a:p>
            <a:pPr indent="0" lvl="0" marL="0" rtl="0" algn="l">
              <a:lnSpc>
                <a:spcPct val="115000"/>
              </a:lnSpc>
              <a:spcBef>
                <a:spcPts val="0"/>
              </a:spcBef>
              <a:spcAft>
                <a:spcPts val="0"/>
              </a:spcAft>
              <a:buNone/>
            </a:pPr>
            <a:r>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u="sng">
                <a:solidFill>
                  <a:schemeClr val="hlink"/>
                </a:solidFill>
                <a:hlinkClick r:id="rId2"/>
              </a:rPr>
              <a:t>https://www.cnbc.com/2021/09/03/asia-pacific-property-bidding-wars-cash-offers-drive-up-home-prices.html</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endParaRPr>
          </a:p>
          <a:p>
            <a:pPr indent="0" lvl="0" marL="0" rtl="0" algn="l">
              <a:spcBef>
                <a:spcPts val="0"/>
              </a:spcBef>
              <a:spcAft>
                <a:spcPts val="0"/>
              </a:spcAft>
              <a:buNone/>
            </a:pPr>
            <a:r>
              <a:t/>
            </a:r>
            <a:endParaRPr sz="120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cfd778770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cfd778770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Among the 4 models, the ElasticNet model performed the best and was able to explain about 92% of variance in sales prices on the train data and produced the lowest RMSE of 0.116 on both the train and test data. Hence, our team recommends ElasticNet model to predict the sale price due to the normality of distribution.</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However, since we used the 2006 to 2010 dataset to build the model and the real estate market is constantly changing, our best model might not fit the current market. Going forward, we would recommend frequently recording housing specs and sales prices in the Ames area and maintaining a database with the relevant information to continually improve on the model’s ability to predict sales price, even in the face of an ever-changing market landscape.</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04f4bcecb2_3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04f4bcecb2_3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0619ec0f8d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0619ec0f8d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0619ec0f8d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0619ec0f8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0619ec0f8d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0619ec0f8d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ylabel change to Prediction Error (RMSLE), xlabel change to Regularisation Rate (Lambda)?</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04f4bcecb2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04f4bcecb2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sz="1800">
                <a:solidFill>
                  <a:schemeClr val="dk1"/>
                </a:solidFill>
              </a:rPr>
              <a:t>And now, we move on to explore the data we have collected. The first feature is the l</a:t>
            </a:r>
            <a:r>
              <a:rPr lang="en" sz="1800">
                <a:solidFill>
                  <a:schemeClr val="dk1"/>
                </a:solidFill>
              </a:rPr>
              <a:t>iving area, and we can see that it has a linear relationship with sale price. In the scatter plot below, we can clearly see that are some outliers, especially the two houses that is circled with living area greater than 5000 sq ft and price lower than $200,000.</a:t>
            </a:r>
            <a:endParaRPr sz="1800">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04f4bcecb2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04f4bcecb2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The 2nd feature is the number of cars that the garage can hold and how it relates to sale price. Interestingly, </a:t>
            </a:r>
            <a:r>
              <a:rPr lang="en" sz="1800">
                <a:solidFill>
                  <a:schemeClr val="dk1"/>
                </a:solidFill>
              </a:rPr>
              <a:t>As you can see from the plot, as the number of cars the garage can hold increases, the sale price also increases up till 3 garage cars. After that, the sale price starts to drop off. T</a:t>
            </a:r>
            <a:r>
              <a:rPr lang="en" sz="1800"/>
              <a:t>he majority of the houses with garages that can hold 3 Cars and below sell between $100,000 to $550,000, while those that can hold 4 or more cars sell between $120,000 to $300,000. </a:t>
            </a:r>
            <a:endParaRPr sz="18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04f4bcecb2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04f4bcecb2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sz="1800">
                <a:solidFill>
                  <a:schemeClr val="dk1"/>
                </a:solidFill>
              </a:rPr>
              <a:t>The 3rd feature is which year the house was built. T</a:t>
            </a:r>
            <a:r>
              <a:rPr lang="en" sz="1800">
                <a:solidFill>
                  <a:schemeClr val="dk1"/>
                </a:solidFill>
              </a:rPr>
              <a:t>he age of the house plays an important role in its price. Newer houses tend to have higher average prices. As we can see in the graph, there is an uptrend in the sale price of houses built over the past 30 years. However, there are a few houses built before 1900 having a high price, circled in black.</a:t>
            </a:r>
            <a:endParaRPr sz="1800">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04f4bcecb2_3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04f4bcecb2_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1"/>
                </a:solidFill>
              </a:rPr>
              <a:t>The 4th feature is the Neighbourhood. </a:t>
            </a:r>
            <a:r>
              <a:rPr lang="en" sz="1800">
                <a:solidFill>
                  <a:schemeClr val="dk1"/>
                </a:solidFill>
              </a:rPr>
              <a:t>There is a big difference in sale prices among neighborhood in Ames. The 3 most expensive neighborhoods have median sale price of approximately $300,000, which is three times as high as the median of the 3 cheapest neighborhoods.</a:t>
            </a:r>
            <a:endParaRPr sz="18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en" sz="1800">
                <a:solidFill>
                  <a:srgbClr val="595959"/>
                </a:solidFill>
              </a:rPr>
              <a:t>The median property price is three times that of the three cheapest neighborhoods.</a:t>
            </a:r>
            <a:endParaRPr sz="1800">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04f4bcecb2_3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04f4bcecb2_3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sz="1800">
                <a:solidFill>
                  <a:schemeClr val="dk1"/>
                </a:solidFill>
              </a:rPr>
              <a:t>The last feature to explore is the kitchen quality. </a:t>
            </a:r>
            <a:r>
              <a:rPr lang="en" sz="1800">
                <a:solidFill>
                  <a:schemeClr val="dk1"/>
                </a:solidFill>
              </a:rPr>
              <a:t>The difference in price between a property with a good kitchen and one with an excellent kitchen is almost $120,000 on average. As we can see from the plot, the price difference between residences with differing kitchen quality is significant. So when it comes to determining property price, kitchen quality is one of the most crucial factors. Next, I’ll hand the presentation over to Yu Kiat.</a:t>
            </a:r>
            <a:endParaRPr sz="1800">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04f4bcecb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04f4bcecb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This graph shows the distribution of sale prices.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Most of the house prices are between 100,000 and 200,000.</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The distribution of sale price is right-skewed. This means that most of the house prices are on the left side, and the values that are on the right side on the graph would be treated like outliers during the modelling.</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We performed a log transformation to normalize the sale price distribution</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04f4bcecb2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04f4bcecb2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Regression models are very sensitive to outliers so we have to remove them before training the model</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As mentioned earlier, we found outliers in the "Above ground living area", and there are 2 data points where the area is more than 5000 square feet, but the sale price is below 200K. If we do not remove these outliers, the model may predict that houses with high above ground living area will be cheaper.</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8" name="Google Shape;48;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p:nvPr/>
        </p:nvSpPr>
        <p:spPr>
          <a:xfrm flipH="1" rot="10800000">
            <a:off x="0" y="0"/>
            <a:ext cx="7923000" cy="919500"/>
          </a:xfrm>
          <a:prstGeom prst="round1Rect">
            <a:avLst>
              <a:gd fmla="val 50000" name="adj"/>
            </a:avLst>
          </a:prstGeom>
          <a:solidFill>
            <a:srgbClr val="244F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4"/>
          <p:cNvSpPr/>
          <p:nvPr/>
        </p:nvSpPr>
        <p:spPr>
          <a:xfrm>
            <a:off x="8731974" y="4691752"/>
            <a:ext cx="327300" cy="334500"/>
          </a:xfrm>
          <a:prstGeom prst="ellipse">
            <a:avLst/>
          </a:prstGeom>
          <a:solidFill>
            <a:srgbClr val="F4CC45"/>
          </a:solidFill>
          <a:ln cap="flat" cmpd="sng" w="9525">
            <a:solidFill>
              <a:srgbClr val="F4CC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4"/>
          <p:cNvSpPr txBox="1"/>
          <p:nvPr>
            <p:ph type="title"/>
          </p:nvPr>
        </p:nvSpPr>
        <p:spPr>
          <a:xfrm>
            <a:off x="311700" y="172608"/>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 name="Google Shape;21;p4"/>
          <p:cNvSpPr txBox="1"/>
          <p:nvPr>
            <p:ph idx="12" type="sldNum"/>
          </p:nvPr>
        </p:nvSpPr>
        <p:spPr>
          <a:xfrm>
            <a:off x="8731950" y="4663225"/>
            <a:ext cx="327300" cy="393600"/>
          </a:xfrm>
          <a:prstGeom prst="rect">
            <a:avLst/>
          </a:prstGeom>
        </p:spPr>
        <p:txBody>
          <a:bodyPr anchorCtr="0" anchor="ctr" bIns="91425" lIns="91425" spcFirstLastPara="1" rIns="91425" wrap="square" tIns="91425">
            <a:norm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9" name="Google Shape;29;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6" name="Google Shape;36;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0" name="Google Shape;40;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4.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p:nvPr/>
        </p:nvSpPr>
        <p:spPr>
          <a:xfrm>
            <a:off x="8731974" y="4691752"/>
            <a:ext cx="327300" cy="334500"/>
          </a:xfrm>
          <a:prstGeom prst="ellipse">
            <a:avLst/>
          </a:prstGeom>
          <a:solidFill>
            <a:srgbClr val="F4CC45"/>
          </a:solidFill>
          <a:ln cap="flat" cmpd="sng" w="9525">
            <a:solidFill>
              <a:srgbClr val="F4CC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txBox="1"/>
          <p:nvPr>
            <p:ph type="ctrTitle"/>
          </p:nvPr>
        </p:nvSpPr>
        <p:spPr>
          <a:xfrm>
            <a:off x="5664000" y="2218575"/>
            <a:ext cx="3403800" cy="72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b="1" lang="en" sz="2640"/>
              <a:t>Predicting house sale prices using regression models</a:t>
            </a:r>
            <a:endParaRPr b="1" sz="2640"/>
          </a:p>
        </p:txBody>
      </p:sp>
      <p:sp>
        <p:nvSpPr>
          <p:cNvPr id="58" name="Google Shape;58;p13"/>
          <p:cNvSpPr txBox="1"/>
          <p:nvPr>
            <p:ph idx="1" type="subTitle"/>
          </p:nvPr>
        </p:nvSpPr>
        <p:spPr>
          <a:xfrm>
            <a:off x="5664000" y="3191325"/>
            <a:ext cx="2980500" cy="949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605"/>
              <a:buNone/>
            </a:pPr>
            <a:r>
              <a:rPr lang="en" sz="1340">
                <a:solidFill>
                  <a:srgbClr val="999999"/>
                </a:solidFill>
              </a:rPr>
              <a:t>Zhi Yuan, Yu Kiat, Kimberly, </a:t>
            </a:r>
            <a:endParaRPr sz="1340">
              <a:solidFill>
                <a:srgbClr val="999999"/>
              </a:solidFill>
            </a:endParaRPr>
          </a:p>
          <a:p>
            <a:pPr indent="0" lvl="0" marL="0" rtl="0" algn="l">
              <a:spcBef>
                <a:spcPts val="0"/>
              </a:spcBef>
              <a:spcAft>
                <a:spcPts val="0"/>
              </a:spcAft>
              <a:buSzPts val="605"/>
              <a:buNone/>
            </a:pPr>
            <a:r>
              <a:rPr lang="en" sz="1340">
                <a:solidFill>
                  <a:srgbClr val="999999"/>
                </a:solidFill>
              </a:rPr>
              <a:t>Hang Feng, Yong Gui</a:t>
            </a:r>
            <a:endParaRPr sz="1340">
              <a:solidFill>
                <a:srgbClr val="999999"/>
              </a:solidFill>
            </a:endParaRPr>
          </a:p>
          <a:p>
            <a:pPr indent="0" lvl="0" marL="0" rtl="0" algn="l">
              <a:spcBef>
                <a:spcPts val="0"/>
              </a:spcBef>
              <a:spcAft>
                <a:spcPts val="0"/>
              </a:spcAft>
              <a:buSzPts val="605"/>
              <a:buNone/>
            </a:pPr>
            <a:r>
              <a:t/>
            </a:r>
            <a:endParaRPr sz="1340"/>
          </a:p>
        </p:txBody>
      </p:sp>
      <p:sp>
        <p:nvSpPr>
          <p:cNvPr id="59" name="Google Shape;59;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60" name="Google Shape;60;p13"/>
          <p:cNvPicPr preferRelativeResize="0"/>
          <p:nvPr/>
        </p:nvPicPr>
        <p:blipFill rotWithShape="1">
          <a:blip r:embed="rId3">
            <a:alphaModFix/>
          </a:blip>
          <a:srcRect b="0" l="9315" r="10793" t="0"/>
          <a:stretch/>
        </p:blipFill>
        <p:spPr>
          <a:xfrm>
            <a:off x="0" y="0"/>
            <a:ext cx="5482148" cy="5143501"/>
          </a:xfrm>
          <a:prstGeom prst="rect">
            <a:avLst/>
          </a:prstGeom>
          <a:noFill/>
          <a:ln>
            <a:noFill/>
          </a:ln>
        </p:spPr>
      </p:pic>
      <p:sp>
        <p:nvSpPr>
          <p:cNvPr id="61" name="Google Shape;61;p13"/>
          <p:cNvSpPr txBox="1"/>
          <p:nvPr>
            <p:ph type="ctrTitle"/>
          </p:nvPr>
        </p:nvSpPr>
        <p:spPr>
          <a:xfrm>
            <a:off x="5664000" y="519375"/>
            <a:ext cx="2791500" cy="10569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1400">
                <a:solidFill>
                  <a:srgbClr val="4E9BF2"/>
                </a:solidFill>
              </a:rPr>
              <a:t>PROJECT 2</a:t>
            </a:r>
            <a:endParaRPr b="1" sz="1400">
              <a:solidFill>
                <a:srgbClr val="4E9BF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311700" y="172608"/>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Missing Values</a:t>
            </a:r>
            <a:endParaRPr/>
          </a:p>
        </p:txBody>
      </p:sp>
      <p:sp>
        <p:nvSpPr>
          <p:cNvPr id="143" name="Google Shape;143;p22"/>
          <p:cNvSpPr txBox="1"/>
          <p:nvPr>
            <p:ph idx="1" type="body"/>
          </p:nvPr>
        </p:nvSpPr>
        <p:spPr>
          <a:xfrm>
            <a:off x="4939118" y="976466"/>
            <a:ext cx="4064700" cy="4223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500" u="sng"/>
              <a:t>Category 1:</a:t>
            </a:r>
            <a:br>
              <a:rPr lang="en" sz="1500" u="sng"/>
            </a:br>
            <a:r>
              <a:rPr lang="en" sz="1500"/>
              <a:t>Textual</a:t>
            </a:r>
            <a:r>
              <a:rPr lang="en" sz="1500"/>
              <a:t> </a:t>
            </a:r>
            <a:r>
              <a:rPr lang="en" sz="1500"/>
              <a:t>f</a:t>
            </a:r>
            <a:r>
              <a:rPr lang="en" sz="1500"/>
              <a:t>eatures where missing values mean a lack of the feature. </a:t>
            </a:r>
            <a:br>
              <a:rPr lang="en" sz="1500"/>
            </a:br>
            <a:r>
              <a:rPr lang="en" sz="1500"/>
              <a:t>	Replaced with “None”</a:t>
            </a:r>
            <a:br>
              <a:rPr lang="en" sz="1500"/>
            </a:br>
            <a:br>
              <a:rPr lang="en" sz="1500"/>
            </a:br>
            <a:r>
              <a:rPr lang="en" sz="1500" u="sng"/>
              <a:t>Category 2:</a:t>
            </a:r>
            <a:br>
              <a:rPr lang="en" sz="1500"/>
            </a:br>
            <a:r>
              <a:rPr lang="en" sz="1500"/>
              <a:t>Numerical features related to Category 1 items. </a:t>
            </a:r>
            <a:br>
              <a:rPr lang="en" sz="1500"/>
            </a:br>
            <a:r>
              <a:rPr lang="en" sz="1500"/>
              <a:t>	Replaced with 0</a:t>
            </a:r>
            <a:br>
              <a:rPr lang="en" sz="1500"/>
            </a:br>
            <a:br>
              <a:rPr lang="en" sz="1500"/>
            </a:br>
            <a:r>
              <a:rPr lang="en" sz="1500" u="sng"/>
              <a:t>Category 3: </a:t>
            </a:r>
            <a:br>
              <a:rPr lang="en" sz="1500"/>
            </a:br>
            <a:r>
              <a:rPr lang="en" sz="1500"/>
              <a:t>Others</a:t>
            </a:r>
            <a:br>
              <a:rPr lang="en" sz="1500"/>
            </a:br>
            <a:r>
              <a:rPr lang="en" sz="1500"/>
              <a:t>	Numerical: replaced with average</a:t>
            </a:r>
            <a:br>
              <a:rPr lang="en" sz="1500"/>
            </a:br>
            <a:r>
              <a:rPr lang="en" sz="1500"/>
              <a:t>	Textual: replaced with most common </a:t>
            </a:r>
            <a:br>
              <a:rPr lang="en" sz="1500"/>
            </a:br>
            <a:r>
              <a:rPr lang="en" sz="1500"/>
              <a:t>         value</a:t>
            </a:r>
            <a:endParaRPr sz="1500"/>
          </a:p>
        </p:txBody>
      </p:sp>
      <p:sp>
        <p:nvSpPr>
          <p:cNvPr id="144" name="Google Shape;144;p22"/>
          <p:cNvSpPr txBox="1"/>
          <p:nvPr>
            <p:ph idx="12" type="sldNum"/>
          </p:nvPr>
        </p:nvSpPr>
        <p:spPr>
          <a:xfrm>
            <a:off x="8731950" y="4663225"/>
            <a:ext cx="3273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sp>
        <p:nvSpPr>
          <p:cNvPr id="145" name="Google Shape;145;p22"/>
          <p:cNvSpPr txBox="1"/>
          <p:nvPr/>
        </p:nvSpPr>
        <p:spPr>
          <a:xfrm>
            <a:off x="2872650" y="2361700"/>
            <a:ext cx="2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46" name="Google Shape;146;p22"/>
          <p:cNvPicPr preferRelativeResize="0"/>
          <p:nvPr/>
        </p:nvPicPr>
        <p:blipFill>
          <a:blip r:embed="rId3">
            <a:alphaModFix/>
          </a:blip>
          <a:stretch>
            <a:fillRect/>
          </a:stretch>
        </p:blipFill>
        <p:spPr>
          <a:xfrm>
            <a:off x="171300" y="1587187"/>
            <a:ext cx="4480174" cy="2478874"/>
          </a:xfrm>
          <a:prstGeom prst="rect">
            <a:avLst/>
          </a:prstGeom>
          <a:noFill/>
          <a:ln>
            <a:noFill/>
          </a:ln>
        </p:spPr>
      </p:pic>
      <p:sp>
        <p:nvSpPr>
          <p:cNvPr id="147" name="Google Shape;147;p22"/>
          <p:cNvSpPr/>
          <p:nvPr/>
        </p:nvSpPr>
        <p:spPr>
          <a:xfrm>
            <a:off x="5219730" y="1876750"/>
            <a:ext cx="181800" cy="195900"/>
          </a:xfrm>
          <a:prstGeom prst="rightArrow">
            <a:avLst>
              <a:gd fmla="val 50000" name="adj1"/>
              <a:gd fmla="val 50000" name="adj2"/>
            </a:avLst>
          </a:prstGeom>
          <a:solidFill>
            <a:srgbClr val="67CAFA"/>
          </a:solidFill>
          <a:ln cap="flat" cmpd="sng" w="9525">
            <a:solidFill>
              <a:srgbClr val="67CAF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2"/>
          <p:cNvSpPr/>
          <p:nvPr/>
        </p:nvSpPr>
        <p:spPr>
          <a:xfrm>
            <a:off x="5219730" y="3198634"/>
            <a:ext cx="181800" cy="195900"/>
          </a:xfrm>
          <a:prstGeom prst="rightArrow">
            <a:avLst>
              <a:gd fmla="val 50000" name="adj1"/>
              <a:gd fmla="val 50000" name="adj2"/>
            </a:avLst>
          </a:prstGeom>
          <a:solidFill>
            <a:srgbClr val="67CAFA"/>
          </a:solidFill>
          <a:ln cap="flat" cmpd="sng" w="9525">
            <a:solidFill>
              <a:srgbClr val="67CAF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2"/>
          <p:cNvSpPr/>
          <p:nvPr/>
        </p:nvSpPr>
        <p:spPr>
          <a:xfrm>
            <a:off x="5219730" y="4246743"/>
            <a:ext cx="181800" cy="195900"/>
          </a:xfrm>
          <a:prstGeom prst="rightArrow">
            <a:avLst>
              <a:gd fmla="val 50000" name="adj1"/>
              <a:gd fmla="val 50000" name="adj2"/>
            </a:avLst>
          </a:prstGeom>
          <a:solidFill>
            <a:srgbClr val="67CAFA"/>
          </a:solidFill>
          <a:ln cap="flat" cmpd="sng" w="9525">
            <a:solidFill>
              <a:srgbClr val="67CAF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2"/>
          <p:cNvSpPr/>
          <p:nvPr/>
        </p:nvSpPr>
        <p:spPr>
          <a:xfrm>
            <a:off x="5219730" y="4522356"/>
            <a:ext cx="181800" cy="195900"/>
          </a:xfrm>
          <a:prstGeom prst="rightArrow">
            <a:avLst>
              <a:gd fmla="val 50000" name="adj1"/>
              <a:gd fmla="val 50000" name="adj2"/>
            </a:avLst>
          </a:prstGeom>
          <a:solidFill>
            <a:srgbClr val="67CAFA"/>
          </a:solidFill>
          <a:ln cap="flat" cmpd="sng" w="9525">
            <a:solidFill>
              <a:srgbClr val="67CAF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id="155" name="Google Shape;155;p23"/>
          <p:cNvPicPr preferRelativeResize="0"/>
          <p:nvPr/>
        </p:nvPicPr>
        <p:blipFill>
          <a:blip r:embed="rId3">
            <a:alphaModFix/>
          </a:blip>
          <a:stretch>
            <a:fillRect/>
          </a:stretch>
        </p:blipFill>
        <p:spPr>
          <a:xfrm>
            <a:off x="311700" y="1044875"/>
            <a:ext cx="5228375" cy="3962101"/>
          </a:xfrm>
          <a:prstGeom prst="rect">
            <a:avLst/>
          </a:prstGeom>
          <a:noFill/>
          <a:ln>
            <a:noFill/>
          </a:ln>
        </p:spPr>
      </p:pic>
      <p:sp>
        <p:nvSpPr>
          <p:cNvPr id="156" name="Google Shape;156;p23"/>
          <p:cNvSpPr txBox="1"/>
          <p:nvPr>
            <p:ph type="title"/>
          </p:nvPr>
        </p:nvSpPr>
        <p:spPr>
          <a:xfrm>
            <a:off x="311700" y="172608"/>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Multic</a:t>
            </a:r>
            <a:r>
              <a:rPr lang="en"/>
              <a:t>ollinearity</a:t>
            </a:r>
            <a:endParaRPr/>
          </a:p>
        </p:txBody>
      </p:sp>
      <p:sp>
        <p:nvSpPr>
          <p:cNvPr id="157" name="Google Shape;157;p23"/>
          <p:cNvSpPr txBox="1"/>
          <p:nvPr>
            <p:ph idx="1" type="body"/>
          </p:nvPr>
        </p:nvSpPr>
        <p:spPr>
          <a:xfrm>
            <a:off x="5938300" y="1280675"/>
            <a:ext cx="2950800" cy="30363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a:t>There are several highly linearly related features.</a:t>
            </a:r>
            <a:endParaRPr/>
          </a:p>
          <a:p>
            <a:pPr indent="0" lvl="0" marL="0" rtl="0" algn="l">
              <a:lnSpc>
                <a:spcPct val="100000"/>
              </a:lnSpc>
              <a:spcBef>
                <a:spcPts val="1200"/>
              </a:spcBef>
              <a:spcAft>
                <a:spcPts val="0"/>
              </a:spcAft>
              <a:buNone/>
            </a:pPr>
            <a:r>
              <a:t/>
            </a:r>
            <a:endParaRPr/>
          </a:p>
          <a:p>
            <a:pPr indent="0" lvl="0" marL="0" rtl="0" algn="l">
              <a:lnSpc>
                <a:spcPct val="100000"/>
              </a:lnSpc>
              <a:spcBef>
                <a:spcPts val="1200"/>
              </a:spcBef>
              <a:spcAft>
                <a:spcPts val="0"/>
              </a:spcAft>
              <a:buNone/>
            </a:pPr>
            <a:r>
              <a:rPr lang="en"/>
              <a:t>Independent features should be </a:t>
            </a:r>
            <a:r>
              <a:rPr i="1" lang="en"/>
              <a:t>independent.</a:t>
            </a:r>
            <a:endParaRPr i="1"/>
          </a:p>
          <a:p>
            <a:pPr indent="0" lvl="0" marL="0" rtl="0" algn="l">
              <a:lnSpc>
                <a:spcPct val="100000"/>
              </a:lnSpc>
              <a:spcBef>
                <a:spcPts val="1200"/>
              </a:spcBef>
              <a:spcAft>
                <a:spcPts val="0"/>
              </a:spcAft>
              <a:buNone/>
            </a:pPr>
            <a:r>
              <a:t/>
            </a:r>
            <a:endParaRPr i="1"/>
          </a:p>
          <a:p>
            <a:pPr indent="0" lvl="0" marL="0" rtl="0" algn="l">
              <a:lnSpc>
                <a:spcPct val="100000"/>
              </a:lnSpc>
              <a:spcBef>
                <a:spcPts val="1200"/>
              </a:spcBef>
              <a:spcAft>
                <a:spcPts val="1200"/>
              </a:spcAft>
              <a:buNone/>
            </a:pPr>
            <a:r>
              <a:rPr lang="en"/>
              <a:t>Reduces precision of coefficient estimates.</a:t>
            </a:r>
            <a:endParaRPr/>
          </a:p>
        </p:txBody>
      </p:sp>
      <p:sp>
        <p:nvSpPr>
          <p:cNvPr id="158" name="Google Shape;158;p23"/>
          <p:cNvSpPr txBox="1"/>
          <p:nvPr>
            <p:ph idx="12" type="sldNum"/>
          </p:nvPr>
        </p:nvSpPr>
        <p:spPr>
          <a:xfrm>
            <a:off x="8731950" y="4663225"/>
            <a:ext cx="3273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4"/>
          <p:cNvSpPr txBox="1"/>
          <p:nvPr>
            <p:ph type="title"/>
          </p:nvPr>
        </p:nvSpPr>
        <p:spPr>
          <a:xfrm>
            <a:off x="311700" y="172608"/>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Engineering</a:t>
            </a:r>
            <a:endParaRPr/>
          </a:p>
          <a:p>
            <a:pPr indent="0" lvl="0" marL="0" rtl="0" algn="l">
              <a:spcBef>
                <a:spcPts val="0"/>
              </a:spcBef>
              <a:spcAft>
                <a:spcPts val="0"/>
              </a:spcAft>
              <a:buNone/>
            </a:pPr>
            <a:r>
              <a:t/>
            </a:r>
            <a:endParaRPr/>
          </a:p>
        </p:txBody>
      </p:sp>
      <p:sp>
        <p:nvSpPr>
          <p:cNvPr id="164" name="Google Shape;164;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en"/>
              <a:t>Combined features</a:t>
            </a:r>
            <a:endParaRPr/>
          </a:p>
          <a:p>
            <a:pPr indent="0" lvl="0" marL="0" rtl="0" algn="l">
              <a:lnSpc>
                <a:spcPct val="100000"/>
              </a:lnSpc>
              <a:spcBef>
                <a:spcPts val="1200"/>
              </a:spcBef>
              <a:spcAft>
                <a:spcPts val="0"/>
              </a:spcAft>
              <a:buNone/>
            </a:pPr>
            <a:r>
              <a:rPr lang="en"/>
              <a:t>E.g. Age, Size </a:t>
            </a:r>
            <a:endParaRPr/>
          </a:p>
          <a:p>
            <a:pPr indent="0" lvl="0" marL="0" rtl="0" algn="l">
              <a:lnSpc>
                <a:spcPct val="100000"/>
              </a:lnSpc>
              <a:spcBef>
                <a:spcPts val="1200"/>
              </a:spcBef>
              <a:spcAft>
                <a:spcPts val="0"/>
              </a:spcAft>
              <a:buNone/>
            </a:pPr>
            <a:r>
              <a:t/>
            </a:r>
            <a:endParaRPr/>
          </a:p>
          <a:p>
            <a:pPr indent="0" lvl="0" marL="0" rtl="0" algn="l">
              <a:lnSpc>
                <a:spcPct val="100000"/>
              </a:lnSpc>
              <a:spcBef>
                <a:spcPts val="1200"/>
              </a:spcBef>
              <a:spcAft>
                <a:spcPts val="0"/>
              </a:spcAft>
              <a:buNone/>
            </a:pPr>
            <a:r>
              <a:rPr lang="en"/>
              <a:t>New interaction features</a:t>
            </a:r>
            <a:endParaRPr/>
          </a:p>
          <a:p>
            <a:pPr indent="0" lvl="0" marL="0" rtl="0" algn="l">
              <a:lnSpc>
                <a:spcPct val="100000"/>
              </a:lnSpc>
              <a:spcBef>
                <a:spcPts val="1200"/>
              </a:spcBef>
              <a:spcAft>
                <a:spcPts val="0"/>
              </a:spcAft>
              <a:buNone/>
            </a:pPr>
            <a:r>
              <a:rPr lang="en"/>
              <a:t>E.g. Score = Quality x Condition or Quality x Quantity</a:t>
            </a:r>
            <a:endParaRPr/>
          </a:p>
          <a:p>
            <a:pPr indent="0" lvl="0" marL="0" rtl="0" algn="l">
              <a:lnSpc>
                <a:spcPct val="100000"/>
              </a:lnSpc>
              <a:spcBef>
                <a:spcPts val="1200"/>
              </a:spcBef>
              <a:spcAft>
                <a:spcPts val="0"/>
              </a:spcAft>
              <a:buClr>
                <a:schemeClr val="dk1"/>
              </a:buClr>
              <a:buSzPts val="1100"/>
              <a:buFont typeface="Arial"/>
              <a:buNone/>
            </a:pPr>
            <a:r>
              <a:t/>
            </a:r>
            <a:endParaRPr/>
          </a:p>
          <a:p>
            <a:pPr indent="0" lvl="0" marL="0" rtl="0" algn="l">
              <a:lnSpc>
                <a:spcPct val="115000"/>
              </a:lnSpc>
              <a:spcBef>
                <a:spcPts val="1200"/>
              </a:spcBef>
              <a:spcAft>
                <a:spcPts val="0"/>
              </a:spcAft>
              <a:buNone/>
            </a:pPr>
            <a:r>
              <a:rPr lang="en"/>
              <a:t>The new features would produce multicollinearity but the modelling process would also help handle this issue.</a:t>
            </a:r>
            <a:endParaRPr/>
          </a:p>
          <a:p>
            <a:pPr indent="0" lvl="0" marL="0" rtl="0" algn="l">
              <a:lnSpc>
                <a:spcPct val="100000"/>
              </a:lnSpc>
              <a:spcBef>
                <a:spcPts val="1200"/>
              </a:spcBef>
              <a:spcAft>
                <a:spcPts val="1200"/>
              </a:spcAft>
              <a:buNone/>
            </a:pPr>
            <a:r>
              <a:t/>
            </a:r>
            <a:endParaRPr/>
          </a:p>
        </p:txBody>
      </p:sp>
      <p:sp>
        <p:nvSpPr>
          <p:cNvPr id="165" name="Google Shape;165;p24"/>
          <p:cNvSpPr txBox="1"/>
          <p:nvPr>
            <p:ph idx="12" type="sldNum"/>
          </p:nvPr>
        </p:nvSpPr>
        <p:spPr>
          <a:xfrm>
            <a:off x="8731950" y="4663225"/>
            <a:ext cx="3273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pic>
        <p:nvPicPr>
          <p:cNvPr id="166" name="Google Shape;166;p24"/>
          <p:cNvPicPr preferRelativeResize="0"/>
          <p:nvPr/>
        </p:nvPicPr>
        <p:blipFill>
          <a:blip r:embed="rId3">
            <a:alphaModFix/>
          </a:blip>
          <a:stretch>
            <a:fillRect/>
          </a:stretch>
        </p:blipFill>
        <p:spPr>
          <a:xfrm>
            <a:off x="6730775" y="1152475"/>
            <a:ext cx="1826450" cy="1826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5"/>
          <p:cNvSpPr txBox="1"/>
          <p:nvPr>
            <p:ph type="title"/>
          </p:nvPr>
        </p:nvSpPr>
        <p:spPr>
          <a:xfrm>
            <a:off x="311700" y="172608"/>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Baseline</a:t>
            </a:r>
            <a:r>
              <a:rPr lang="en"/>
              <a:t>- </a:t>
            </a:r>
            <a:r>
              <a:rPr lang="en" sz="1520"/>
              <a:t>mean</a:t>
            </a:r>
            <a:endParaRPr/>
          </a:p>
        </p:txBody>
      </p:sp>
      <p:sp>
        <p:nvSpPr>
          <p:cNvPr id="172" name="Google Shape;172;p25"/>
          <p:cNvSpPr txBox="1"/>
          <p:nvPr/>
        </p:nvSpPr>
        <p:spPr>
          <a:xfrm>
            <a:off x="5515250" y="3334025"/>
            <a:ext cx="2672400" cy="1368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b="1" lang="en">
                <a:solidFill>
                  <a:schemeClr val="dk1"/>
                </a:solidFill>
              </a:rPr>
              <a:t>R</a:t>
            </a:r>
            <a:r>
              <a:rPr b="1" baseline="30000" lang="en">
                <a:solidFill>
                  <a:schemeClr val="dk1"/>
                </a:solidFill>
              </a:rPr>
              <a:t>2 </a:t>
            </a:r>
            <a:r>
              <a:rPr b="1" lang="en">
                <a:solidFill>
                  <a:schemeClr val="dk1"/>
                </a:solidFill>
              </a:rPr>
              <a:t> Score: 0</a:t>
            </a:r>
            <a:endParaRPr b="1">
              <a:solidFill>
                <a:schemeClr val="dk1"/>
              </a:solidFill>
            </a:endParaRPr>
          </a:p>
          <a:p>
            <a:pPr indent="0" lvl="0" marL="0" rtl="0" algn="l">
              <a:spcBef>
                <a:spcPts val="0"/>
              </a:spcBef>
              <a:spcAft>
                <a:spcPts val="0"/>
              </a:spcAft>
              <a:buNone/>
            </a:pPr>
            <a:r>
              <a:t/>
            </a:r>
            <a:endParaRPr b="1">
              <a:solidFill>
                <a:schemeClr val="dk1"/>
              </a:solidFill>
            </a:endParaRPr>
          </a:p>
          <a:p>
            <a:pPr indent="-317500" lvl="0" marL="457200" rtl="0" algn="l">
              <a:spcBef>
                <a:spcPts val="0"/>
              </a:spcBef>
              <a:spcAft>
                <a:spcPts val="0"/>
              </a:spcAft>
              <a:buClr>
                <a:schemeClr val="dk1"/>
              </a:buClr>
              <a:buSzPts val="1400"/>
              <a:buChar char="●"/>
            </a:pPr>
            <a:r>
              <a:rPr b="1" lang="en">
                <a:solidFill>
                  <a:schemeClr val="dk1"/>
                </a:solidFill>
              </a:rPr>
              <a:t>RMSE: $78,000</a:t>
            </a:r>
            <a:endParaRPr b="1">
              <a:solidFill>
                <a:schemeClr val="dk1"/>
              </a:solidFill>
            </a:endParaRPr>
          </a:p>
        </p:txBody>
      </p:sp>
      <p:sp>
        <p:nvSpPr>
          <p:cNvPr id="173" name="Google Shape;173;p25"/>
          <p:cNvSpPr txBox="1"/>
          <p:nvPr>
            <p:ph idx="12" type="sldNum"/>
          </p:nvPr>
        </p:nvSpPr>
        <p:spPr>
          <a:xfrm>
            <a:off x="8731950" y="4663225"/>
            <a:ext cx="3273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pic>
        <p:nvPicPr>
          <p:cNvPr id="174" name="Google Shape;174;p25"/>
          <p:cNvPicPr preferRelativeResize="0"/>
          <p:nvPr/>
        </p:nvPicPr>
        <p:blipFill>
          <a:blip r:embed="rId3">
            <a:alphaModFix/>
          </a:blip>
          <a:stretch>
            <a:fillRect/>
          </a:stretch>
        </p:blipFill>
        <p:spPr>
          <a:xfrm>
            <a:off x="5194150" y="1198200"/>
            <a:ext cx="2862499" cy="1775150"/>
          </a:xfrm>
          <a:prstGeom prst="rect">
            <a:avLst/>
          </a:prstGeom>
          <a:noFill/>
          <a:ln>
            <a:noFill/>
          </a:ln>
        </p:spPr>
      </p:pic>
      <p:pic>
        <p:nvPicPr>
          <p:cNvPr id="175" name="Google Shape;175;p25"/>
          <p:cNvPicPr preferRelativeResize="0"/>
          <p:nvPr/>
        </p:nvPicPr>
        <p:blipFill>
          <a:blip r:embed="rId4">
            <a:alphaModFix/>
          </a:blip>
          <a:stretch>
            <a:fillRect/>
          </a:stretch>
        </p:blipFill>
        <p:spPr>
          <a:xfrm>
            <a:off x="442675" y="1198200"/>
            <a:ext cx="4384751" cy="35047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6"/>
          <p:cNvSpPr txBox="1"/>
          <p:nvPr>
            <p:ph type="title"/>
          </p:nvPr>
        </p:nvSpPr>
        <p:spPr>
          <a:xfrm>
            <a:off x="311700" y="172608"/>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 </a:t>
            </a:r>
            <a:r>
              <a:rPr lang="en" sz="1520"/>
              <a:t>Linear Regression</a:t>
            </a:r>
            <a:endParaRPr/>
          </a:p>
        </p:txBody>
      </p:sp>
      <p:sp>
        <p:nvSpPr>
          <p:cNvPr id="181" name="Google Shape;181;p26"/>
          <p:cNvSpPr txBox="1"/>
          <p:nvPr/>
        </p:nvSpPr>
        <p:spPr>
          <a:xfrm>
            <a:off x="5563975" y="1198200"/>
            <a:ext cx="2484600" cy="321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R</a:t>
            </a:r>
            <a:r>
              <a:rPr b="1" baseline="30000" lang="en">
                <a:solidFill>
                  <a:schemeClr val="dk1"/>
                </a:solidFill>
              </a:rPr>
              <a:t>2 </a:t>
            </a:r>
            <a:r>
              <a:rPr b="1" lang="en">
                <a:solidFill>
                  <a:schemeClr val="dk1"/>
                </a:solidFill>
              </a:rPr>
              <a:t> Score:</a:t>
            </a:r>
            <a:endParaRPr b="1">
              <a:solidFill>
                <a:schemeClr val="dk1"/>
              </a:solidFill>
            </a:endParaRPr>
          </a:p>
          <a:p>
            <a:pPr indent="0" lvl="0" marL="0" rtl="0" algn="l">
              <a:spcBef>
                <a:spcPts val="0"/>
              </a:spcBef>
              <a:spcAft>
                <a:spcPts val="0"/>
              </a:spcAft>
              <a:buNone/>
            </a:pPr>
            <a:r>
              <a:t/>
            </a:r>
            <a:endParaRPr b="1">
              <a:solidFill>
                <a:schemeClr val="dk1"/>
              </a:solidFill>
            </a:endParaRPr>
          </a:p>
          <a:p>
            <a:pPr indent="-317500" lvl="0" marL="457200" rtl="0" algn="l">
              <a:spcBef>
                <a:spcPts val="0"/>
              </a:spcBef>
              <a:spcAft>
                <a:spcPts val="0"/>
              </a:spcAft>
              <a:buClr>
                <a:schemeClr val="dk1"/>
              </a:buClr>
              <a:buSzPts val="1400"/>
              <a:buChar char="●"/>
            </a:pPr>
            <a:r>
              <a:rPr b="1" lang="en">
                <a:solidFill>
                  <a:schemeClr val="dk1"/>
                </a:solidFill>
              </a:rPr>
              <a:t>Train Score (Lr):</a:t>
            </a:r>
            <a:endParaRPr b="1">
              <a:solidFill>
                <a:schemeClr val="dk1"/>
              </a:solidFill>
            </a:endParaRPr>
          </a:p>
          <a:p>
            <a:pPr indent="-317500" lvl="1" marL="914400" rtl="0" algn="l">
              <a:spcBef>
                <a:spcPts val="0"/>
              </a:spcBef>
              <a:spcAft>
                <a:spcPts val="0"/>
              </a:spcAft>
              <a:buClr>
                <a:schemeClr val="dk1"/>
              </a:buClr>
              <a:buSzPts val="1400"/>
              <a:buChar char="○"/>
            </a:pPr>
            <a:r>
              <a:rPr b="1" lang="en">
                <a:solidFill>
                  <a:schemeClr val="dk1"/>
                </a:solidFill>
              </a:rPr>
              <a:t>0.65</a:t>
            </a:r>
            <a:endParaRPr b="1">
              <a:solidFill>
                <a:schemeClr val="dk1"/>
              </a:solidFill>
            </a:endParaRPr>
          </a:p>
          <a:p>
            <a:pPr indent="0" lvl="0" marL="914400" rtl="0" algn="l">
              <a:spcBef>
                <a:spcPts val="0"/>
              </a:spcBef>
              <a:spcAft>
                <a:spcPts val="0"/>
              </a:spcAft>
              <a:buNone/>
            </a:pPr>
            <a:r>
              <a:t/>
            </a:r>
            <a:endParaRPr b="1">
              <a:solidFill>
                <a:schemeClr val="dk1"/>
              </a:solidFill>
            </a:endParaRPr>
          </a:p>
          <a:p>
            <a:pPr indent="-317500" lvl="0" marL="457200" rtl="0" algn="l">
              <a:spcBef>
                <a:spcPts val="0"/>
              </a:spcBef>
              <a:spcAft>
                <a:spcPts val="0"/>
              </a:spcAft>
              <a:buClr>
                <a:schemeClr val="dk1"/>
              </a:buClr>
              <a:buSzPts val="1400"/>
              <a:buChar char="●"/>
            </a:pPr>
            <a:r>
              <a:rPr b="1" lang="en">
                <a:solidFill>
                  <a:schemeClr val="dk1"/>
                </a:solidFill>
              </a:rPr>
              <a:t>Test Score (Lr):</a:t>
            </a:r>
            <a:endParaRPr b="1">
              <a:solidFill>
                <a:schemeClr val="dk1"/>
              </a:solidFill>
            </a:endParaRPr>
          </a:p>
          <a:p>
            <a:pPr indent="-317500" lvl="1" marL="914400" rtl="0" algn="l">
              <a:spcBef>
                <a:spcPts val="0"/>
              </a:spcBef>
              <a:spcAft>
                <a:spcPts val="0"/>
              </a:spcAft>
              <a:buClr>
                <a:schemeClr val="dk1"/>
              </a:buClr>
              <a:buSzPts val="1400"/>
              <a:buChar char="○"/>
            </a:pPr>
            <a:r>
              <a:rPr b="1" lang="en">
                <a:solidFill>
                  <a:schemeClr val="dk1"/>
                </a:solidFill>
              </a:rPr>
              <a:t>-20</a:t>
            </a:r>
            <a:endParaRPr b="1">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rPr b="1" lang="en">
                <a:solidFill>
                  <a:schemeClr val="dk1"/>
                </a:solidFill>
              </a:rPr>
              <a:t>RMSLE</a:t>
            </a:r>
            <a:endParaRPr b="1">
              <a:solidFill>
                <a:schemeClr val="dk1"/>
              </a:solidFill>
            </a:endParaRPr>
          </a:p>
          <a:p>
            <a:pPr indent="-317500" lvl="0" marL="457200" rtl="0" algn="l">
              <a:spcBef>
                <a:spcPts val="0"/>
              </a:spcBef>
              <a:spcAft>
                <a:spcPts val="0"/>
              </a:spcAft>
              <a:buClr>
                <a:schemeClr val="dk1"/>
              </a:buClr>
              <a:buSzPts val="1400"/>
              <a:buChar char="●"/>
            </a:pPr>
            <a:r>
              <a:rPr b="1" lang="en">
                <a:solidFill>
                  <a:schemeClr val="dk1"/>
                </a:solidFill>
              </a:rPr>
              <a:t>Train Score (Lr):</a:t>
            </a:r>
            <a:endParaRPr b="1">
              <a:solidFill>
                <a:schemeClr val="dk1"/>
              </a:solidFill>
            </a:endParaRPr>
          </a:p>
          <a:p>
            <a:pPr indent="-317500" lvl="1" marL="914400" rtl="0" algn="l">
              <a:spcBef>
                <a:spcPts val="0"/>
              </a:spcBef>
              <a:spcAft>
                <a:spcPts val="0"/>
              </a:spcAft>
              <a:buClr>
                <a:schemeClr val="dk1"/>
              </a:buClr>
              <a:buSzPts val="1400"/>
              <a:buChar char="○"/>
            </a:pPr>
            <a:r>
              <a:rPr b="1" lang="en">
                <a:solidFill>
                  <a:schemeClr val="dk1"/>
                </a:solidFill>
              </a:rPr>
              <a:t>44,670.20</a:t>
            </a:r>
            <a:endParaRPr b="1">
              <a:solidFill>
                <a:schemeClr val="dk1"/>
              </a:solidFill>
            </a:endParaRPr>
          </a:p>
          <a:p>
            <a:pPr indent="0" lvl="0" marL="914400" rtl="0" algn="l">
              <a:spcBef>
                <a:spcPts val="0"/>
              </a:spcBef>
              <a:spcAft>
                <a:spcPts val="0"/>
              </a:spcAft>
              <a:buNone/>
            </a:pPr>
            <a:r>
              <a:t/>
            </a:r>
            <a:endParaRPr b="1">
              <a:solidFill>
                <a:schemeClr val="dk1"/>
              </a:solidFill>
            </a:endParaRPr>
          </a:p>
          <a:p>
            <a:pPr indent="-317500" lvl="0" marL="457200" rtl="0" algn="l">
              <a:spcBef>
                <a:spcPts val="0"/>
              </a:spcBef>
              <a:spcAft>
                <a:spcPts val="0"/>
              </a:spcAft>
              <a:buClr>
                <a:schemeClr val="dk1"/>
              </a:buClr>
              <a:buSzPts val="1400"/>
              <a:buChar char="●"/>
            </a:pPr>
            <a:r>
              <a:rPr b="1" lang="en">
                <a:solidFill>
                  <a:schemeClr val="dk1"/>
                </a:solidFill>
              </a:rPr>
              <a:t>Test Score (Lr):</a:t>
            </a:r>
            <a:endParaRPr b="1">
              <a:solidFill>
                <a:schemeClr val="dk1"/>
              </a:solidFill>
            </a:endParaRPr>
          </a:p>
          <a:p>
            <a:pPr indent="-317500" lvl="1" marL="914400" rtl="0" algn="l">
              <a:spcBef>
                <a:spcPts val="0"/>
              </a:spcBef>
              <a:spcAft>
                <a:spcPts val="0"/>
              </a:spcAft>
              <a:buClr>
                <a:schemeClr val="dk1"/>
              </a:buClr>
              <a:buSzPts val="1400"/>
              <a:buChar char="○"/>
            </a:pPr>
            <a:r>
              <a:rPr b="1" lang="en">
                <a:solidFill>
                  <a:schemeClr val="dk1"/>
                </a:solidFill>
              </a:rPr>
              <a:t>$290,447.65</a:t>
            </a:r>
            <a:endParaRPr b="1">
              <a:solidFill>
                <a:schemeClr val="dk1"/>
              </a:solidFill>
            </a:endParaRPr>
          </a:p>
        </p:txBody>
      </p:sp>
      <p:pic>
        <p:nvPicPr>
          <p:cNvPr id="182" name="Google Shape;182;p26"/>
          <p:cNvPicPr preferRelativeResize="0"/>
          <p:nvPr/>
        </p:nvPicPr>
        <p:blipFill>
          <a:blip r:embed="rId3">
            <a:alphaModFix/>
          </a:blip>
          <a:stretch>
            <a:fillRect/>
          </a:stretch>
        </p:blipFill>
        <p:spPr>
          <a:xfrm>
            <a:off x="669675" y="1099150"/>
            <a:ext cx="3667700" cy="3869225"/>
          </a:xfrm>
          <a:prstGeom prst="rect">
            <a:avLst/>
          </a:prstGeom>
          <a:noFill/>
          <a:ln>
            <a:noFill/>
          </a:ln>
        </p:spPr>
      </p:pic>
      <p:sp>
        <p:nvSpPr>
          <p:cNvPr id="183" name="Google Shape;183;p26"/>
          <p:cNvSpPr txBox="1"/>
          <p:nvPr>
            <p:ph idx="12" type="sldNum"/>
          </p:nvPr>
        </p:nvSpPr>
        <p:spPr>
          <a:xfrm>
            <a:off x="8731950" y="4663225"/>
            <a:ext cx="3273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7"/>
          <p:cNvSpPr txBox="1"/>
          <p:nvPr>
            <p:ph type="title"/>
          </p:nvPr>
        </p:nvSpPr>
        <p:spPr>
          <a:xfrm>
            <a:off x="311700" y="172608"/>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Modelling - Performance Summary</a:t>
            </a:r>
            <a:endParaRPr/>
          </a:p>
        </p:txBody>
      </p:sp>
      <p:graphicFrame>
        <p:nvGraphicFramePr>
          <p:cNvPr id="189" name="Google Shape;189;p27"/>
          <p:cNvGraphicFramePr/>
          <p:nvPr/>
        </p:nvGraphicFramePr>
        <p:xfrm>
          <a:off x="311675" y="1317905"/>
          <a:ext cx="3000000" cy="3000000"/>
        </p:xfrm>
        <a:graphic>
          <a:graphicData uri="http://schemas.openxmlformats.org/drawingml/2006/table">
            <a:tbl>
              <a:tblPr>
                <a:noFill/>
                <a:tableStyleId>{3E1E92E4-9DF9-45A0-8932-462AA15AD1EC}</a:tableStyleId>
              </a:tblPr>
              <a:tblGrid>
                <a:gridCol w="1704125"/>
                <a:gridCol w="1704125"/>
                <a:gridCol w="1704125"/>
                <a:gridCol w="1704125"/>
                <a:gridCol w="1704125"/>
              </a:tblGrid>
              <a:tr h="347425">
                <a:tc>
                  <a:txBody>
                    <a:bodyPr/>
                    <a:lstStyle/>
                    <a:p>
                      <a:pPr indent="0" lvl="0" marL="0" rtl="0" algn="ctr">
                        <a:spcBef>
                          <a:spcPts val="0"/>
                        </a:spcBef>
                        <a:spcAft>
                          <a:spcPts val="0"/>
                        </a:spcAft>
                        <a:buNone/>
                      </a:pPr>
                      <a:r>
                        <a:rPr b="1" lang="en" sz="1200">
                          <a:solidFill>
                            <a:schemeClr val="lt1"/>
                          </a:solidFill>
                        </a:rPr>
                        <a:t>Model</a:t>
                      </a:r>
                      <a:endParaRPr b="1" sz="1200">
                        <a:solidFill>
                          <a:schemeClr val="lt1"/>
                        </a:solidFill>
                      </a:endParaRPr>
                    </a:p>
                  </a:txBody>
                  <a:tcPr marT="91425" marB="91425" marR="91425" marL="91425">
                    <a:lnL cap="flat" cmpd="sng" w="9525">
                      <a:solidFill>
                        <a:srgbClr val="4E9BF2"/>
                      </a:solidFill>
                      <a:prstDash val="solid"/>
                      <a:round/>
                      <a:headEnd len="sm" w="sm" type="none"/>
                      <a:tailEnd len="sm" w="sm" type="none"/>
                    </a:lnL>
                    <a:lnR cap="flat" cmpd="sng" w="9525">
                      <a:solidFill>
                        <a:srgbClr val="4E9BF2"/>
                      </a:solidFill>
                      <a:prstDash val="solid"/>
                      <a:round/>
                      <a:headEnd len="sm" w="sm" type="none"/>
                      <a:tailEnd len="sm" w="sm" type="none"/>
                    </a:lnR>
                    <a:lnT cap="flat" cmpd="sng" w="9525">
                      <a:solidFill>
                        <a:srgbClr val="4E9BF2"/>
                      </a:solidFill>
                      <a:prstDash val="solid"/>
                      <a:round/>
                      <a:headEnd len="sm" w="sm" type="none"/>
                      <a:tailEnd len="sm" w="sm" type="none"/>
                    </a:lnT>
                    <a:lnB cap="flat" cmpd="sng" w="9525">
                      <a:solidFill>
                        <a:srgbClr val="4E9BF2"/>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b="1" lang="en" sz="1200">
                          <a:solidFill>
                            <a:schemeClr val="lt1"/>
                          </a:solidFill>
                        </a:rPr>
                        <a:t>Train R2</a:t>
                      </a:r>
                      <a:endParaRPr b="1" sz="1200">
                        <a:solidFill>
                          <a:schemeClr val="lt1"/>
                        </a:solidFill>
                      </a:endParaRPr>
                    </a:p>
                  </a:txBody>
                  <a:tcPr marT="91425" marB="91425" marR="91425" marL="91425">
                    <a:lnL cap="flat" cmpd="sng" w="9525">
                      <a:solidFill>
                        <a:srgbClr val="4E9BF2"/>
                      </a:solidFill>
                      <a:prstDash val="solid"/>
                      <a:round/>
                      <a:headEnd len="sm" w="sm" type="none"/>
                      <a:tailEnd len="sm" w="sm" type="none"/>
                    </a:lnL>
                    <a:lnR cap="flat" cmpd="sng" w="9525">
                      <a:solidFill>
                        <a:srgbClr val="4E9BF2"/>
                      </a:solidFill>
                      <a:prstDash val="solid"/>
                      <a:round/>
                      <a:headEnd len="sm" w="sm" type="none"/>
                      <a:tailEnd len="sm" w="sm" type="none"/>
                    </a:lnR>
                    <a:lnT cap="flat" cmpd="sng" w="9525">
                      <a:solidFill>
                        <a:srgbClr val="4E9BF2"/>
                      </a:solidFill>
                      <a:prstDash val="solid"/>
                      <a:round/>
                      <a:headEnd len="sm" w="sm" type="none"/>
                      <a:tailEnd len="sm" w="sm" type="none"/>
                    </a:lnT>
                    <a:lnB cap="flat" cmpd="sng" w="9525">
                      <a:solidFill>
                        <a:srgbClr val="4E9BF2"/>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b="1" lang="en" sz="1200">
                          <a:solidFill>
                            <a:schemeClr val="lt1"/>
                          </a:solidFill>
                        </a:rPr>
                        <a:t>Test R2</a:t>
                      </a:r>
                      <a:endParaRPr b="1" sz="1200">
                        <a:solidFill>
                          <a:schemeClr val="lt1"/>
                        </a:solidFill>
                      </a:endParaRPr>
                    </a:p>
                  </a:txBody>
                  <a:tcPr marT="91425" marB="91425" marR="91425" marL="91425">
                    <a:lnL cap="flat" cmpd="sng" w="9525">
                      <a:solidFill>
                        <a:srgbClr val="4E9BF2"/>
                      </a:solidFill>
                      <a:prstDash val="solid"/>
                      <a:round/>
                      <a:headEnd len="sm" w="sm" type="none"/>
                      <a:tailEnd len="sm" w="sm" type="none"/>
                    </a:lnL>
                    <a:lnR cap="flat" cmpd="sng" w="9525">
                      <a:solidFill>
                        <a:srgbClr val="4E9BF2"/>
                      </a:solidFill>
                      <a:prstDash val="solid"/>
                      <a:round/>
                      <a:headEnd len="sm" w="sm" type="none"/>
                      <a:tailEnd len="sm" w="sm" type="none"/>
                    </a:lnR>
                    <a:lnT cap="flat" cmpd="sng" w="9525">
                      <a:solidFill>
                        <a:srgbClr val="4E9BF2"/>
                      </a:solidFill>
                      <a:prstDash val="solid"/>
                      <a:round/>
                      <a:headEnd len="sm" w="sm" type="none"/>
                      <a:tailEnd len="sm" w="sm" type="none"/>
                    </a:lnT>
                    <a:lnB cap="flat" cmpd="sng" w="9525">
                      <a:solidFill>
                        <a:srgbClr val="4E9BF2"/>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b="1" lang="en" sz="1200">
                          <a:solidFill>
                            <a:schemeClr val="lt1"/>
                          </a:solidFill>
                        </a:rPr>
                        <a:t>Train </a:t>
                      </a:r>
                      <a:r>
                        <a:rPr b="1" lang="en" sz="1200">
                          <a:solidFill>
                            <a:schemeClr val="lt1"/>
                          </a:solidFill>
                        </a:rPr>
                        <a:t>RMSE</a:t>
                      </a:r>
                      <a:endParaRPr b="1" sz="1200">
                        <a:solidFill>
                          <a:schemeClr val="lt1"/>
                        </a:solidFill>
                      </a:endParaRPr>
                    </a:p>
                  </a:txBody>
                  <a:tcPr marT="91425" marB="91425" marR="91425" marL="91425">
                    <a:lnL cap="flat" cmpd="sng" w="9525">
                      <a:solidFill>
                        <a:srgbClr val="4E9BF2"/>
                      </a:solidFill>
                      <a:prstDash val="solid"/>
                      <a:round/>
                      <a:headEnd len="sm" w="sm" type="none"/>
                      <a:tailEnd len="sm" w="sm" type="none"/>
                    </a:lnL>
                    <a:lnR cap="flat" cmpd="sng" w="9525">
                      <a:solidFill>
                        <a:srgbClr val="4E9BF2"/>
                      </a:solidFill>
                      <a:prstDash val="solid"/>
                      <a:round/>
                      <a:headEnd len="sm" w="sm" type="none"/>
                      <a:tailEnd len="sm" w="sm" type="none"/>
                    </a:lnR>
                    <a:lnT cap="flat" cmpd="sng" w="9525">
                      <a:solidFill>
                        <a:srgbClr val="4E9BF2"/>
                      </a:solidFill>
                      <a:prstDash val="solid"/>
                      <a:round/>
                      <a:headEnd len="sm" w="sm" type="none"/>
                      <a:tailEnd len="sm" w="sm" type="none"/>
                    </a:lnT>
                    <a:lnB cap="flat" cmpd="sng" w="9525">
                      <a:solidFill>
                        <a:srgbClr val="4E9BF2"/>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b="1" lang="en" sz="1200">
                          <a:solidFill>
                            <a:schemeClr val="lt1"/>
                          </a:solidFill>
                        </a:rPr>
                        <a:t>Test RMSE</a:t>
                      </a:r>
                      <a:endParaRPr b="1" sz="1200">
                        <a:solidFill>
                          <a:schemeClr val="lt1"/>
                        </a:solidFill>
                      </a:endParaRPr>
                    </a:p>
                  </a:txBody>
                  <a:tcPr marT="91425" marB="91425" marR="91425" marL="91425">
                    <a:lnL cap="flat" cmpd="sng" w="9525">
                      <a:solidFill>
                        <a:srgbClr val="4E9BF2"/>
                      </a:solidFill>
                      <a:prstDash val="solid"/>
                      <a:round/>
                      <a:headEnd len="sm" w="sm" type="none"/>
                      <a:tailEnd len="sm" w="sm" type="none"/>
                    </a:lnL>
                    <a:lnR cap="flat" cmpd="sng" w="9525">
                      <a:solidFill>
                        <a:srgbClr val="4E9BF2"/>
                      </a:solidFill>
                      <a:prstDash val="solid"/>
                      <a:round/>
                      <a:headEnd len="sm" w="sm" type="none"/>
                      <a:tailEnd len="sm" w="sm" type="none"/>
                    </a:lnR>
                    <a:lnT cap="flat" cmpd="sng" w="9525">
                      <a:solidFill>
                        <a:srgbClr val="4E9BF2"/>
                      </a:solidFill>
                      <a:prstDash val="solid"/>
                      <a:round/>
                      <a:headEnd len="sm" w="sm" type="none"/>
                      <a:tailEnd len="sm" w="sm" type="none"/>
                    </a:lnT>
                    <a:lnB cap="flat" cmpd="sng" w="9525">
                      <a:solidFill>
                        <a:srgbClr val="4E9BF2"/>
                      </a:solidFill>
                      <a:prstDash val="solid"/>
                      <a:round/>
                      <a:headEnd len="sm" w="sm" type="none"/>
                      <a:tailEnd len="sm" w="sm" type="none"/>
                    </a:lnB>
                    <a:solidFill>
                      <a:schemeClr val="accent1"/>
                    </a:solidFill>
                  </a:tcPr>
                </a:tc>
              </a:tr>
              <a:tr h="694900">
                <a:tc>
                  <a:txBody>
                    <a:bodyPr/>
                    <a:lstStyle/>
                    <a:p>
                      <a:pPr indent="0" lvl="0" marL="0" rtl="0" algn="l">
                        <a:spcBef>
                          <a:spcPts val="0"/>
                        </a:spcBef>
                        <a:spcAft>
                          <a:spcPts val="0"/>
                        </a:spcAft>
                        <a:buNone/>
                      </a:pPr>
                      <a:r>
                        <a:rPr lang="en" sz="1200">
                          <a:solidFill>
                            <a:schemeClr val="dk1"/>
                          </a:solidFill>
                        </a:rPr>
                        <a:t>Linear Regression</a:t>
                      </a:r>
                      <a:endParaRPr sz="1200">
                        <a:solidFill>
                          <a:schemeClr val="dk1"/>
                        </a:solidFill>
                      </a:endParaRPr>
                    </a:p>
                  </a:txBody>
                  <a:tcPr marT="91425" marB="91425" marR="91425" marL="91425" anchor="ctr">
                    <a:lnL cap="flat" cmpd="sng" w="9525">
                      <a:solidFill>
                        <a:srgbClr val="4E9BF2"/>
                      </a:solidFill>
                      <a:prstDash val="solid"/>
                      <a:round/>
                      <a:headEnd len="sm" w="sm" type="none"/>
                      <a:tailEnd len="sm" w="sm" type="none"/>
                    </a:lnL>
                    <a:lnR cap="flat" cmpd="sng" w="9525">
                      <a:solidFill>
                        <a:srgbClr val="4E9BF2"/>
                      </a:solidFill>
                      <a:prstDash val="solid"/>
                      <a:round/>
                      <a:headEnd len="sm" w="sm" type="none"/>
                      <a:tailEnd len="sm" w="sm" type="none"/>
                    </a:lnR>
                    <a:lnT cap="flat" cmpd="sng" w="9525">
                      <a:solidFill>
                        <a:srgbClr val="4E9BF2"/>
                      </a:solidFill>
                      <a:prstDash val="solid"/>
                      <a:round/>
                      <a:headEnd len="sm" w="sm" type="none"/>
                      <a:tailEnd len="sm" w="sm" type="none"/>
                    </a:lnT>
                    <a:lnB cap="flat" cmpd="sng" w="9525">
                      <a:solidFill>
                        <a:srgbClr val="4E9BF2"/>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rPr>
                        <a:t>65.0%</a:t>
                      </a:r>
                      <a:endParaRPr sz="1200">
                        <a:solidFill>
                          <a:schemeClr val="dk1"/>
                        </a:solidFill>
                      </a:endParaRPr>
                    </a:p>
                  </a:txBody>
                  <a:tcPr marT="91425" marB="91425" marR="91425" marL="91425" anchor="ctr">
                    <a:lnL cap="flat" cmpd="sng" w="9525">
                      <a:solidFill>
                        <a:srgbClr val="4E9BF2"/>
                      </a:solidFill>
                      <a:prstDash val="solid"/>
                      <a:round/>
                      <a:headEnd len="sm" w="sm" type="none"/>
                      <a:tailEnd len="sm" w="sm" type="none"/>
                    </a:lnL>
                    <a:lnR cap="flat" cmpd="sng" w="9525">
                      <a:solidFill>
                        <a:srgbClr val="4E9BF2"/>
                      </a:solidFill>
                      <a:prstDash val="solid"/>
                      <a:round/>
                      <a:headEnd len="sm" w="sm" type="none"/>
                      <a:tailEnd len="sm" w="sm" type="none"/>
                    </a:lnR>
                    <a:lnT cap="flat" cmpd="sng" w="9525">
                      <a:solidFill>
                        <a:srgbClr val="4E9BF2"/>
                      </a:solidFill>
                      <a:prstDash val="solid"/>
                      <a:round/>
                      <a:headEnd len="sm" w="sm" type="none"/>
                      <a:tailEnd len="sm" w="sm" type="none"/>
                    </a:lnT>
                    <a:lnB cap="flat" cmpd="sng" w="9525">
                      <a:solidFill>
                        <a:srgbClr val="4E9BF2"/>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rPr>
                        <a:t>-20.2%</a:t>
                      </a:r>
                      <a:endParaRPr sz="1200">
                        <a:solidFill>
                          <a:schemeClr val="dk1"/>
                        </a:solidFill>
                      </a:endParaRPr>
                    </a:p>
                  </a:txBody>
                  <a:tcPr marT="91425" marB="91425" marR="91425" marL="91425" anchor="ctr">
                    <a:lnL cap="flat" cmpd="sng" w="9525">
                      <a:solidFill>
                        <a:srgbClr val="4E9BF2"/>
                      </a:solidFill>
                      <a:prstDash val="solid"/>
                      <a:round/>
                      <a:headEnd len="sm" w="sm" type="none"/>
                      <a:tailEnd len="sm" w="sm" type="none"/>
                    </a:lnL>
                    <a:lnR cap="flat" cmpd="sng" w="9525">
                      <a:solidFill>
                        <a:srgbClr val="4E9BF2"/>
                      </a:solidFill>
                      <a:prstDash val="solid"/>
                      <a:round/>
                      <a:headEnd len="sm" w="sm" type="none"/>
                      <a:tailEnd len="sm" w="sm" type="none"/>
                    </a:lnR>
                    <a:lnT cap="flat" cmpd="sng" w="9525">
                      <a:solidFill>
                        <a:srgbClr val="4E9BF2"/>
                      </a:solidFill>
                      <a:prstDash val="solid"/>
                      <a:round/>
                      <a:headEnd len="sm" w="sm" type="none"/>
                      <a:tailEnd len="sm" w="sm" type="none"/>
                    </a:lnT>
                    <a:lnB cap="flat" cmpd="sng" w="9525">
                      <a:solidFill>
                        <a:srgbClr val="4E9BF2"/>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rPr>
                        <a:t>44670.20</a:t>
                      </a:r>
                      <a:endParaRPr sz="1200">
                        <a:solidFill>
                          <a:schemeClr val="dk1"/>
                        </a:solidFill>
                      </a:endParaRPr>
                    </a:p>
                  </a:txBody>
                  <a:tcPr marT="91425" marB="91425" marR="91425" marL="91425" anchor="ctr">
                    <a:lnL cap="flat" cmpd="sng" w="9525">
                      <a:solidFill>
                        <a:srgbClr val="4E9BF2"/>
                      </a:solidFill>
                      <a:prstDash val="solid"/>
                      <a:round/>
                      <a:headEnd len="sm" w="sm" type="none"/>
                      <a:tailEnd len="sm" w="sm" type="none"/>
                    </a:lnL>
                    <a:lnR cap="flat" cmpd="sng" w="9525">
                      <a:solidFill>
                        <a:srgbClr val="4E9BF2"/>
                      </a:solidFill>
                      <a:prstDash val="solid"/>
                      <a:round/>
                      <a:headEnd len="sm" w="sm" type="none"/>
                      <a:tailEnd len="sm" w="sm" type="none"/>
                    </a:lnR>
                    <a:lnT cap="flat" cmpd="sng" w="9525">
                      <a:solidFill>
                        <a:srgbClr val="4E9BF2"/>
                      </a:solidFill>
                      <a:prstDash val="solid"/>
                      <a:round/>
                      <a:headEnd len="sm" w="sm" type="none"/>
                      <a:tailEnd len="sm" w="sm" type="none"/>
                    </a:lnT>
                    <a:lnB cap="flat" cmpd="sng" w="9525">
                      <a:solidFill>
                        <a:srgbClr val="4E9BF2"/>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rPr>
                        <a:t>290447.65</a:t>
                      </a:r>
                      <a:endParaRPr sz="1200">
                        <a:solidFill>
                          <a:schemeClr val="dk1"/>
                        </a:solidFill>
                      </a:endParaRPr>
                    </a:p>
                  </a:txBody>
                  <a:tcPr marT="91425" marB="91425" marR="91425" marL="91425" anchor="ctr">
                    <a:lnL cap="flat" cmpd="sng" w="9525">
                      <a:solidFill>
                        <a:srgbClr val="4E9BF2"/>
                      </a:solidFill>
                      <a:prstDash val="solid"/>
                      <a:round/>
                      <a:headEnd len="sm" w="sm" type="none"/>
                      <a:tailEnd len="sm" w="sm" type="none"/>
                    </a:lnL>
                    <a:lnR cap="flat" cmpd="sng" w="9525">
                      <a:solidFill>
                        <a:srgbClr val="4E9BF2"/>
                      </a:solidFill>
                      <a:prstDash val="solid"/>
                      <a:round/>
                      <a:headEnd len="sm" w="sm" type="none"/>
                      <a:tailEnd len="sm" w="sm" type="none"/>
                    </a:lnR>
                    <a:lnT cap="flat" cmpd="sng" w="9525">
                      <a:solidFill>
                        <a:srgbClr val="4E9BF2"/>
                      </a:solidFill>
                      <a:prstDash val="solid"/>
                      <a:round/>
                      <a:headEnd len="sm" w="sm" type="none"/>
                      <a:tailEnd len="sm" w="sm" type="none"/>
                    </a:lnT>
                    <a:lnB cap="flat" cmpd="sng" w="9525">
                      <a:solidFill>
                        <a:srgbClr val="4E9BF2"/>
                      </a:solidFill>
                      <a:prstDash val="solid"/>
                      <a:round/>
                      <a:headEnd len="sm" w="sm" type="none"/>
                      <a:tailEnd len="sm" w="sm" type="none"/>
                    </a:lnB>
                  </a:tcPr>
                </a:tc>
              </a:tr>
              <a:tr h="694900">
                <a:tc>
                  <a:txBody>
                    <a:bodyPr/>
                    <a:lstStyle/>
                    <a:p>
                      <a:pPr indent="0" lvl="0" marL="0" rtl="0" algn="l">
                        <a:spcBef>
                          <a:spcPts val="0"/>
                        </a:spcBef>
                        <a:spcAft>
                          <a:spcPts val="0"/>
                        </a:spcAft>
                        <a:buNone/>
                      </a:pPr>
                      <a:r>
                        <a:rPr lang="en" sz="1200">
                          <a:solidFill>
                            <a:schemeClr val="dk1"/>
                          </a:solidFill>
                        </a:rPr>
                        <a:t>Ridge Regression</a:t>
                      </a:r>
                      <a:endParaRPr sz="1200">
                        <a:solidFill>
                          <a:schemeClr val="dk1"/>
                        </a:solidFill>
                      </a:endParaRPr>
                    </a:p>
                  </a:txBody>
                  <a:tcPr marT="91425" marB="91425" marR="91425" marL="91425" anchor="ctr">
                    <a:lnL cap="flat" cmpd="sng" w="9525">
                      <a:solidFill>
                        <a:srgbClr val="4E9BF2"/>
                      </a:solidFill>
                      <a:prstDash val="solid"/>
                      <a:round/>
                      <a:headEnd len="sm" w="sm" type="none"/>
                      <a:tailEnd len="sm" w="sm" type="none"/>
                    </a:lnL>
                    <a:lnR cap="flat" cmpd="sng" w="9525">
                      <a:solidFill>
                        <a:srgbClr val="4E9BF2"/>
                      </a:solidFill>
                      <a:prstDash val="solid"/>
                      <a:round/>
                      <a:headEnd len="sm" w="sm" type="none"/>
                      <a:tailEnd len="sm" w="sm" type="none"/>
                    </a:lnR>
                    <a:lnT cap="flat" cmpd="sng" w="9525">
                      <a:solidFill>
                        <a:srgbClr val="4E9BF2"/>
                      </a:solidFill>
                      <a:prstDash val="solid"/>
                      <a:round/>
                      <a:headEnd len="sm" w="sm" type="none"/>
                      <a:tailEnd len="sm" w="sm" type="none"/>
                    </a:lnT>
                    <a:lnB cap="flat" cmpd="sng" w="9525">
                      <a:solidFill>
                        <a:srgbClr val="4E9BF2"/>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rPr>
                        <a:t>92.0%</a:t>
                      </a:r>
                      <a:endParaRPr sz="1200">
                        <a:solidFill>
                          <a:schemeClr val="dk1"/>
                        </a:solidFill>
                      </a:endParaRPr>
                    </a:p>
                  </a:txBody>
                  <a:tcPr marT="91425" marB="91425" marR="91425" marL="91425" anchor="ctr">
                    <a:lnL cap="flat" cmpd="sng" w="9525">
                      <a:solidFill>
                        <a:srgbClr val="4E9BF2"/>
                      </a:solidFill>
                      <a:prstDash val="solid"/>
                      <a:round/>
                      <a:headEnd len="sm" w="sm" type="none"/>
                      <a:tailEnd len="sm" w="sm" type="none"/>
                    </a:lnL>
                    <a:lnR cap="flat" cmpd="sng" w="9525">
                      <a:solidFill>
                        <a:srgbClr val="4E9BF2"/>
                      </a:solidFill>
                      <a:prstDash val="solid"/>
                      <a:round/>
                      <a:headEnd len="sm" w="sm" type="none"/>
                      <a:tailEnd len="sm" w="sm" type="none"/>
                    </a:lnR>
                    <a:lnT cap="flat" cmpd="sng" w="9525">
                      <a:solidFill>
                        <a:srgbClr val="4E9BF2"/>
                      </a:solidFill>
                      <a:prstDash val="solid"/>
                      <a:round/>
                      <a:headEnd len="sm" w="sm" type="none"/>
                      <a:tailEnd len="sm" w="sm" type="none"/>
                    </a:lnT>
                    <a:lnB cap="flat" cmpd="sng" w="9525">
                      <a:solidFill>
                        <a:srgbClr val="4E9BF2"/>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rPr>
                        <a:t>91.1%</a:t>
                      </a:r>
                      <a:endParaRPr sz="1200">
                        <a:solidFill>
                          <a:schemeClr val="dk1"/>
                        </a:solidFill>
                      </a:endParaRPr>
                    </a:p>
                  </a:txBody>
                  <a:tcPr marT="91425" marB="91425" marR="91425" marL="91425" anchor="ctr">
                    <a:lnL cap="flat" cmpd="sng" w="9525">
                      <a:solidFill>
                        <a:srgbClr val="4E9BF2"/>
                      </a:solidFill>
                      <a:prstDash val="solid"/>
                      <a:round/>
                      <a:headEnd len="sm" w="sm" type="none"/>
                      <a:tailEnd len="sm" w="sm" type="none"/>
                    </a:lnL>
                    <a:lnR cap="flat" cmpd="sng" w="9525">
                      <a:solidFill>
                        <a:srgbClr val="4E9BF2"/>
                      </a:solidFill>
                      <a:prstDash val="solid"/>
                      <a:round/>
                      <a:headEnd len="sm" w="sm" type="none"/>
                      <a:tailEnd len="sm" w="sm" type="none"/>
                    </a:lnR>
                    <a:lnT cap="flat" cmpd="sng" w="9525">
                      <a:solidFill>
                        <a:srgbClr val="4E9BF2"/>
                      </a:solidFill>
                      <a:prstDash val="solid"/>
                      <a:round/>
                      <a:headEnd len="sm" w="sm" type="none"/>
                      <a:tailEnd len="sm" w="sm" type="none"/>
                    </a:lnT>
                    <a:lnB cap="flat" cmpd="sng" w="9525">
                      <a:solidFill>
                        <a:srgbClr val="4E9BF2"/>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rPr>
                        <a:t>20002.95</a:t>
                      </a:r>
                      <a:endParaRPr sz="1200">
                        <a:solidFill>
                          <a:schemeClr val="dk1"/>
                        </a:solidFill>
                      </a:endParaRPr>
                    </a:p>
                  </a:txBody>
                  <a:tcPr marT="91425" marB="91425" marR="91425" marL="91425" anchor="ctr">
                    <a:lnL cap="flat" cmpd="sng" w="9525">
                      <a:solidFill>
                        <a:srgbClr val="4E9BF2"/>
                      </a:solidFill>
                      <a:prstDash val="solid"/>
                      <a:round/>
                      <a:headEnd len="sm" w="sm" type="none"/>
                      <a:tailEnd len="sm" w="sm" type="none"/>
                    </a:lnL>
                    <a:lnR cap="flat" cmpd="sng" w="9525">
                      <a:solidFill>
                        <a:srgbClr val="4E9BF2"/>
                      </a:solidFill>
                      <a:prstDash val="solid"/>
                      <a:round/>
                      <a:headEnd len="sm" w="sm" type="none"/>
                      <a:tailEnd len="sm" w="sm" type="none"/>
                    </a:lnR>
                    <a:lnT cap="flat" cmpd="sng" w="9525">
                      <a:solidFill>
                        <a:srgbClr val="4E9BF2"/>
                      </a:solidFill>
                      <a:prstDash val="solid"/>
                      <a:round/>
                      <a:headEnd len="sm" w="sm" type="none"/>
                      <a:tailEnd len="sm" w="sm" type="none"/>
                    </a:lnT>
                    <a:lnB cap="flat" cmpd="sng" w="9525">
                      <a:solidFill>
                        <a:srgbClr val="4E9BF2"/>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rPr>
                        <a:t>22804.35</a:t>
                      </a:r>
                      <a:endParaRPr sz="1200">
                        <a:solidFill>
                          <a:schemeClr val="dk1"/>
                        </a:solidFill>
                      </a:endParaRPr>
                    </a:p>
                  </a:txBody>
                  <a:tcPr marT="91425" marB="91425" marR="91425" marL="91425" anchor="ctr">
                    <a:lnL cap="flat" cmpd="sng" w="9525">
                      <a:solidFill>
                        <a:srgbClr val="4E9BF2"/>
                      </a:solidFill>
                      <a:prstDash val="solid"/>
                      <a:round/>
                      <a:headEnd len="sm" w="sm" type="none"/>
                      <a:tailEnd len="sm" w="sm" type="none"/>
                    </a:lnL>
                    <a:lnR cap="flat" cmpd="sng" w="9525">
                      <a:solidFill>
                        <a:srgbClr val="4E9BF2"/>
                      </a:solidFill>
                      <a:prstDash val="solid"/>
                      <a:round/>
                      <a:headEnd len="sm" w="sm" type="none"/>
                      <a:tailEnd len="sm" w="sm" type="none"/>
                    </a:lnR>
                    <a:lnT cap="flat" cmpd="sng" w="9525">
                      <a:solidFill>
                        <a:srgbClr val="4E9BF2"/>
                      </a:solidFill>
                      <a:prstDash val="solid"/>
                      <a:round/>
                      <a:headEnd len="sm" w="sm" type="none"/>
                      <a:tailEnd len="sm" w="sm" type="none"/>
                    </a:lnT>
                    <a:lnB cap="flat" cmpd="sng" w="9525">
                      <a:solidFill>
                        <a:srgbClr val="4E9BF2"/>
                      </a:solidFill>
                      <a:prstDash val="solid"/>
                      <a:round/>
                      <a:headEnd len="sm" w="sm" type="none"/>
                      <a:tailEnd len="sm" w="sm" type="none"/>
                    </a:lnB>
                  </a:tcPr>
                </a:tc>
              </a:tr>
              <a:tr h="694900">
                <a:tc>
                  <a:txBody>
                    <a:bodyPr/>
                    <a:lstStyle/>
                    <a:p>
                      <a:pPr indent="0" lvl="0" marL="0" rtl="0" algn="l">
                        <a:spcBef>
                          <a:spcPts val="0"/>
                        </a:spcBef>
                        <a:spcAft>
                          <a:spcPts val="0"/>
                        </a:spcAft>
                        <a:buNone/>
                      </a:pPr>
                      <a:r>
                        <a:rPr lang="en" sz="1200">
                          <a:solidFill>
                            <a:schemeClr val="dk1"/>
                          </a:solidFill>
                        </a:rPr>
                        <a:t>Lasso Regression</a:t>
                      </a:r>
                      <a:endParaRPr sz="1200">
                        <a:solidFill>
                          <a:schemeClr val="dk1"/>
                        </a:solidFill>
                      </a:endParaRPr>
                    </a:p>
                  </a:txBody>
                  <a:tcPr marT="91425" marB="91425" marR="91425" marL="91425" anchor="ctr">
                    <a:lnL cap="flat" cmpd="sng" w="9525">
                      <a:solidFill>
                        <a:srgbClr val="4E9BF2"/>
                      </a:solidFill>
                      <a:prstDash val="solid"/>
                      <a:round/>
                      <a:headEnd len="sm" w="sm" type="none"/>
                      <a:tailEnd len="sm" w="sm" type="none"/>
                    </a:lnL>
                    <a:lnR cap="flat" cmpd="sng" w="9525">
                      <a:solidFill>
                        <a:srgbClr val="4E9BF2"/>
                      </a:solidFill>
                      <a:prstDash val="solid"/>
                      <a:round/>
                      <a:headEnd len="sm" w="sm" type="none"/>
                      <a:tailEnd len="sm" w="sm" type="none"/>
                    </a:lnR>
                    <a:lnT cap="flat" cmpd="sng" w="9525">
                      <a:solidFill>
                        <a:srgbClr val="4E9BF2"/>
                      </a:solidFill>
                      <a:prstDash val="solid"/>
                      <a:round/>
                      <a:headEnd len="sm" w="sm" type="none"/>
                      <a:tailEnd len="sm" w="sm" type="none"/>
                    </a:lnT>
                    <a:lnB cap="flat" cmpd="sng" w="9525">
                      <a:solidFill>
                        <a:srgbClr val="4E9BF2"/>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rPr>
                        <a:t>91.7%</a:t>
                      </a:r>
                      <a:endParaRPr sz="1200">
                        <a:solidFill>
                          <a:schemeClr val="dk1"/>
                        </a:solidFill>
                      </a:endParaRPr>
                    </a:p>
                  </a:txBody>
                  <a:tcPr marT="91425" marB="91425" marR="91425" marL="91425" anchor="ctr">
                    <a:lnL cap="flat" cmpd="sng" w="9525">
                      <a:solidFill>
                        <a:srgbClr val="4E9BF2"/>
                      </a:solidFill>
                      <a:prstDash val="solid"/>
                      <a:round/>
                      <a:headEnd len="sm" w="sm" type="none"/>
                      <a:tailEnd len="sm" w="sm" type="none"/>
                    </a:lnL>
                    <a:lnR cap="flat" cmpd="sng" w="9525">
                      <a:solidFill>
                        <a:srgbClr val="4E9BF2"/>
                      </a:solidFill>
                      <a:prstDash val="solid"/>
                      <a:round/>
                      <a:headEnd len="sm" w="sm" type="none"/>
                      <a:tailEnd len="sm" w="sm" type="none"/>
                    </a:lnR>
                    <a:lnT cap="flat" cmpd="sng" w="9525">
                      <a:solidFill>
                        <a:srgbClr val="4E9BF2"/>
                      </a:solidFill>
                      <a:prstDash val="solid"/>
                      <a:round/>
                      <a:headEnd len="sm" w="sm" type="none"/>
                      <a:tailEnd len="sm" w="sm" type="none"/>
                    </a:lnT>
                    <a:lnB cap="flat" cmpd="sng" w="9525">
                      <a:solidFill>
                        <a:srgbClr val="4E9BF2"/>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rPr>
                        <a:t>91.1%</a:t>
                      </a:r>
                      <a:endParaRPr sz="1200">
                        <a:solidFill>
                          <a:schemeClr val="dk1"/>
                        </a:solidFill>
                      </a:endParaRPr>
                    </a:p>
                  </a:txBody>
                  <a:tcPr marT="91425" marB="91425" marR="91425" marL="91425" anchor="ctr">
                    <a:lnL cap="flat" cmpd="sng" w="9525">
                      <a:solidFill>
                        <a:srgbClr val="4E9BF2"/>
                      </a:solidFill>
                      <a:prstDash val="solid"/>
                      <a:round/>
                      <a:headEnd len="sm" w="sm" type="none"/>
                      <a:tailEnd len="sm" w="sm" type="none"/>
                    </a:lnL>
                    <a:lnR cap="flat" cmpd="sng" w="9525">
                      <a:solidFill>
                        <a:srgbClr val="4E9BF2"/>
                      </a:solidFill>
                      <a:prstDash val="solid"/>
                      <a:round/>
                      <a:headEnd len="sm" w="sm" type="none"/>
                      <a:tailEnd len="sm" w="sm" type="none"/>
                    </a:lnR>
                    <a:lnT cap="flat" cmpd="sng" w="9525">
                      <a:solidFill>
                        <a:srgbClr val="4E9BF2"/>
                      </a:solidFill>
                      <a:prstDash val="solid"/>
                      <a:round/>
                      <a:headEnd len="sm" w="sm" type="none"/>
                      <a:tailEnd len="sm" w="sm" type="none"/>
                    </a:lnT>
                    <a:lnB cap="flat" cmpd="sng" w="9525">
                      <a:solidFill>
                        <a:srgbClr val="4E9BF2"/>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rPr>
                        <a:t>21107.78</a:t>
                      </a:r>
                      <a:endParaRPr sz="1200">
                        <a:solidFill>
                          <a:schemeClr val="dk1"/>
                        </a:solidFill>
                      </a:endParaRPr>
                    </a:p>
                  </a:txBody>
                  <a:tcPr marT="91425" marB="91425" marR="91425" marL="91425" anchor="ctr">
                    <a:lnL cap="flat" cmpd="sng" w="9525">
                      <a:solidFill>
                        <a:srgbClr val="4E9BF2"/>
                      </a:solidFill>
                      <a:prstDash val="solid"/>
                      <a:round/>
                      <a:headEnd len="sm" w="sm" type="none"/>
                      <a:tailEnd len="sm" w="sm" type="none"/>
                    </a:lnL>
                    <a:lnR cap="flat" cmpd="sng" w="9525">
                      <a:solidFill>
                        <a:srgbClr val="4E9BF2"/>
                      </a:solidFill>
                      <a:prstDash val="solid"/>
                      <a:round/>
                      <a:headEnd len="sm" w="sm" type="none"/>
                      <a:tailEnd len="sm" w="sm" type="none"/>
                    </a:lnR>
                    <a:lnT cap="flat" cmpd="sng" w="9525">
                      <a:solidFill>
                        <a:srgbClr val="4E9BF2"/>
                      </a:solidFill>
                      <a:prstDash val="solid"/>
                      <a:round/>
                      <a:headEnd len="sm" w="sm" type="none"/>
                      <a:tailEnd len="sm" w="sm" type="none"/>
                    </a:lnT>
                    <a:lnB cap="flat" cmpd="sng" w="9525">
                      <a:solidFill>
                        <a:srgbClr val="4E9BF2"/>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rPr>
                        <a:t>23870.26</a:t>
                      </a:r>
                      <a:endParaRPr sz="1200">
                        <a:solidFill>
                          <a:schemeClr val="dk1"/>
                        </a:solidFill>
                      </a:endParaRPr>
                    </a:p>
                  </a:txBody>
                  <a:tcPr marT="91425" marB="91425" marR="91425" marL="91425" anchor="ctr">
                    <a:lnL cap="flat" cmpd="sng" w="9525">
                      <a:solidFill>
                        <a:srgbClr val="4E9BF2"/>
                      </a:solidFill>
                      <a:prstDash val="solid"/>
                      <a:round/>
                      <a:headEnd len="sm" w="sm" type="none"/>
                      <a:tailEnd len="sm" w="sm" type="none"/>
                    </a:lnL>
                    <a:lnR cap="flat" cmpd="sng" w="9525">
                      <a:solidFill>
                        <a:srgbClr val="4E9BF2"/>
                      </a:solidFill>
                      <a:prstDash val="solid"/>
                      <a:round/>
                      <a:headEnd len="sm" w="sm" type="none"/>
                      <a:tailEnd len="sm" w="sm" type="none"/>
                    </a:lnR>
                    <a:lnT cap="flat" cmpd="sng" w="9525">
                      <a:solidFill>
                        <a:srgbClr val="4E9BF2"/>
                      </a:solidFill>
                      <a:prstDash val="solid"/>
                      <a:round/>
                      <a:headEnd len="sm" w="sm" type="none"/>
                      <a:tailEnd len="sm" w="sm" type="none"/>
                    </a:lnT>
                    <a:lnB cap="flat" cmpd="sng" w="9525">
                      <a:solidFill>
                        <a:srgbClr val="4E9BF2"/>
                      </a:solidFill>
                      <a:prstDash val="solid"/>
                      <a:round/>
                      <a:headEnd len="sm" w="sm" type="none"/>
                      <a:tailEnd len="sm" w="sm" type="none"/>
                    </a:lnB>
                  </a:tcPr>
                </a:tc>
              </a:tr>
              <a:tr h="694900">
                <a:tc>
                  <a:txBody>
                    <a:bodyPr/>
                    <a:lstStyle/>
                    <a:p>
                      <a:pPr indent="0" lvl="0" marL="0" rtl="0" algn="l">
                        <a:spcBef>
                          <a:spcPts val="0"/>
                        </a:spcBef>
                        <a:spcAft>
                          <a:spcPts val="0"/>
                        </a:spcAft>
                        <a:buNone/>
                      </a:pPr>
                      <a:r>
                        <a:rPr b="1" lang="en" sz="1200">
                          <a:solidFill>
                            <a:schemeClr val="dk1"/>
                          </a:solidFill>
                        </a:rPr>
                        <a:t>ElasticNet</a:t>
                      </a:r>
                      <a:endParaRPr b="1" sz="1200">
                        <a:solidFill>
                          <a:schemeClr val="dk1"/>
                        </a:solidFill>
                      </a:endParaRPr>
                    </a:p>
                  </a:txBody>
                  <a:tcPr marT="91425" marB="91425" marR="91425" marL="91425" anchor="ctr">
                    <a:lnL cap="flat" cmpd="sng" w="9525">
                      <a:solidFill>
                        <a:srgbClr val="4E9BF2"/>
                      </a:solidFill>
                      <a:prstDash val="solid"/>
                      <a:round/>
                      <a:headEnd len="sm" w="sm" type="none"/>
                      <a:tailEnd len="sm" w="sm" type="none"/>
                    </a:lnL>
                    <a:lnR cap="flat" cmpd="sng" w="9525">
                      <a:solidFill>
                        <a:srgbClr val="4E9BF2"/>
                      </a:solidFill>
                      <a:prstDash val="solid"/>
                      <a:round/>
                      <a:headEnd len="sm" w="sm" type="none"/>
                      <a:tailEnd len="sm" w="sm" type="none"/>
                    </a:lnR>
                    <a:lnT cap="flat" cmpd="sng" w="9525">
                      <a:solidFill>
                        <a:srgbClr val="4E9BF2"/>
                      </a:solidFill>
                      <a:prstDash val="solid"/>
                      <a:round/>
                      <a:headEnd len="sm" w="sm" type="none"/>
                      <a:tailEnd len="sm" w="sm" type="none"/>
                    </a:lnT>
                    <a:lnB cap="flat" cmpd="sng" w="9525">
                      <a:solidFill>
                        <a:srgbClr val="4E9BF2"/>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sz="1200">
                          <a:solidFill>
                            <a:schemeClr val="dk1"/>
                          </a:solidFill>
                        </a:rPr>
                        <a:t>92.0%</a:t>
                      </a:r>
                      <a:endParaRPr b="1" sz="1200">
                        <a:solidFill>
                          <a:schemeClr val="dk1"/>
                        </a:solidFill>
                      </a:endParaRPr>
                    </a:p>
                  </a:txBody>
                  <a:tcPr marT="91425" marB="91425" marR="91425" marL="91425" anchor="ctr">
                    <a:lnL cap="flat" cmpd="sng" w="9525">
                      <a:solidFill>
                        <a:srgbClr val="4E9BF2"/>
                      </a:solidFill>
                      <a:prstDash val="solid"/>
                      <a:round/>
                      <a:headEnd len="sm" w="sm" type="none"/>
                      <a:tailEnd len="sm" w="sm" type="none"/>
                    </a:lnL>
                    <a:lnR cap="flat" cmpd="sng" w="9525">
                      <a:solidFill>
                        <a:srgbClr val="4E9BF2"/>
                      </a:solidFill>
                      <a:prstDash val="solid"/>
                      <a:round/>
                      <a:headEnd len="sm" w="sm" type="none"/>
                      <a:tailEnd len="sm" w="sm" type="none"/>
                    </a:lnR>
                    <a:lnT cap="flat" cmpd="sng" w="9525">
                      <a:solidFill>
                        <a:srgbClr val="4E9BF2"/>
                      </a:solidFill>
                      <a:prstDash val="solid"/>
                      <a:round/>
                      <a:headEnd len="sm" w="sm" type="none"/>
                      <a:tailEnd len="sm" w="sm" type="none"/>
                    </a:lnT>
                    <a:lnB cap="flat" cmpd="sng" w="9525">
                      <a:solidFill>
                        <a:srgbClr val="4E9BF2"/>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sz="1200">
                          <a:solidFill>
                            <a:schemeClr val="dk1"/>
                          </a:solidFill>
                        </a:rPr>
                        <a:t>90.9%</a:t>
                      </a:r>
                      <a:endParaRPr b="1" sz="1200">
                        <a:solidFill>
                          <a:schemeClr val="dk1"/>
                        </a:solidFill>
                      </a:endParaRPr>
                    </a:p>
                  </a:txBody>
                  <a:tcPr marT="91425" marB="91425" marR="91425" marL="91425" anchor="ctr">
                    <a:lnL cap="flat" cmpd="sng" w="9525">
                      <a:solidFill>
                        <a:srgbClr val="4E9BF2"/>
                      </a:solidFill>
                      <a:prstDash val="solid"/>
                      <a:round/>
                      <a:headEnd len="sm" w="sm" type="none"/>
                      <a:tailEnd len="sm" w="sm" type="none"/>
                    </a:lnL>
                    <a:lnR cap="flat" cmpd="sng" w="9525">
                      <a:solidFill>
                        <a:srgbClr val="4E9BF2"/>
                      </a:solidFill>
                      <a:prstDash val="solid"/>
                      <a:round/>
                      <a:headEnd len="sm" w="sm" type="none"/>
                      <a:tailEnd len="sm" w="sm" type="none"/>
                    </a:lnR>
                    <a:lnT cap="flat" cmpd="sng" w="9525">
                      <a:solidFill>
                        <a:srgbClr val="4E9BF2"/>
                      </a:solidFill>
                      <a:prstDash val="solid"/>
                      <a:round/>
                      <a:headEnd len="sm" w="sm" type="none"/>
                      <a:tailEnd len="sm" w="sm" type="none"/>
                    </a:lnT>
                    <a:lnB cap="flat" cmpd="sng" w="9525">
                      <a:solidFill>
                        <a:srgbClr val="4E9BF2"/>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sz="1200">
                          <a:solidFill>
                            <a:schemeClr val="dk1"/>
                          </a:solidFill>
                        </a:rPr>
                        <a:t>19988.28</a:t>
                      </a:r>
                      <a:endParaRPr b="1" sz="1200">
                        <a:solidFill>
                          <a:schemeClr val="dk1"/>
                        </a:solidFill>
                      </a:endParaRPr>
                    </a:p>
                  </a:txBody>
                  <a:tcPr marT="91425" marB="91425" marR="91425" marL="91425" anchor="ctr">
                    <a:lnL cap="flat" cmpd="sng" w="9525">
                      <a:solidFill>
                        <a:srgbClr val="4E9BF2"/>
                      </a:solidFill>
                      <a:prstDash val="solid"/>
                      <a:round/>
                      <a:headEnd len="sm" w="sm" type="none"/>
                      <a:tailEnd len="sm" w="sm" type="none"/>
                    </a:lnL>
                    <a:lnR cap="flat" cmpd="sng" w="9525">
                      <a:solidFill>
                        <a:srgbClr val="4E9BF2"/>
                      </a:solidFill>
                      <a:prstDash val="solid"/>
                      <a:round/>
                      <a:headEnd len="sm" w="sm" type="none"/>
                      <a:tailEnd len="sm" w="sm" type="none"/>
                    </a:lnR>
                    <a:lnT cap="flat" cmpd="sng" w="9525">
                      <a:solidFill>
                        <a:srgbClr val="4E9BF2"/>
                      </a:solidFill>
                      <a:prstDash val="solid"/>
                      <a:round/>
                      <a:headEnd len="sm" w="sm" type="none"/>
                      <a:tailEnd len="sm" w="sm" type="none"/>
                    </a:lnT>
                    <a:lnB cap="flat" cmpd="sng" w="9525">
                      <a:solidFill>
                        <a:srgbClr val="4E9BF2"/>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sz="1200">
                          <a:solidFill>
                            <a:schemeClr val="dk1"/>
                          </a:solidFill>
                        </a:rPr>
                        <a:t>22764.66</a:t>
                      </a:r>
                      <a:endParaRPr b="1" sz="1200">
                        <a:solidFill>
                          <a:schemeClr val="dk1"/>
                        </a:solidFill>
                      </a:endParaRPr>
                    </a:p>
                  </a:txBody>
                  <a:tcPr marT="91425" marB="91425" marR="91425" marL="91425" anchor="ctr">
                    <a:lnL cap="flat" cmpd="sng" w="9525">
                      <a:solidFill>
                        <a:srgbClr val="4E9BF2"/>
                      </a:solidFill>
                      <a:prstDash val="solid"/>
                      <a:round/>
                      <a:headEnd len="sm" w="sm" type="none"/>
                      <a:tailEnd len="sm" w="sm" type="none"/>
                    </a:lnL>
                    <a:lnR cap="flat" cmpd="sng" w="9525">
                      <a:solidFill>
                        <a:srgbClr val="4E9BF2"/>
                      </a:solidFill>
                      <a:prstDash val="solid"/>
                      <a:round/>
                      <a:headEnd len="sm" w="sm" type="none"/>
                      <a:tailEnd len="sm" w="sm" type="none"/>
                    </a:lnR>
                    <a:lnT cap="flat" cmpd="sng" w="9525">
                      <a:solidFill>
                        <a:srgbClr val="4E9BF2"/>
                      </a:solidFill>
                      <a:prstDash val="solid"/>
                      <a:round/>
                      <a:headEnd len="sm" w="sm" type="none"/>
                      <a:tailEnd len="sm" w="sm" type="none"/>
                    </a:lnT>
                    <a:lnB cap="flat" cmpd="sng" w="9525">
                      <a:solidFill>
                        <a:srgbClr val="4E9BF2"/>
                      </a:solidFill>
                      <a:prstDash val="solid"/>
                      <a:round/>
                      <a:headEnd len="sm" w="sm" type="none"/>
                      <a:tailEnd len="sm" w="sm" type="none"/>
                    </a:lnB>
                    <a:solidFill>
                      <a:srgbClr val="CFE2F3"/>
                    </a:solidFill>
                  </a:tcPr>
                </a:tc>
              </a:tr>
            </a:tbl>
          </a:graphicData>
        </a:graphic>
      </p:graphicFrame>
      <p:sp>
        <p:nvSpPr>
          <p:cNvPr id="190" name="Google Shape;190;p27"/>
          <p:cNvSpPr txBox="1"/>
          <p:nvPr>
            <p:ph idx="12" type="sldNum"/>
          </p:nvPr>
        </p:nvSpPr>
        <p:spPr>
          <a:xfrm>
            <a:off x="8731950" y="4663225"/>
            <a:ext cx="3273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id="195" name="Google Shape;195;p28"/>
          <p:cNvPicPr preferRelativeResize="0"/>
          <p:nvPr/>
        </p:nvPicPr>
        <p:blipFill rotWithShape="1">
          <a:blip r:embed="rId3">
            <a:alphaModFix/>
          </a:blip>
          <a:srcRect b="0" l="0" r="2733" t="0"/>
          <a:stretch/>
        </p:blipFill>
        <p:spPr>
          <a:xfrm>
            <a:off x="6076725" y="996275"/>
            <a:ext cx="2655225" cy="3901600"/>
          </a:xfrm>
          <a:prstGeom prst="rect">
            <a:avLst/>
          </a:prstGeom>
          <a:noFill/>
          <a:ln>
            <a:noFill/>
          </a:ln>
        </p:spPr>
      </p:pic>
      <p:pic>
        <p:nvPicPr>
          <p:cNvPr id="196" name="Google Shape;196;p28"/>
          <p:cNvPicPr preferRelativeResize="0"/>
          <p:nvPr/>
        </p:nvPicPr>
        <p:blipFill>
          <a:blip r:embed="rId4">
            <a:alphaModFix/>
          </a:blip>
          <a:stretch>
            <a:fillRect/>
          </a:stretch>
        </p:blipFill>
        <p:spPr>
          <a:xfrm>
            <a:off x="337525" y="1018268"/>
            <a:ext cx="5599208" cy="3781642"/>
          </a:xfrm>
          <a:prstGeom prst="rect">
            <a:avLst/>
          </a:prstGeom>
          <a:noFill/>
          <a:ln>
            <a:noFill/>
          </a:ln>
        </p:spPr>
      </p:pic>
      <p:sp>
        <p:nvSpPr>
          <p:cNvPr id="197" name="Google Shape;197;p28"/>
          <p:cNvSpPr txBox="1"/>
          <p:nvPr>
            <p:ph type="title"/>
          </p:nvPr>
        </p:nvSpPr>
        <p:spPr>
          <a:xfrm>
            <a:off x="311700" y="172608"/>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Performance - </a:t>
            </a:r>
            <a:r>
              <a:rPr lang="en" sz="1520"/>
              <a:t>Distribution of residuals</a:t>
            </a:r>
            <a:endParaRPr/>
          </a:p>
        </p:txBody>
      </p:sp>
      <p:sp>
        <p:nvSpPr>
          <p:cNvPr id="198" name="Google Shape;198;p28"/>
          <p:cNvSpPr txBox="1"/>
          <p:nvPr>
            <p:ph idx="12" type="sldNum"/>
          </p:nvPr>
        </p:nvSpPr>
        <p:spPr>
          <a:xfrm>
            <a:off x="8731950" y="4663225"/>
            <a:ext cx="3273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9"/>
          <p:cNvSpPr txBox="1"/>
          <p:nvPr>
            <p:ph type="title"/>
          </p:nvPr>
        </p:nvSpPr>
        <p:spPr>
          <a:xfrm>
            <a:off x="311700" y="172608"/>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Selection - </a:t>
            </a:r>
            <a:r>
              <a:rPr lang="en" sz="1520"/>
              <a:t>ElasticNet</a:t>
            </a:r>
            <a:endParaRPr/>
          </a:p>
        </p:txBody>
      </p:sp>
      <p:pic>
        <p:nvPicPr>
          <p:cNvPr id="204" name="Google Shape;204;p29"/>
          <p:cNvPicPr preferRelativeResize="0"/>
          <p:nvPr/>
        </p:nvPicPr>
        <p:blipFill>
          <a:blip r:embed="rId3">
            <a:alphaModFix/>
          </a:blip>
          <a:stretch>
            <a:fillRect/>
          </a:stretch>
        </p:blipFill>
        <p:spPr>
          <a:xfrm>
            <a:off x="402576" y="1029150"/>
            <a:ext cx="5538170" cy="3870424"/>
          </a:xfrm>
          <a:prstGeom prst="rect">
            <a:avLst/>
          </a:prstGeom>
          <a:noFill/>
          <a:ln>
            <a:noFill/>
          </a:ln>
        </p:spPr>
      </p:pic>
      <p:pic>
        <p:nvPicPr>
          <p:cNvPr id="205" name="Google Shape;205;p29"/>
          <p:cNvPicPr preferRelativeResize="0"/>
          <p:nvPr/>
        </p:nvPicPr>
        <p:blipFill>
          <a:blip r:embed="rId4">
            <a:alphaModFix/>
          </a:blip>
          <a:stretch>
            <a:fillRect/>
          </a:stretch>
        </p:blipFill>
        <p:spPr>
          <a:xfrm>
            <a:off x="6158708" y="1029150"/>
            <a:ext cx="2474666" cy="3870424"/>
          </a:xfrm>
          <a:prstGeom prst="rect">
            <a:avLst/>
          </a:prstGeom>
          <a:noFill/>
          <a:ln>
            <a:noFill/>
          </a:ln>
        </p:spPr>
      </p:pic>
      <p:sp>
        <p:nvSpPr>
          <p:cNvPr id="206" name="Google Shape;206;p29"/>
          <p:cNvSpPr txBox="1"/>
          <p:nvPr>
            <p:ph idx="12" type="sldNum"/>
          </p:nvPr>
        </p:nvSpPr>
        <p:spPr>
          <a:xfrm>
            <a:off x="8731950" y="4663225"/>
            <a:ext cx="3273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0"/>
          <p:cNvSpPr txBox="1"/>
          <p:nvPr>
            <p:ph type="title"/>
          </p:nvPr>
        </p:nvSpPr>
        <p:spPr>
          <a:xfrm>
            <a:off x="311700" y="172608"/>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a:t>
            </a:r>
            <a:r>
              <a:rPr lang="en"/>
              <a:t>Tuning for RMSLE</a:t>
            </a:r>
            <a:endParaRPr/>
          </a:p>
        </p:txBody>
      </p:sp>
      <p:sp>
        <p:nvSpPr>
          <p:cNvPr id="212" name="Google Shape;212;p30"/>
          <p:cNvSpPr txBox="1"/>
          <p:nvPr/>
        </p:nvSpPr>
        <p:spPr>
          <a:xfrm>
            <a:off x="5173775" y="1310400"/>
            <a:ext cx="2365500" cy="1514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b="1" lang="en">
                <a:solidFill>
                  <a:schemeClr val="dk1"/>
                </a:solidFill>
              </a:rPr>
              <a:t>Optimal Alpha:</a:t>
            </a:r>
            <a:endParaRPr b="1">
              <a:solidFill>
                <a:schemeClr val="dk1"/>
              </a:solidFill>
            </a:endParaRPr>
          </a:p>
          <a:p>
            <a:pPr indent="-317500" lvl="1" marL="914400" rtl="0" algn="l">
              <a:spcBef>
                <a:spcPts val="0"/>
              </a:spcBef>
              <a:spcAft>
                <a:spcPts val="0"/>
              </a:spcAft>
              <a:buClr>
                <a:schemeClr val="dk1"/>
              </a:buClr>
              <a:buSzPts val="1400"/>
              <a:buChar char="○"/>
            </a:pPr>
            <a:r>
              <a:rPr b="1" lang="en">
                <a:solidFill>
                  <a:schemeClr val="dk1"/>
                </a:solidFill>
              </a:rPr>
              <a:t>0.015</a:t>
            </a:r>
            <a:endParaRPr b="1">
              <a:solidFill>
                <a:schemeClr val="dk1"/>
              </a:solidFill>
            </a:endParaRPr>
          </a:p>
          <a:p>
            <a:pPr indent="0" lvl="0" marL="0" rtl="0" algn="l">
              <a:spcBef>
                <a:spcPts val="0"/>
              </a:spcBef>
              <a:spcAft>
                <a:spcPts val="0"/>
              </a:spcAft>
              <a:buNone/>
            </a:pPr>
            <a:r>
              <a:t/>
            </a:r>
            <a:endParaRPr b="1">
              <a:solidFill>
                <a:schemeClr val="dk1"/>
              </a:solidFill>
            </a:endParaRPr>
          </a:p>
          <a:p>
            <a:pPr indent="-317500" lvl="0" marL="457200" rtl="0" algn="l">
              <a:spcBef>
                <a:spcPts val="0"/>
              </a:spcBef>
              <a:spcAft>
                <a:spcPts val="0"/>
              </a:spcAft>
              <a:buClr>
                <a:schemeClr val="dk1"/>
              </a:buClr>
              <a:buSzPts val="1400"/>
              <a:buChar char="●"/>
            </a:pPr>
            <a:r>
              <a:rPr b="1" lang="en">
                <a:solidFill>
                  <a:schemeClr val="dk1"/>
                </a:solidFill>
              </a:rPr>
              <a:t>Optimal L1 ratio: </a:t>
            </a:r>
            <a:endParaRPr b="1">
              <a:solidFill>
                <a:schemeClr val="dk1"/>
              </a:solidFill>
            </a:endParaRPr>
          </a:p>
          <a:p>
            <a:pPr indent="-317500" lvl="1" marL="914400" rtl="0" algn="l">
              <a:spcBef>
                <a:spcPts val="0"/>
              </a:spcBef>
              <a:spcAft>
                <a:spcPts val="0"/>
              </a:spcAft>
              <a:buClr>
                <a:schemeClr val="dk1"/>
              </a:buClr>
              <a:buSzPts val="1400"/>
              <a:buChar char="○"/>
            </a:pPr>
            <a:r>
              <a:rPr b="1" lang="en">
                <a:solidFill>
                  <a:schemeClr val="dk1"/>
                </a:solidFill>
              </a:rPr>
              <a:t>0.01</a:t>
            </a:r>
            <a:endParaRPr b="1">
              <a:solidFill>
                <a:schemeClr val="dk1"/>
              </a:solidFill>
            </a:endParaRPr>
          </a:p>
        </p:txBody>
      </p:sp>
      <p:pic>
        <p:nvPicPr>
          <p:cNvPr id="213" name="Google Shape;213;p30"/>
          <p:cNvPicPr preferRelativeResize="0"/>
          <p:nvPr/>
        </p:nvPicPr>
        <p:blipFill>
          <a:blip r:embed="rId3">
            <a:alphaModFix/>
          </a:blip>
          <a:stretch>
            <a:fillRect/>
          </a:stretch>
        </p:blipFill>
        <p:spPr>
          <a:xfrm>
            <a:off x="712199" y="1044550"/>
            <a:ext cx="3257875" cy="1894093"/>
          </a:xfrm>
          <a:prstGeom prst="rect">
            <a:avLst/>
          </a:prstGeom>
          <a:noFill/>
          <a:ln>
            <a:noFill/>
          </a:ln>
        </p:spPr>
      </p:pic>
      <p:pic>
        <p:nvPicPr>
          <p:cNvPr id="214" name="Google Shape;214;p30"/>
          <p:cNvPicPr preferRelativeResize="0"/>
          <p:nvPr/>
        </p:nvPicPr>
        <p:blipFill>
          <a:blip r:embed="rId4">
            <a:alphaModFix/>
          </a:blip>
          <a:stretch>
            <a:fillRect/>
          </a:stretch>
        </p:blipFill>
        <p:spPr>
          <a:xfrm>
            <a:off x="712210" y="3037931"/>
            <a:ext cx="3257847" cy="1894094"/>
          </a:xfrm>
          <a:prstGeom prst="rect">
            <a:avLst/>
          </a:prstGeom>
          <a:noFill/>
          <a:ln>
            <a:noFill/>
          </a:ln>
        </p:spPr>
      </p:pic>
      <p:sp>
        <p:nvSpPr>
          <p:cNvPr id="215" name="Google Shape;215;p30"/>
          <p:cNvSpPr txBox="1"/>
          <p:nvPr>
            <p:ph idx="12" type="sldNum"/>
          </p:nvPr>
        </p:nvSpPr>
        <p:spPr>
          <a:xfrm>
            <a:off x="8731950" y="4663225"/>
            <a:ext cx="3273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1"/>
          <p:cNvSpPr txBox="1"/>
          <p:nvPr>
            <p:ph type="title"/>
          </p:nvPr>
        </p:nvSpPr>
        <p:spPr>
          <a:xfrm>
            <a:off x="311700" y="172608"/>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Modelling - Features with Largest Coefficients</a:t>
            </a:r>
            <a:endParaRPr/>
          </a:p>
        </p:txBody>
      </p:sp>
      <p:pic>
        <p:nvPicPr>
          <p:cNvPr id="221" name="Google Shape;221;p31"/>
          <p:cNvPicPr preferRelativeResize="0"/>
          <p:nvPr/>
        </p:nvPicPr>
        <p:blipFill>
          <a:blip r:embed="rId3">
            <a:alphaModFix/>
          </a:blip>
          <a:stretch>
            <a:fillRect/>
          </a:stretch>
        </p:blipFill>
        <p:spPr>
          <a:xfrm>
            <a:off x="843850" y="1284250"/>
            <a:ext cx="6919600" cy="3191050"/>
          </a:xfrm>
          <a:prstGeom prst="rect">
            <a:avLst/>
          </a:prstGeom>
          <a:noFill/>
          <a:ln>
            <a:noFill/>
          </a:ln>
        </p:spPr>
      </p:pic>
      <p:sp>
        <p:nvSpPr>
          <p:cNvPr id="222" name="Google Shape;222;p31"/>
          <p:cNvSpPr txBox="1"/>
          <p:nvPr>
            <p:ph idx="12" type="sldNum"/>
          </p:nvPr>
        </p:nvSpPr>
        <p:spPr>
          <a:xfrm>
            <a:off x="8731950" y="4663225"/>
            <a:ext cx="3273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p:nvPr/>
        </p:nvSpPr>
        <p:spPr>
          <a:xfrm>
            <a:off x="8731974" y="4691752"/>
            <a:ext cx="327300" cy="334500"/>
          </a:xfrm>
          <a:prstGeom prst="ellipse">
            <a:avLst/>
          </a:prstGeom>
          <a:solidFill>
            <a:srgbClr val="F4CC45"/>
          </a:solidFill>
          <a:ln cap="flat" cmpd="sng" w="9525">
            <a:solidFill>
              <a:srgbClr val="F4CC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4"/>
          <p:cNvSpPr txBox="1"/>
          <p:nvPr>
            <p:ph idx="12" type="sldNum"/>
          </p:nvPr>
        </p:nvSpPr>
        <p:spPr>
          <a:xfrm>
            <a:off x="8731950" y="4663225"/>
            <a:ext cx="3273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sp>
        <p:nvSpPr>
          <p:cNvPr id="68" name="Google Shape;68;p14"/>
          <p:cNvSpPr/>
          <p:nvPr/>
        </p:nvSpPr>
        <p:spPr>
          <a:xfrm flipH="1" rot="10800000">
            <a:off x="0" y="0"/>
            <a:ext cx="7923000" cy="919500"/>
          </a:xfrm>
          <a:prstGeom prst="round1Rect">
            <a:avLst>
              <a:gd fmla="val 50000" name="adj"/>
            </a:avLst>
          </a:prstGeom>
          <a:solidFill>
            <a:srgbClr val="244F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txBox="1"/>
          <p:nvPr>
            <p:ph type="title"/>
          </p:nvPr>
        </p:nvSpPr>
        <p:spPr>
          <a:xfrm>
            <a:off x="311700" y="172608"/>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rPr>
              <a:t>Problem Statement</a:t>
            </a:r>
            <a:endParaRPr b="1">
              <a:solidFill>
                <a:schemeClr val="lt1"/>
              </a:solidFill>
            </a:endParaRPr>
          </a:p>
        </p:txBody>
      </p:sp>
      <p:sp>
        <p:nvSpPr>
          <p:cNvPr id="70" name="Google Shape;70;p14"/>
          <p:cNvSpPr txBox="1"/>
          <p:nvPr>
            <p:ph idx="1" type="body"/>
          </p:nvPr>
        </p:nvSpPr>
        <p:spPr>
          <a:xfrm>
            <a:off x="4124813" y="1777850"/>
            <a:ext cx="43026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SzPts val="1018"/>
              <a:buNone/>
            </a:pPr>
            <a:r>
              <a:rPr b="1" lang="en" sz="1600">
                <a:solidFill>
                  <a:srgbClr val="4E9BF2"/>
                </a:solidFill>
              </a:rPr>
              <a:t>Home Flipping Business</a:t>
            </a:r>
            <a:endParaRPr b="1" sz="1600">
              <a:solidFill>
                <a:srgbClr val="4E9BF2"/>
              </a:solidFill>
            </a:endParaRPr>
          </a:p>
        </p:txBody>
      </p:sp>
      <p:pic>
        <p:nvPicPr>
          <p:cNvPr id="71" name="Google Shape;71;p14"/>
          <p:cNvPicPr preferRelativeResize="0"/>
          <p:nvPr/>
        </p:nvPicPr>
        <p:blipFill>
          <a:blip r:embed="rId3">
            <a:alphaModFix/>
          </a:blip>
          <a:stretch>
            <a:fillRect/>
          </a:stretch>
        </p:blipFill>
        <p:spPr>
          <a:xfrm>
            <a:off x="4063261" y="2240100"/>
            <a:ext cx="4425725" cy="1812100"/>
          </a:xfrm>
          <a:prstGeom prst="rect">
            <a:avLst/>
          </a:prstGeom>
          <a:noFill/>
          <a:ln>
            <a:noFill/>
          </a:ln>
        </p:spPr>
      </p:pic>
      <p:pic>
        <p:nvPicPr>
          <p:cNvPr id="72" name="Google Shape;72;p14"/>
          <p:cNvPicPr preferRelativeResize="0"/>
          <p:nvPr/>
        </p:nvPicPr>
        <p:blipFill>
          <a:blip r:embed="rId4">
            <a:alphaModFix/>
          </a:blip>
          <a:stretch>
            <a:fillRect/>
          </a:stretch>
        </p:blipFill>
        <p:spPr>
          <a:xfrm>
            <a:off x="612378" y="1477550"/>
            <a:ext cx="2720820" cy="298029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2"/>
          <p:cNvSpPr txBox="1"/>
          <p:nvPr>
            <p:ph type="title"/>
          </p:nvPr>
        </p:nvSpPr>
        <p:spPr>
          <a:xfrm>
            <a:off x="311700" y="172608"/>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Recommendation </a:t>
            </a:r>
            <a:endParaRPr/>
          </a:p>
        </p:txBody>
      </p:sp>
      <p:sp>
        <p:nvSpPr>
          <p:cNvPr id="228" name="Google Shape;228;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Avoid certain neighbourhoods</a:t>
            </a:r>
            <a:endParaRPr/>
          </a:p>
          <a:p>
            <a:pPr indent="-342900" lvl="0" marL="457200" rtl="0" algn="l">
              <a:spcBef>
                <a:spcPts val="0"/>
              </a:spcBef>
              <a:spcAft>
                <a:spcPts val="0"/>
              </a:spcAft>
              <a:buSzPts val="1800"/>
              <a:buChar char="-"/>
            </a:pPr>
            <a:r>
              <a:rPr lang="en"/>
              <a:t>Focus on a</a:t>
            </a:r>
            <a:r>
              <a:rPr lang="en"/>
              <a:t>esthetic features that carry a premium</a:t>
            </a:r>
            <a:endParaRPr/>
          </a:p>
          <a:p>
            <a:pPr indent="-342900" lvl="0" marL="457200" rtl="0" algn="l">
              <a:spcBef>
                <a:spcPts val="0"/>
              </a:spcBef>
              <a:spcAft>
                <a:spcPts val="0"/>
              </a:spcAft>
              <a:buSzPts val="1800"/>
              <a:buChar char="-"/>
            </a:pPr>
            <a:r>
              <a:rPr lang="en"/>
              <a:t>Brick exterior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Next steps:</a:t>
            </a:r>
            <a:endParaRPr/>
          </a:p>
          <a:p>
            <a:pPr indent="-342900" lvl="0" marL="457200" rtl="0" algn="l">
              <a:spcBef>
                <a:spcPts val="1200"/>
              </a:spcBef>
              <a:spcAft>
                <a:spcPts val="0"/>
              </a:spcAft>
              <a:buSzPts val="1800"/>
              <a:buChar char="-"/>
            </a:pPr>
            <a:r>
              <a:rPr lang="en"/>
              <a:t>We would require a companion analysis on labour and material costs on a case by case basis to predict profitability of the renovations.</a:t>
            </a:r>
            <a:endParaRPr/>
          </a:p>
        </p:txBody>
      </p:sp>
      <p:sp>
        <p:nvSpPr>
          <p:cNvPr id="229" name="Google Shape;229;p32"/>
          <p:cNvSpPr txBox="1"/>
          <p:nvPr>
            <p:ph idx="12" type="sldNum"/>
          </p:nvPr>
        </p:nvSpPr>
        <p:spPr>
          <a:xfrm>
            <a:off x="8731950" y="4663225"/>
            <a:ext cx="3273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3"/>
          <p:cNvSpPr txBox="1"/>
          <p:nvPr>
            <p:ph type="title"/>
          </p:nvPr>
        </p:nvSpPr>
        <p:spPr>
          <a:xfrm>
            <a:off x="311700" y="172608"/>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External factors</a:t>
            </a:r>
            <a:endParaRPr/>
          </a:p>
        </p:txBody>
      </p:sp>
      <p:pic>
        <p:nvPicPr>
          <p:cNvPr id="235" name="Google Shape;235;p33"/>
          <p:cNvPicPr preferRelativeResize="0"/>
          <p:nvPr/>
        </p:nvPicPr>
        <p:blipFill>
          <a:blip r:embed="rId3">
            <a:alphaModFix/>
          </a:blip>
          <a:stretch>
            <a:fillRect/>
          </a:stretch>
        </p:blipFill>
        <p:spPr>
          <a:xfrm>
            <a:off x="1656388" y="1115951"/>
            <a:ext cx="5831224" cy="3691726"/>
          </a:xfrm>
          <a:prstGeom prst="rect">
            <a:avLst/>
          </a:prstGeom>
          <a:noFill/>
          <a:ln>
            <a:noFill/>
          </a:ln>
        </p:spPr>
      </p:pic>
      <p:sp>
        <p:nvSpPr>
          <p:cNvPr id="236" name="Google Shape;236;p33"/>
          <p:cNvSpPr txBox="1"/>
          <p:nvPr>
            <p:ph type="title"/>
          </p:nvPr>
        </p:nvSpPr>
        <p:spPr>
          <a:xfrm>
            <a:off x="0" y="4739550"/>
            <a:ext cx="6362100" cy="3189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Source: https://www.zillow.com/ames-ia/home-values/</a:t>
            </a:r>
            <a:endParaRPr sz="1200"/>
          </a:p>
        </p:txBody>
      </p:sp>
      <p:sp>
        <p:nvSpPr>
          <p:cNvPr id="237" name="Google Shape;237;p33"/>
          <p:cNvSpPr txBox="1"/>
          <p:nvPr>
            <p:ph idx="12" type="sldNum"/>
          </p:nvPr>
        </p:nvSpPr>
        <p:spPr>
          <a:xfrm>
            <a:off x="8731950" y="4663225"/>
            <a:ext cx="3273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4"/>
          <p:cNvSpPr txBox="1"/>
          <p:nvPr>
            <p:ph type="title"/>
          </p:nvPr>
        </p:nvSpPr>
        <p:spPr>
          <a:xfrm>
            <a:off x="311700" y="172608"/>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243" name="Google Shape;243;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ElasticNet model performed the best due to the normality of the distribution</a:t>
            </a:r>
            <a:endParaRPr/>
          </a:p>
          <a:p>
            <a:pPr indent="-342900" lvl="0" marL="457200" rtl="0" algn="l">
              <a:spcBef>
                <a:spcPts val="0"/>
              </a:spcBef>
              <a:spcAft>
                <a:spcPts val="0"/>
              </a:spcAft>
              <a:buSzPts val="1800"/>
              <a:buChar char="-"/>
            </a:pPr>
            <a:r>
              <a:rPr lang="en"/>
              <a:t>Recommend frequently recording housing specs and sales price</a:t>
            </a:r>
            <a:endParaRPr/>
          </a:p>
          <a:p>
            <a:pPr indent="0" lvl="0" marL="457200" rtl="0" algn="l">
              <a:spcBef>
                <a:spcPts val="1200"/>
              </a:spcBef>
              <a:spcAft>
                <a:spcPts val="1200"/>
              </a:spcAft>
              <a:buNone/>
            </a:pPr>
            <a:r>
              <a:t/>
            </a:r>
            <a:endParaRPr/>
          </a:p>
        </p:txBody>
      </p:sp>
      <p:sp>
        <p:nvSpPr>
          <p:cNvPr id="244" name="Google Shape;244;p34"/>
          <p:cNvSpPr txBox="1"/>
          <p:nvPr>
            <p:ph idx="12" type="sldNum"/>
          </p:nvPr>
        </p:nvSpPr>
        <p:spPr>
          <a:xfrm>
            <a:off x="8731950" y="4663225"/>
            <a:ext cx="3273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pic>
        <p:nvPicPr>
          <p:cNvPr id="245" name="Google Shape;245;p34"/>
          <p:cNvPicPr preferRelativeResize="0"/>
          <p:nvPr/>
        </p:nvPicPr>
        <p:blipFill>
          <a:blip r:embed="rId3">
            <a:alphaModFix/>
          </a:blip>
          <a:stretch>
            <a:fillRect/>
          </a:stretch>
        </p:blipFill>
        <p:spPr>
          <a:xfrm>
            <a:off x="0" y="2138547"/>
            <a:ext cx="5361300" cy="294244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5"/>
          <p:cNvSpPr txBox="1"/>
          <p:nvPr>
            <p:ph type="title"/>
          </p:nvPr>
        </p:nvSpPr>
        <p:spPr>
          <a:xfrm>
            <a:off x="311700" y="1344575"/>
            <a:ext cx="8520600" cy="1963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Q&amp;A</a:t>
            </a:r>
            <a:endParaRPr/>
          </a:p>
        </p:txBody>
      </p:sp>
      <p:sp>
        <p:nvSpPr>
          <p:cNvPr id="251" name="Google Shape;251;p35"/>
          <p:cNvSpPr/>
          <p:nvPr/>
        </p:nvSpPr>
        <p:spPr>
          <a:xfrm>
            <a:off x="8731974" y="4691752"/>
            <a:ext cx="327300" cy="334500"/>
          </a:xfrm>
          <a:prstGeom prst="ellipse">
            <a:avLst/>
          </a:prstGeom>
          <a:solidFill>
            <a:srgbClr val="F4CC45"/>
          </a:solidFill>
          <a:ln cap="flat" cmpd="sng" w="9525">
            <a:solidFill>
              <a:srgbClr val="F4CC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5"/>
          <p:cNvSpPr txBox="1"/>
          <p:nvPr>
            <p:ph idx="12" type="sldNum"/>
          </p:nvPr>
        </p:nvSpPr>
        <p:spPr>
          <a:xfrm>
            <a:off x="8731950" y="4663225"/>
            <a:ext cx="3273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56" name="Shape 256"/>
        <p:cNvGrpSpPr/>
        <p:nvPr/>
      </p:nvGrpSpPr>
      <p:grpSpPr>
        <a:xfrm>
          <a:off x="0" y="0"/>
          <a:ext cx="0" cy="0"/>
          <a:chOff x="0" y="0"/>
          <a:chExt cx="0" cy="0"/>
        </a:xfrm>
      </p:grpSpPr>
      <p:sp>
        <p:nvSpPr>
          <p:cNvPr id="257" name="Google Shape;257;p36"/>
          <p:cNvSpPr txBox="1"/>
          <p:nvPr>
            <p:ph type="title"/>
          </p:nvPr>
        </p:nvSpPr>
        <p:spPr>
          <a:xfrm>
            <a:off x="311700" y="172608"/>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Annex - Missing Values</a:t>
            </a:r>
            <a:endParaRPr/>
          </a:p>
        </p:txBody>
      </p:sp>
      <p:sp>
        <p:nvSpPr>
          <p:cNvPr id="258" name="Google Shape;258;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S</a:t>
            </a:r>
            <a:r>
              <a:rPr lang="en" sz="1600"/>
              <a:t>plit columns with missing/null values into 2 groups:</a:t>
            </a:r>
            <a:endParaRPr sz="1600"/>
          </a:p>
          <a:p>
            <a:pPr indent="-304800" lvl="1" marL="914400" rtl="0" algn="l">
              <a:spcBef>
                <a:spcPts val="0"/>
              </a:spcBef>
              <a:spcAft>
                <a:spcPts val="0"/>
              </a:spcAft>
              <a:buSzPts val="1200"/>
              <a:buAutoNum type="arabicPeriod"/>
            </a:pPr>
            <a:r>
              <a:rPr lang="en" sz="1200"/>
              <a:t>Categorical values where NA means no feature:</a:t>
            </a:r>
            <a:endParaRPr sz="1200"/>
          </a:p>
          <a:p>
            <a:pPr indent="-304800" lvl="2" marL="1371600" rtl="0" algn="l">
              <a:spcBef>
                <a:spcPts val="0"/>
              </a:spcBef>
              <a:spcAft>
                <a:spcPts val="0"/>
              </a:spcAft>
              <a:buSzPts val="1200"/>
              <a:buChar char="■"/>
            </a:pPr>
            <a:r>
              <a:rPr lang="en" sz="1200"/>
              <a:t>Pool QC, Misc Feature, Alley, Fence, Fireplace Qu, Garage Type, Garage Finish, Garage Qual, Garage Cond, Bsmt Qual, Bsmt Cond, Bsmt Exposure, BsmtFin Type 1, BsmtFin Type 2, Mas Vnr Type</a:t>
            </a:r>
            <a:endParaRPr sz="1000"/>
          </a:p>
          <a:p>
            <a:pPr indent="-304800" lvl="3" marL="1828800" rtl="0" algn="l">
              <a:spcBef>
                <a:spcPts val="0"/>
              </a:spcBef>
              <a:spcAft>
                <a:spcPts val="0"/>
              </a:spcAft>
              <a:buSzPts val="1200"/>
              <a:buChar char="●"/>
            </a:pPr>
            <a:r>
              <a:rPr lang="en" sz="1200"/>
              <a:t>Imputed with “None”</a:t>
            </a:r>
            <a:endParaRPr sz="1200"/>
          </a:p>
          <a:p>
            <a:pPr indent="-304800" lvl="1" marL="914400" rtl="0" algn="l">
              <a:spcBef>
                <a:spcPts val="0"/>
              </a:spcBef>
              <a:spcAft>
                <a:spcPts val="0"/>
              </a:spcAft>
              <a:buSzPts val="1200"/>
              <a:buAutoNum type="arabicPeriod"/>
            </a:pPr>
            <a:r>
              <a:rPr lang="en" sz="1200"/>
              <a:t>Numerical values where NA means no feature:</a:t>
            </a:r>
            <a:endParaRPr sz="1200"/>
          </a:p>
          <a:p>
            <a:pPr indent="-304800" lvl="2" marL="1371600" rtl="0" algn="l">
              <a:spcBef>
                <a:spcPts val="0"/>
              </a:spcBef>
              <a:spcAft>
                <a:spcPts val="0"/>
              </a:spcAft>
              <a:buSzPts val="1200"/>
              <a:buChar char="■"/>
            </a:pPr>
            <a:r>
              <a:rPr lang="en" sz="1200"/>
              <a:t>Garage Area, Garage Cars, BsmtFin SF 1, BsmtFin SF 2, Bsmt Unf SF, Total Bsmt SF, Bsmt Full Bath, Bsmt Half Bath, Mas Vnr Area</a:t>
            </a:r>
            <a:endParaRPr sz="1200"/>
          </a:p>
          <a:p>
            <a:pPr indent="-304800" lvl="3" marL="1828800" rtl="0" algn="l">
              <a:spcBef>
                <a:spcPts val="0"/>
              </a:spcBef>
              <a:spcAft>
                <a:spcPts val="0"/>
              </a:spcAft>
              <a:buSzPts val="1200"/>
              <a:buChar char="●"/>
            </a:pPr>
            <a:r>
              <a:rPr lang="en" sz="1200"/>
              <a:t>Imputed with 0</a:t>
            </a:r>
            <a:endParaRPr sz="1200"/>
          </a:p>
          <a:p>
            <a:pPr indent="-304800" lvl="1" marL="914400" rtl="0" algn="l">
              <a:spcBef>
                <a:spcPts val="0"/>
              </a:spcBef>
              <a:spcAft>
                <a:spcPts val="0"/>
              </a:spcAft>
              <a:buSzPts val="1200"/>
              <a:buAutoNum type="arabicPeriod"/>
            </a:pPr>
            <a:r>
              <a:rPr lang="en" sz="1200"/>
              <a:t>Others:</a:t>
            </a:r>
            <a:endParaRPr sz="1200"/>
          </a:p>
          <a:p>
            <a:pPr indent="-304800" lvl="2" marL="1371600" rtl="0" algn="l">
              <a:spcBef>
                <a:spcPts val="0"/>
              </a:spcBef>
              <a:spcAft>
                <a:spcPts val="0"/>
              </a:spcAft>
              <a:buSzPts val="1200"/>
              <a:buChar char="■"/>
            </a:pPr>
            <a:r>
              <a:rPr lang="en" sz="1200"/>
              <a:t>Lot Frontage</a:t>
            </a:r>
            <a:endParaRPr sz="1200"/>
          </a:p>
          <a:p>
            <a:pPr indent="-304800" lvl="3" marL="1828800" rtl="0" algn="l">
              <a:spcBef>
                <a:spcPts val="0"/>
              </a:spcBef>
              <a:spcAft>
                <a:spcPts val="0"/>
              </a:spcAft>
              <a:buSzPts val="1200"/>
              <a:buChar char="●"/>
            </a:pPr>
            <a:r>
              <a:rPr lang="en" sz="1200"/>
              <a:t>Imputed with the mean</a:t>
            </a:r>
            <a:endParaRPr sz="1200"/>
          </a:p>
          <a:p>
            <a:pPr indent="-304800" lvl="2" marL="1371600" rtl="0" algn="l">
              <a:spcBef>
                <a:spcPts val="0"/>
              </a:spcBef>
              <a:spcAft>
                <a:spcPts val="0"/>
              </a:spcAft>
              <a:buSzPts val="1200"/>
              <a:buChar char="■"/>
            </a:pPr>
            <a:r>
              <a:rPr lang="en" sz="1200"/>
              <a:t>Garage Yr Built</a:t>
            </a:r>
            <a:endParaRPr sz="1200"/>
          </a:p>
          <a:p>
            <a:pPr indent="-304800" lvl="3" marL="1828800" rtl="0" algn="l">
              <a:spcBef>
                <a:spcPts val="0"/>
              </a:spcBef>
              <a:spcAft>
                <a:spcPts val="0"/>
              </a:spcAft>
              <a:buSzPts val="1200"/>
              <a:buChar char="●"/>
            </a:pPr>
            <a:r>
              <a:rPr lang="en" sz="1200"/>
              <a:t>Imputed with Year Built</a:t>
            </a:r>
            <a:endParaRPr sz="1200"/>
          </a:p>
          <a:p>
            <a:pPr indent="-304800" lvl="2" marL="1371600" rtl="0" algn="l">
              <a:spcBef>
                <a:spcPts val="0"/>
              </a:spcBef>
              <a:spcAft>
                <a:spcPts val="0"/>
              </a:spcAft>
              <a:buSzPts val="1200"/>
              <a:buChar char="■"/>
            </a:pPr>
            <a:r>
              <a:rPr lang="en" sz="1200"/>
              <a:t>Functional, MS Zoning, Electrical, Kitchen Qual, Exterior 1, Exterior 2, Sale Type, Utilities</a:t>
            </a:r>
            <a:endParaRPr sz="1200"/>
          </a:p>
          <a:p>
            <a:pPr indent="-304800" lvl="3" marL="1828800" rtl="0" algn="l">
              <a:spcBef>
                <a:spcPts val="0"/>
              </a:spcBef>
              <a:spcAft>
                <a:spcPts val="0"/>
              </a:spcAft>
              <a:buSzPts val="1200"/>
              <a:buChar char="●"/>
            </a:pPr>
            <a:r>
              <a:rPr lang="en" sz="1200"/>
              <a:t>Imputed with the mode</a:t>
            </a:r>
            <a:endParaRPr sz="1200"/>
          </a:p>
        </p:txBody>
      </p:sp>
      <p:sp>
        <p:nvSpPr>
          <p:cNvPr id="259" name="Google Shape;259;p36"/>
          <p:cNvSpPr txBox="1"/>
          <p:nvPr>
            <p:ph idx="12" type="sldNum"/>
          </p:nvPr>
        </p:nvSpPr>
        <p:spPr>
          <a:xfrm>
            <a:off x="8731950" y="4663225"/>
            <a:ext cx="3273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63" name="Shape 263"/>
        <p:cNvGrpSpPr/>
        <p:nvPr/>
      </p:nvGrpSpPr>
      <p:grpSpPr>
        <a:xfrm>
          <a:off x="0" y="0"/>
          <a:ext cx="0" cy="0"/>
          <a:chOff x="0" y="0"/>
          <a:chExt cx="0" cy="0"/>
        </a:xfrm>
      </p:grpSpPr>
      <p:sp>
        <p:nvSpPr>
          <p:cNvPr id="264" name="Google Shape;264;p37"/>
          <p:cNvSpPr txBox="1"/>
          <p:nvPr>
            <p:ph type="title"/>
          </p:nvPr>
        </p:nvSpPr>
        <p:spPr>
          <a:xfrm>
            <a:off x="311700" y="172608"/>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Annex - Engineering New Features</a:t>
            </a:r>
            <a:endParaRPr/>
          </a:p>
        </p:txBody>
      </p:sp>
      <p:sp>
        <p:nvSpPr>
          <p:cNvPr id="265" name="Google Shape;265;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23850" lvl="0" marL="457200" rtl="0" algn="l">
              <a:lnSpc>
                <a:spcPct val="95000"/>
              </a:lnSpc>
              <a:spcBef>
                <a:spcPts val="0"/>
              </a:spcBef>
              <a:spcAft>
                <a:spcPts val="0"/>
              </a:spcAft>
              <a:buSzPts val="1500"/>
              <a:buAutoNum type="arabicPeriod"/>
            </a:pPr>
            <a:r>
              <a:rPr lang="en" sz="1500"/>
              <a:t>Total square </a:t>
            </a:r>
            <a:r>
              <a:rPr lang="en" sz="1500"/>
              <a:t>feet</a:t>
            </a:r>
            <a:endParaRPr sz="1500"/>
          </a:p>
          <a:p>
            <a:pPr indent="-323850" lvl="1" marL="914400" rtl="0" algn="l">
              <a:lnSpc>
                <a:spcPct val="95000"/>
              </a:lnSpc>
              <a:spcBef>
                <a:spcPts val="0"/>
              </a:spcBef>
              <a:spcAft>
                <a:spcPts val="0"/>
              </a:spcAft>
              <a:buSzPts val="1500"/>
              <a:buChar char="○"/>
            </a:pPr>
            <a:r>
              <a:rPr lang="en" sz="1500"/>
              <a:t>Adding all the square feet of the floors</a:t>
            </a:r>
            <a:endParaRPr sz="1500"/>
          </a:p>
          <a:p>
            <a:pPr indent="-323850" lvl="2" marL="1371600" rtl="0" algn="l">
              <a:lnSpc>
                <a:spcPct val="95000"/>
              </a:lnSpc>
              <a:spcBef>
                <a:spcPts val="0"/>
              </a:spcBef>
              <a:spcAft>
                <a:spcPts val="0"/>
              </a:spcAft>
              <a:buSzPts val="1500"/>
              <a:buChar char="■"/>
            </a:pPr>
            <a:r>
              <a:rPr lang="en" sz="1500"/>
              <a:t>TotalBsmtSF + 1stFlrSF + 2ndFlrSF</a:t>
            </a:r>
            <a:endParaRPr sz="1500"/>
          </a:p>
          <a:p>
            <a:pPr indent="-323850" lvl="0" marL="457200" rtl="0" algn="l">
              <a:lnSpc>
                <a:spcPct val="95000"/>
              </a:lnSpc>
              <a:spcBef>
                <a:spcPts val="0"/>
              </a:spcBef>
              <a:spcAft>
                <a:spcPts val="0"/>
              </a:spcAft>
              <a:buSzPts val="1500"/>
              <a:buAutoNum type="arabicPeriod"/>
            </a:pPr>
            <a:r>
              <a:rPr lang="en" sz="1500"/>
              <a:t>Total bathrooms</a:t>
            </a:r>
            <a:endParaRPr sz="1500"/>
          </a:p>
          <a:p>
            <a:pPr indent="-323850" lvl="1" marL="914400" rtl="0" algn="l">
              <a:lnSpc>
                <a:spcPct val="95000"/>
              </a:lnSpc>
              <a:spcBef>
                <a:spcPts val="0"/>
              </a:spcBef>
              <a:spcAft>
                <a:spcPts val="0"/>
              </a:spcAft>
              <a:buSzPts val="1500"/>
              <a:buChar char="○"/>
            </a:pPr>
            <a:r>
              <a:rPr lang="en" sz="1500"/>
              <a:t>Adding together the number of bathrooms</a:t>
            </a:r>
            <a:endParaRPr sz="1500"/>
          </a:p>
          <a:p>
            <a:pPr indent="-323850" lvl="2" marL="1371600" rtl="0" algn="l">
              <a:lnSpc>
                <a:spcPct val="95000"/>
              </a:lnSpc>
              <a:spcBef>
                <a:spcPts val="0"/>
              </a:spcBef>
              <a:spcAft>
                <a:spcPts val="0"/>
              </a:spcAft>
              <a:buSzPts val="1500"/>
              <a:buChar char="■"/>
            </a:pPr>
            <a:r>
              <a:rPr lang="en" sz="1500"/>
              <a:t>FullBath + BsmtFullBath + 0.5(HalfBath + BsmtHalfBath</a:t>
            </a:r>
            <a:endParaRPr sz="1500"/>
          </a:p>
          <a:p>
            <a:pPr indent="-323850" lvl="0" marL="457200" rtl="0" algn="l">
              <a:lnSpc>
                <a:spcPct val="95000"/>
              </a:lnSpc>
              <a:spcBef>
                <a:spcPts val="0"/>
              </a:spcBef>
              <a:spcAft>
                <a:spcPts val="0"/>
              </a:spcAft>
              <a:buSzPts val="1500"/>
              <a:buAutoNum type="arabicPeriod"/>
            </a:pPr>
            <a:r>
              <a:rPr lang="en" sz="1500"/>
              <a:t>Age of house</a:t>
            </a:r>
            <a:endParaRPr sz="1500"/>
          </a:p>
          <a:p>
            <a:pPr indent="-323850" lvl="1" marL="914400" rtl="0" algn="l">
              <a:lnSpc>
                <a:spcPct val="95000"/>
              </a:lnSpc>
              <a:spcBef>
                <a:spcPts val="0"/>
              </a:spcBef>
              <a:spcAft>
                <a:spcPts val="0"/>
              </a:spcAft>
              <a:buSzPts val="1500"/>
              <a:buChar char="○"/>
            </a:pPr>
            <a:r>
              <a:rPr lang="en" sz="1500"/>
              <a:t>Number of years between built and sold</a:t>
            </a:r>
            <a:endParaRPr sz="1500"/>
          </a:p>
          <a:p>
            <a:pPr indent="-323850" lvl="2" marL="1371600" rtl="0" algn="l">
              <a:lnSpc>
                <a:spcPct val="95000"/>
              </a:lnSpc>
              <a:spcBef>
                <a:spcPts val="0"/>
              </a:spcBef>
              <a:spcAft>
                <a:spcPts val="0"/>
              </a:spcAft>
              <a:buSzPts val="1500"/>
              <a:buChar char="■"/>
            </a:pPr>
            <a:r>
              <a:rPr lang="en" sz="1500"/>
              <a:t>Yr Sold - Year Built</a:t>
            </a:r>
            <a:endParaRPr sz="1500"/>
          </a:p>
          <a:p>
            <a:pPr indent="-323850" lvl="0" marL="457200" rtl="0" algn="l">
              <a:lnSpc>
                <a:spcPct val="95000"/>
              </a:lnSpc>
              <a:spcBef>
                <a:spcPts val="0"/>
              </a:spcBef>
              <a:spcAft>
                <a:spcPts val="0"/>
              </a:spcAft>
              <a:buSzPts val="1500"/>
              <a:buAutoNum type="arabicPeriod"/>
            </a:pPr>
            <a:r>
              <a:rPr lang="en" sz="1500"/>
              <a:t>Remodeled or not?</a:t>
            </a:r>
            <a:endParaRPr sz="1500"/>
          </a:p>
          <a:p>
            <a:pPr indent="-323850" lvl="1" marL="914400" rtl="0" algn="l">
              <a:lnSpc>
                <a:spcPct val="95000"/>
              </a:lnSpc>
              <a:spcBef>
                <a:spcPts val="0"/>
              </a:spcBef>
              <a:spcAft>
                <a:spcPts val="0"/>
              </a:spcAft>
              <a:buSzPts val="1500"/>
              <a:buChar char="○"/>
            </a:pPr>
            <a:r>
              <a:rPr lang="en" sz="1500"/>
              <a:t>Whether the house was remodelled</a:t>
            </a:r>
            <a:endParaRPr sz="1500"/>
          </a:p>
          <a:p>
            <a:pPr indent="-323850" lvl="2" marL="1371600" rtl="0" algn="l">
              <a:lnSpc>
                <a:spcPct val="95000"/>
              </a:lnSpc>
              <a:spcBef>
                <a:spcPts val="0"/>
              </a:spcBef>
              <a:spcAft>
                <a:spcPts val="0"/>
              </a:spcAft>
              <a:buSzPts val="1500"/>
              <a:buChar char="■"/>
            </a:pPr>
            <a:r>
              <a:rPr lang="en" sz="1500"/>
              <a:t>If Year Remod/Add = Year Built, 0 (i.e. False)</a:t>
            </a:r>
            <a:endParaRPr sz="1500"/>
          </a:p>
          <a:p>
            <a:pPr indent="-323850" lvl="2" marL="1371600" rtl="0" algn="l">
              <a:lnSpc>
                <a:spcPct val="95000"/>
              </a:lnSpc>
              <a:spcBef>
                <a:spcPts val="0"/>
              </a:spcBef>
              <a:spcAft>
                <a:spcPts val="0"/>
              </a:spcAft>
              <a:buSzPts val="1500"/>
              <a:buChar char="■"/>
            </a:pPr>
            <a:r>
              <a:rPr lang="en" sz="1500"/>
              <a:t>Else, 1 (i.e True)</a:t>
            </a:r>
            <a:endParaRPr sz="1500"/>
          </a:p>
          <a:p>
            <a:pPr indent="-323850" lvl="0" marL="457200" rtl="0" algn="l">
              <a:lnSpc>
                <a:spcPct val="95000"/>
              </a:lnSpc>
              <a:spcBef>
                <a:spcPts val="0"/>
              </a:spcBef>
              <a:spcAft>
                <a:spcPts val="0"/>
              </a:spcAft>
              <a:buSzPts val="1500"/>
              <a:buAutoNum type="arabicPeriod"/>
            </a:pPr>
            <a:r>
              <a:rPr lang="en" sz="1500"/>
              <a:t>New or not?</a:t>
            </a:r>
            <a:endParaRPr sz="1500"/>
          </a:p>
          <a:p>
            <a:pPr indent="-323850" lvl="1" marL="914400" rtl="0" algn="l">
              <a:lnSpc>
                <a:spcPct val="95000"/>
              </a:lnSpc>
              <a:spcBef>
                <a:spcPts val="0"/>
              </a:spcBef>
              <a:spcAft>
                <a:spcPts val="0"/>
              </a:spcAft>
              <a:buSzPts val="1500"/>
              <a:buChar char="○"/>
            </a:pPr>
            <a:r>
              <a:rPr lang="en" sz="1500"/>
              <a:t>Whether the house is new</a:t>
            </a:r>
            <a:endParaRPr sz="1500"/>
          </a:p>
          <a:p>
            <a:pPr indent="-323850" lvl="2" marL="1371600" rtl="0" algn="l">
              <a:lnSpc>
                <a:spcPct val="95000"/>
              </a:lnSpc>
              <a:spcBef>
                <a:spcPts val="0"/>
              </a:spcBef>
              <a:spcAft>
                <a:spcPts val="0"/>
              </a:spcAft>
              <a:buSzPts val="1500"/>
              <a:buChar char="■"/>
            </a:pPr>
            <a:r>
              <a:rPr lang="en" sz="1500"/>
              <a:t>If Yr Sold = Year Built, 1 (i.e. True)</a:t>
            </a:r>
            <a:endParaRPr sz="1500"/>
          </a:p>
          <a:p>
            <a:pPr indent="-323850" lvl="2" marL="1371600" rtl="0" algn="l">
              <a:lnSpc>
                <a:spcPct val="95000"/>
              </a:lnSpc>
              <a:spcBef>
                <a:spcPts val="0"/>
              </a:spcBef>
              <a:spcAft>
                <a:spcPts val="0"/>
              </a:spcAft>
              <a:buSzPts val="1500"/>
              <a:buChar char="■"/>
            </a:pPr>
            <a:r>
              <a:rPr lang="en" sz="1500"/>
              <a:t>Else, 0 (i.e. False)</a:t>
            </a:r>
            <a:endParaRPr sz="1500"/>
          </a:p>
        </p:txBody>
      </p:sp>
      <p:sp>
        <p:nvSpPr>
          <p:cNvPr id="266" name="Google Shape;266;p37"/>
          <p:cNvSpPr txBox="1"/>
          <p:nvPr>
            <p:ph idx="12" type="sldNum"/>
          </p:nvPr>
        </p:nvSpPr>
        <p:spPr>
          <a:xfrm>
            <a:off x="8731950" y="4663225"/>
            <a:ext cx="3273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70" name="Shape 270"/>
        <p:cNvGrpSpPr/>
        <p:nvPr/>
      </p:nvGrpSpPr>
      <p:grpSpPr>
        <a:xfrm>
          <a:off x="0" y="0"/>
          <a:ext cx="0" cy="0"/>
          <a:chOff x="0" y="0"/>
          <a:chExt cx="0" cy="0"/>
        </a:xfrm>
      </p:grpSpPr>
      <p:sp>
        <p:nvSpPr>
          <p:cNvPr id="271" name="Google Shape;271;p38"/>
          <p:cNvSpPr txBox="1"/>
          <p:nvPr>
            <p:ph type="title"/>
          </p:nvPr>
        </p:nvSpPr>
        <p:spPr>
          <a:xfrm>
            <a:off x="311700" y="172608"/>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Plug and play for lambda/alpha</a:t>
            </a:r>
            <a:endParaRPr/>
          </a:p>
        </p:txBody>
      </p:sp>
      <p:sp>
        <p:nvSpPr>
          <p:cNvPr id="272" name="Google Shape;272;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73" name="Google Shape;273;p38"/>
          <p:cNvPicPr preferRelativeResize="0"/>
          <p:nvPr/>
        </p:nvPicPr>
        <p:blipFill>
          <a:blip r:embed="rId3">
            <a:alphaModFix/>
          </a:blip>
          <a:stretch>
            <a:fillRect/>
          </a:stretch>
        </p:blipFill>
        <p:spPr>
          <a:xfrm>
            <a:off x="311700" y="1202500"/>
            <a:ext cx="5657850" cy="3416400"/>
          </a:xfrm>
          <a:prstGeom prst="rect">
            <a:avLst/>
          </a:prstGeom>
          <a:noFill/>
          <a:ln>
            <a:noFill/>
          </a:ln>
        </p:spPr>
      </p:pic>
      <p:sp>
        <p:nvSpPr>
          <p:cNvPr id="274" name="Google Shape;274;p38"/>
          <p:cNvSpPr txBox="1"/>
          <p:nvPr>
            <p:ph idx="12" type="sldNum"/>
          </p:nvPr>
        </p:nvSpPr>
        <p:spPr>
          <a:xfrm>
            <a:off x="8731950" y="4663225"/>
            <a:ext cx="3273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p:nvPr/>
        </p:nvSpPr>
        <p:spPr>
          <a:xfrm>
            <a:off x="8731974" y="4691752"/>
            <a:ext cx="327300" cy="334500"/>
          </a:xfrm>
          <a:prstGeom prst="ellipse">
            <a:avLst/>
          </a:prstGeom>
          <a:solidFill>
            <a:srgbClr val="F4CC45"/>
          </a:solidFill>
          <a:ln cap="flat" cmpd="sng" w="9525">
            <a:solidFill>
              <a:srgbClr val="F4CC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5"/>
          <p:cNvSpPr txBox="1"/>
          <p:nvPr>
            <p:ph type="title"/>
          </p:nvPr>
        </p:nvSpPr>
        <p:spPr>
          <a:xfrm>
            <a:off x="311700" y="172608"/>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Living Area</a:t>
            </a:r>
            <a:endParaRPr/>
          </a:p>
        </p:txBody>
      </p:sp>
      <p:sp>
        <p:nvSpPr>
          <p:cNvPr id="79" name="Google Shape;7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Living area has a linear relationship with house price.</a:t>
            </a:r>
            <a:endParaRPr/>
          </a:p>
        </p:txBody>
      </p:sp>
      <p:pic>
        <p:nvPicPr>
          <p:cNvPr id="80" name="Google Shape;80;p15"/>
          <p:cNvPicPr preferRelativeResize="0"/>
          <p:nvPr/>
        </p:nvPicPr>
        <p:blipFill>
          <a:blip r:embed="rId3">
            <a:alphaModFix/>
          </a:blip>
          <a:stretch>
            <a:fillRect/>
          </a:stretch>
        </p:blipFill>
        <p:spPr>
          <a:xfrm>
            <a:off x="2897800" y="1664825"/>
            <a:ext cx="3348400" cy="3206175"/>
          </a:xfrm>
          <a:prstGeom prst="rect">
            <a:avLst/>
          </a:prstGeom>
          <a:noFill/>
          <a:ln>
            <a:noFill/>
          </a:ln>
        </p:spPr>
      </p:pic>
      <p:sp>
        <p:nvSpPr>
          <p:cNvPr id="81" name="Google Shape;81;p15"/>
          <p:cNvSpPr/>
          <p:nvPr/>
        </p:nvSpPr>
        <p:spPr>
          <a:xfrm>
            <a:off x="5256975" y="3752850"/>
            <a:ext cx="487200" cy="509100"/>
          </a:xfrm>
          <a:prstGeom prst="ellipse">
            <a:avLst/>
          </a:prstGeom>
          <a:noFill/>
          <a:ln cap="flat" cmpd="sng" w="9525">
            <a:solidFill>
              <a:schemeClr val="dk2"/>
            </a:solidFill>
            <a:prstDash val="solid"/>
            <a:round/>
            <a:headEnd len="sm" w="sm" type="none"/>
            <a:tailEnd len="sm" w="sm" type="none"/>
          </a:ln>
          <a:effectLst>
            <a:outerShdw blurRad="57150" rotWithShape="0" algn="bl" dir="5400000" dist="19050">
              <a:schemeClr val="dk1">
                <a:alpha val="5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5"/>
          <p:cNvSpPr txBox="1"/>
          <p:nvPr>
            <p:ph idx="12" type="sldNum"/>
          </p:nvPr>
        </p:nvSpPr>
        <p:spPr>
          <a:xfrm>
            <a:off x="8731950" y="4663225"/>
            <a:ext cx="3273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type="title"/>
          </p:nvPr>
        </p:nvSpPr>
        <p:spPr>
          <a:xfrm>
            <a:off x="311700" y="172608"/>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Garage Cars</a:t>
            </a:r>
            <a:endParaRPr/>
          </a:p>
        </p:txBody>
      </p:sp>
      <p:sp>
        <p:nvSpPr>
          <p:cNvPr id="88" name="Google Shape;88;p16"/>
          <p:cNvSpPr txBox="1"/>
          <p:nvPr>
            <p:ph idx="1" type="body"/>
          </p:nvPr>
        </p:nvSpPr>
        <p:spPr>
          <a:xfrm>
            <a:off x="311700" y="2148825"/>
            <a:ext cx="1530600" cy="1048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00"/>
              <a:t>Garage that can hold </a:t>
            </a:r>
            <a:r>
              <a:rPr lang="en" sz="1700"/>
              <a:t>4 cars or more</a:t>
            </a:r>
            <a:endParaRPr sz="1700"/>
          </a:p>
        </p:txBody>
      </p:sp>
      <p:pic>
        <p:nvPicPr>
          <p:cNvPr id="89" name="Google Shape;89;p16"/>
          <p:cNvPicPr preferRelativeResize="0"/>
          <p:nvPr/>
        </p:nvPicPr>
        <p:blipFill>
          <a:blip r:embed="rId3">
            <a:alphaModFix/>
          </a:blip>
          <a:stretch>
            <a:fillRect/>
          </a:stretch>
        </p:blipFill>
        <p:spPr>
          <a:xfrm>
            <a:off x="4275366" y="1161700"/>
            <a:ext cx="4556934" cy="3397950"/>
          </a:xfrm>
          <a:prstGeom prst="rect">
            <a:avLst/>
          </a:prstGeom>
          <a:noFill/>
          <a:ln>
            <a:noFill/>
          </a:ln>
        </p:spPr>
      </p:pic>
      <p:sp>
        <p:nvSpPr>
          <p:cNvPr id="90" name="Google Shape;90;p16"/>
          <p:cNvSpPr txBox="1"/>
          <p:nvPr>
            <p:ph idx="12" type="sldNum"/>
          </p:nvPr>
        </p:nvSpPr>
        <p:spPr>
          <a:xfrm>
            <a:off x="8731950" y="4663225"/>
            <a:ext cx="3273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sp>
        <p:nvSpPr>
          <p:cNvPr id="91" name="Google Shape;91;p16"/>
          <p:cNvSpPr txBox="1"/>
          <p:nvPr/>
        </p:nvSpPr>
        <p:spPr>
          <a:xfrm>
            <a:off x="1669300" y="1839675"/>
            <a:ext cx="99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4E9BF2"/>
                </a:solidFill>
              </a:rPr>
              <a:t>Sale Price</a:t>
            </a:r>
            <a:endParaRPr>
              <a:solidFill>
                <a:srgbClr val="4E9BF2"/>
              </a:solidFill>
            </a:endParaRPr>
          </a:p>
        </p:txBody>
      </p:sp>
      <p:sp>
        <p:nvSpPr>
          <p:cNvPr id="92" name="Google Shape;92;p16"/>
          <p:cNvSpPr txBox="1"/>
          <p:nvPr/>
        </p:nvSpPr>
        <p:spPr>
          <a:xfrm>
            <a:off x="2633250" y="2148825"/>
            <a:ext cx="1566000" cy="1048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Clr>
                <a:schemeClr val="dk1"/>
              </a:buClr>
              <a:buSzPts val="1100"/>
              <a:buFont typeface="Arial"/>
              <a:buNone/>
            </a:pPr>
            <a:r>
              <a:rPr lang="en" sz="1700">
                <a:solidFill>
                  <a:schemeClr val="dk2"/>
                </a:solidFill>
              </a:rPr>
              <a:t>Garage that can hold </a:t>
            </a:r>
            <a:r>
              <a:rPr lang="en" sz="1700">
                <a:solidFill>
                  <a:schemeClr val="dk2"/>
                </a:solidFill>
              </a:rPr>
              <a:t>3 cars or less</a:t>
            </a:r>
            <a:endParaRPr sz="1300"/>
          </a:p>
        </p:txBody>
      </p:sp>
      <p:sp>
        <p:nvSpPr>
          <p:cNvPr id="93" name="Google Shape;93;p16"/>
          <p:cNvSpPr txBox="1"/>
          <p:nvPr/>
        </p:nvSpPr>
        <p:spPr>
          <a:xfrm>
            <a:off x="1933600" y="2336625"/>
            <a:ext cx="4689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500">
                <a:solidFill>
                  <a:srgbClr val="4E9BF2"/>
                </a:solidFill>
              </a:rPr>
              <a:t>&lt;</a:t>
            </a:r>
            <a:endParaRPr sz="3500">
              <a:solidFill>
                <a:srgbClr val="4E9BF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7"/>
          <p:cNvSpPr txBox="1"/>
          <p:nvPr>
            <p:ph type="title"/>
          </p:nvPr>
        </p:nvSpPr>
        <p:spPr>
          <a:xfrm>
            <a:off x="311700" y="172608"/>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Year Built</a:t>
            </a:r>
            <a:endParaRPr/>
          </a:p>
        </p:txBody>
      </p:sp>
      <p:sp>
        <p:nvSpPr>
          <p:cNvPr id="99" name="Google Shape;9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age of the house plays an important role in its price. There are several houses built before 1900 having a high price.</a:t>
            </a:r>
            <a:endParaRPr/>
          </a:p>
        </p:txBody>
      </p:sp>
      <p:pic>
        <p:nvPicPr>
          <p:cNvPr id="100" name="Google Shape;100;p17"/>
          <p:cNvPicPr preferRelativeResize="0"/>
          <p:nvPr/>
        </p:nvPicPr>
        <p:blipFill>
          <a:blip r:embed="rId3">
            <a:alphaModFix/>
          </a:blip>
          <a:stretch>
            <a:fillRect/>
          </a:stretch>
        </p:blipFill>
        <p:spPr>
          <a:xfrm>
            <a:off x="1208500" y="2050475"/>
            <a:ext cx="6727000" cy="2860825"/>
          </a:xfrm>
          <a:prstGeom prst="rect">
            <a:avLst/>
          </a:prstGeom>
          <a:noFill/>
          <a:ln>
            <a:noFill/>
          </a:ln>
        </p:spPr>
      </p:pic>
      <p:sp>
        <p:nvSpPr>
          <p:cNvPr id="101" name="Google Shape;101;p17"/>
          <p:cNvSpPr txBox="1"/>
          <p:nvPr>
            <p:ph idx="12" type="sldNum"/>
          </p:nvPr>
        </p:nvSpPr>
        <p:spPr>
          <a:xfrm>
            <a:off x="8731950" y="4663225"/>
            <a:ext cx="3273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sp>
        <p:nvSpPr>
          <p:cNvPr id="102" name="Google Shape;102;p17"/>
          <p:cNvSpPr/>
          <p:nvPr/>
        </p:nvSpPr>
        <p:spPr>
          <a:xfrm>
            <a:off x="2045400" y="2653050"/>
            <a:ext cx="1043700" cy="1032600"/>
          </a:xfrm>
          <a:prstGeom prst="ellipse">
            <a:avLst/>
          </a:prstGeom>
          <a:noFill/>
          <a:ln cap="flat" cmpd="sng" w="9525">
            <a:solidFill>
              <a:schemeClr val="dk2"/>
            </a:solidFill>
            <a:prstDash val="solid"/>
            <a:round/>
            <a:headEnd len="sm" w="sm" type="none"/>
            <a:tailEnd len="sm" w="sm" type="none"/>
          </a:ln>
          <a:effectLst>
            <a:outerShdw blurRad="57150" rotWithShape="0" algn="bl" dir="5400000" dist="19050">
              <a:schemeClr val="dk1">
                <a:alpha val="5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8"/>
          <p:cNvSpPr txBox="1"/>
          <p:nvPr>
            <p:ph type="title"/>
          </p:nvPr>
        </p:nvSpPr>
        <p:spPr>
          <a:xfrm>
            <a:off x="311700" y="172608"/>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Neighbourhood</a:t>
            </a:r>
            <a:endParaRPr/>
          </a:p>
        </p:txBody>
      </p:sp>
      <p:sp>
        <p:nvSpPr>
          <p:cNvPr id="108" name="Google Shape;108;p18"/>
          <p:cNvSpPr txBox="1"/>
          <p:nvPr>
            <p:ph idx="1" type="body"/>
          </p:nvPr>
        </p:nvSpPr>
        <p:spPr>
          <a:xfrm>
            <a:off x="6169100" y="1228675"/>
            <a:ext cx="2898600" cy="34026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n" sz="1400"/>
              <a:t>Most expensive neighbourhoods:</a:t>
            </a:r>
            <a:endParaRPr sz="1400"/>
          </a:p>
          <a:p>
            <a:pPr indent="-317500" lvl="0" marL="457200" rtl="0" algn="l">
              <a:lnSpc>
                <a:spcPct val="105000"/>
              </a:lnSpc>
              <a:spcBef>
                <a:spcPts val="1200"/>
              </a:spcBef>
              <a:spcAft>
                <a:spcPts val="0"/>
              </a:spcAft>
              <a:buSzPts val="1400"/>
              <a:buAutoNum type="arabicPeriod"/>
            </a:pPr>
            <a:r>
              <a:rPr lang="en" sz="1400"/>
              <a:t>Northridge Heights</a:t>
            </a:r>
            <a:endParaRPr sz="1400"/>
          </a:p>
          <a:p>
            <a:pPr indent="-317500" lvl="0" marL="457200" rtl="0" algn="l">
              <a:lnSpc>
                <a:spcPct val="105000"/>
              </a:lnSpc>
              <a:spcBef>
                <a:spcPts val="0"/>
              </a:spcBef>
              <a:spcAft>
                <a:spcPts val="0"/>
              </a:spcAft>
              <a:buSzPts val="1400"/>
              <a:buAutoNum type="arabicPeriod"/>
            </a:pPr>
            <a:r>
              <a:rPr lang="en" sz="1400"/>
              <a:t>Northridge</a:t>
            </a:r>
            <a:endParaRPr sz="1400"/>
          </a:p>
          <a:p>
            <a:pPr indent="-317500" lvl="0" marL="457200" rtl="0" algn="l">
              <a:lnSpc>
                <a:spcPct val="105000"/>
              </a:lnSpc>
              <a:spcBef>
                <a:spcPts val="0"/>
              </a:spcBef>
              <a:spcAft>
                <a:spcPts val="0"/>
              </a:spcAft>
              <a:buSzPts val="1400"/>
              <a:buAutoNum type="arabicPeriod"/>
            </a:pPr>
            <a:r>
              <a:rPr lang="en" sz="1400"/>
              <a:t>Stone Brook </a:t>
            </a:r>
            <a:endParaRPr sz="1400"/>
          </a:p>
          <a:p>
            <a:pPr indent="0" lvl="0" marL="0" rtl="0" algn="l">
              <a:lnSpc>
                <a:spcPct val="105000"/>
              </a:lnSpc>
              <a:spcBef>
                <a:spcPts val="1200"/>
              </a:spcBef>
              <a:spcAft>
                <a:spcPts val="0"/>
              </a:spcAft>
              <a:buNone/>
            </a:pPr>
            <a:r>
              <a:t/>
            </a:r>
            <a:endParaRPr sz="1400"/>
          </a:p>
          <a:p>
            <a:pPr indent="0" lvl="0" marL="0" rtl="0" algn="l">
              <a:lnSpc>
                <a:spcPct val="105000"/>
              </a:lnSpc>
              <a:spcBef>
                <a:spcPts val="1200"/>
              </a:spcBef>
              <a:spcAft>
                <a:spcPts val="0"/>
              </a:spcAft>
              <a:buNone/>
            </a:pPr>
            <a:r>
              <a:t/>
            </a:r>
            <a:endParaRPr sz="1400"/>
          </a:p>
          <a:p>
            <a:pPr indent="0" lvl="0" marL="0" rtl="0" algn="l">
              <a:lnSpc>
                <a:spcPct val="105000"/>
              </a:lnSpc>
              <a:spcBef>
                <a:spcPts val="1200"/>
              </a:spcBef>
              <a:spcAft>
                <a:spcPts val="0"/>
              </a:spcAft>
              <a:buNone/>
            </a:pPr>
            <a:r>
              <a:rPr lang="en" sz="1400"/>
              <a:t>Most </a:t>
            </a:r>
            <a:r>
              <a:rPr lang="en" sz="1400"/>
              <a:t>affordable</a:t>
            </a:r>
            <a:r>
              <a:rPr lang="en" sz="1400"/>
              <a:t> neighbourhoods:</a:t>
            </a:r>
            <a:endParaRPr sz="1400"/>
          </a:p>
          <a:p>
            <a:pPr indent="-317500" lvl="0" marL="457200" rtl="0" algn="l">
              <a:lnSpc>
                <a:spcPct val="105000"/>
              </a:lnSpc>
              <a:spcBef>
                <a:spcPts val="1200"/>
              </a:spcBef>
              <a:spcAft>
                <a:spcPts val="0"/>
              </a:spcAft>
              <a:buSzPts val="1400"/>
              <a:buAutoNum type="arabicPeriod"/>
            </a:pPr>
            <a:r>
              <a:rPr lang="en" sz="1400"/>
              <a:t>Briardale</a:t>
            </a:r>
            <a:endParaRPr sz="1400"/>
          </a:p>
          <a:p>
            <a:pPr indent="-317500" lvl="0" marL="457200" rtl="0" algn="l">
              <a:lnSpc>
                <a:spcPct val="105000"/>
              </a:lnSpc>
              <a:spcBef>
                <a:spcPts val="0"/>
              </a:spcBef>
              <a:spcAft>
                <a:spcPts val="0"/>
              </a:spcAft>
              <a:buSzPts val="1400"/>
              <a:buAutoNum type="arabicPeriod"/>
            </a:pPr>
            <a:r>
              <a:rPr lang="en" sz="1400"/>
              <a:t>Iowa DOT and Rail Road</a:t>
            </a:r>
            <a:endParaRPr sz="1400"/>
          </a:p>
          <a:p>
            <a:pPr indent="-317500" lvl="0" marL="457200" rtl="0" algn="l">
              <a:lnSpc>
                <a:spcPct val="105000"/>
              </a:lnSpc>
              <a:spcBef>
                <a:spcPts val="0"/>
              </a:spcBef>
              <a:spcAft>
                <a:spcPts val="0"/>
              </a:spcAft>
              <a:buSzPts val="1400"/>
              <a:buAutoNum type="arabicPeriod"/>
            </a:pPr>
            <a:r>
              <a:rPr lang="en" sz="1400"/>
              <a:t>Meadow Village </a:t>
            </a:r>
            <a:endParaRPr sz="1400"/>
          </a:p>
        </p:txBody>
      </p:sp>
      <p:pic>
        <p:nvPicPr>
          <p:cNvPr id="109" name="Google Shape;109;p18"/>
          <p:cNvPicPr preferRelativeResize="0"/>
          <p:nvPr/>
        </p:nvPicPr>
        <p:blipFill>
          <a:blip r:embed="rId3">
            <a:alphaModFix/>
          </a:blip>
          <a:stretch>
            <a:fillRect/>
          </a:stretch>
        </p:blipFill>
        <p:spPr>
          <a:xfrm>
            <a:off x="122625" y="1163700"/>
            <a:ext cx="6025346" cy="3353650"/>
          </a:xfrm>
          <a:prstGeom prst="rect">
            <a:avLst/>
          </a:prstGeom>
          <a:noFill/>
          <a:ln>
            <a:noFill/>
          </a:ln>
        </p:spPr>
      </p:pic>
      <p:sp>
        <p:nvSpPr>
          <p:cNvPr id="110" name="Google Shape;110;p18"/>
          <p:cNvSpPr txBox="1"/>
          <p:nvPr>
            <p:ph idx="12" type="sldNum"/>
          </p:nvPr>
        </p:nvSpPr>
        <p:spPr>
          <a:xfrm>
            <a:off x="8731950" y="4663225"/>
            <a:ext cx="3273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sp>
        <p:nvSpPr>
          <p:cNvPr id="111" name="Google Shape;111;p18"/>
          <p:cNvSpPr/>
          <p:nvPr/>
        </p:nvSpPr>
        <p:spPr>
          <a:xfrm>
            <a:off x="6929025" y="2492750"/>
            <a:ext cx="230400" cy="715500"/>
          </a:xfrm>
          <a:prstGeom prst="upDownArrow">
            <a:avLst>
              <a:gd fmla="val 50000" name="adj1"/>
              <a:gd fmla="val 50000" name="adj2"/>
            </a:avLst>
          </a:prstGeom>
          <a:solidFill>
            <a:srgbClr val="67CAFA"/>
          </a:solidFill>
          <a:ln cap="flat" cmpd="sng" w="9525">
            <a:solidFill>
              <a:srgbClr val="67CAF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8"/>
          <p:cNvSpPr txBox="1"/>
          <p:nvPr/>
        </p:nvSpPr>
        <p:spPr>
          <a:xfrm>
            <a:off x="7254450" y="2560150"/>
            <a:ext cx="1424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0060D6"/>
                </a:solidFill>
              </a:rPr>
              <a:t>3x difference in median sale price</a:t>
            </a:r>
            <a:endParaRPr sz="1200">
              <a:solidFill>
                <a:srgbClr val="0060D6"/>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9"/>
          <p:cNvSpPr txBox="1"/>
          <p:nvPr>
            <p:ph type="title"/>
          </p:nvPr>
        </p:nvSpPr>
        <p:spPr>
          <a:xfrm>
            <a:off x="311700" y="172608"/>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Kitchen Quality</a:t>
            </a:r>
            <a:endParaRPr/>
          </a:p>
        </p:txBody>
      </p:sp>
      <p:sp>
        <p:nvSpPr>
          <p:cNvPr id="118" name="Google Shape;118;p19"/>
          <p:cNvSpPr txBox="1"/>
          <p:nvPr>
            <p:ph idx="1" type="body"/>
          </p:nvPr>
        </p:nvSpPr>
        <p:spPr>
          <a:xfrm>
            <a:off x="311700" y="1548750"/>
            <a:ext cx="3287700" cy="2046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T</a:t>
            </a:r>
            <a:r>
              <a:rPr lang="en"/>
              <a:t>he average price difference between a house with a good kitchen and one with an excellent kitchen is about $120,000.</a:t>
            </a:r>
            <a:endParaRPr/>
          </a:p>
        </p:txBody>
      </p:sp>
      <p:pic>
        <p:nvPicPr>
          <p:cNvPr id="119" name="Google Shape;119;p19"/>
          <p:cNvPicPr preferRelativeResize="0"/>
          <p:nvPr/>
        </p:nvPicPr>
        <p:blipFill>
          <a:blip r:embed="rId3">
            <a:alphaModFix/>
          </a:blip>
          <a:stretch>
            <a:fillRect/>
          </a:stretch>
        </p:blipFill>
        <p:spPr>
          <a:xfrm>
            <a:off x="3836704" y="1163824"/>
            <a:ext cx="4581684" cy="3416400"/>
          </a:xfrm>
          <a:prstGeom prst="rect">
            <a:avLst/>
          </a:prstGeom>
          <a:noFill/>
          <a:ln>
            <a:noFill/>
          </a:ln>
        </p:spPr>
      </p:pic>
      <p:sp>
        <p:nvSpPr>
          <p:cNvPr id="120" name="Google Shape;120;p19"/>
          <p:cNvSpPr txBox="1"/>
          <p:nvPr>
            <p:ph idx="12" type="sldNum"/>
          </p:nvPr>
        </p:nvSpPr>
        <p:spPr>
          <a:xfrm>
            <a:off x="8731950" y="4663225"/>
            <a:ext cx="3273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0"/>
          <p:cNvSpPr txBox="1"/>
          <p:nvPr>
            <p:ph type="title"/>
          </p:nvPr>
        </p:nvSpPr>
        <p:spPr>
          <a:xfrm>
            <a:off x="311700" y="172608"/>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40000"/>
              </a:lnSpc>
              <a:spcBef>
                <a:spcPts val="0"/>
              </a:spcBef>
              <a:spcAft>
                <a:spcPts val="0"/>
              </a:spcAft>
              <a:buNone/>
            </a:pPr>
            <a:r>
              <a:rPr lang="en" sz="2750"/>
              <a:t>House price distribution</a:t>
            </a:r>
            <a:endParaRPr sz="2750"/>
          </a:p>
          <a:p>
            <a:pPr indent="0" lvl="0" marL="0" rtl="0" algn="l">
              <a:spcBef>
                <a:spcPts val="600"/>
              </a:spcBef>
              <a:spcAft>
                <a:spcPts val="0"/>
              </a:spcAft>
              <a:buNone/>
            </a:pPr>
            <a:r>
              <a:t/>
            </a:r>
            <a:endParaRPr/>
          </a:p>
        </p:txBody>
      </p:sp>
      <p:sp>
        <p:nvSpPr>
          <p:cNvPr id="126" name="Google Shape;126;p20"/>
          <p:cNvSpPr txBox="1"/>
          <p:nvPr>
            <p:ph idx="1" type="body"/>
          </p:nvPr>
        </p:nvSpPr>
        <p:spPr>
          <a:xfrm>
            <a:off x="311700" y="1343863"/>
            <a:ext cx="3049200" cy="3033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Most of the house prices are between 100,000 and 200,000.</a:t>
            </a:r>
            <a:endParaRPr/>
          </a:p>
          <a:p>
            <a:pPr indent="0" lvl="0" marL="0" rtl="0" algn="l">
              <a:spcBef>
                <a:spcPts val="1200"/>
              </a:spcBef>
              <a:spcAft>
                <a:spcPts val="0"/>
              </a:spcAft>
              <a:buNone/>
            </a:pPr>
            <a:r>
              <a:t/>
            </a:r>
            <a:endParaRPr sz="800"/>
          </a:p>
          <a:p>
            <a:pPr indent="0" lvl="0" marL="0" rtl="0" algn="l">
              <a:spcBef>
                <a:spcPts val="1200"/>
              </a:spcBef>
              <a:spcAft>
                <a:spcPts val="1200"/>
              </a:spcAft>
              <a:buNone/>
            </a:pPr>
            <a:r>
              <a:rPr lang="en"/>
              <a:t>The distribution of SalePrice is right-skewed. The right tail would be treated like outliers when modelling</a:t>
            </a:r>
            <a:endParaRPr/>
          </a:p>
        </p:txBody>
      </p:sp>
      <p:pic>
        <p:nvPicPr>
          <p:cNvPr id="127" name="Google Shape;127;p20"/>
          <p:cNvPicPr preferRelativeResize="0"/>
          <p:nvPr/>
        </p:nvPicPr>
        <p:blipFill>
          <a:blip r:embed="rId3">
            <a:alphaModFix/>
          </a:blip>
          <a:stretch>
            <a:fillRect/>
          </a:stretch>
        </p:blipFill>
        <p:spPr>
          <a:xfrm>
            <a:off x="3798075" y="1017575"/>
            <a:ext cx="4648200" cy="3686175"/>
          </a:xfrm>
          <a:prstGeom prst="rect">
            <a:avLst/>
          </a:prstGeom>
          <a:noFill/>
          <a:ln>
            <a:noFill/>
          </a:ln>
        </p:spPr>
      </p:pic>
      <p:sp>
        <p:nvSpPr>
          <p:cNvPr id="128" name="Google Shape;128;p20"/>
          <p:cNvSpPr txBox="1"/>
          <p:nvPr>
            <p:ph idx="12" type="sldNum"/>
          </p:nvPr>
        </p:nvSpPr>
        <p:spPr>
          <a:xfrm>
            <a:off x="8731950" y="4663225"/>
            <a:ext cx="3273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311700" y="172608"/>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Dealing with Outliers</a:t>
            </a:r>
            <a:endParaRPr/>
          </a:p>
        </p:txBody>
      </p:sp>
      <p:sp>
        <p:nvSpPr>
          <p:cNvPr id="134" name="Google Shape;134;p21"/>
          <p:cNvSpPr txBox="1"/>
          <p:nvPr>
            <p:ph idx="1" type="body"/>
          </p:nvPr>
        </p:nvSpPr>
        <p:spPr>
          <a:xfrm>
            <a:off x="311700" y="1152475"/>
            <a:ext cx="3997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Regression models are sensitive to outliers, so they have to be removed.</a:t>
            </a:r>
            <a:endParaRPr/>
          </a:p>
          <a:p>
            <a:pPr indent="0" lvl="0" marL="0" rtl="0" algn="l">
              <a:spcBef>
                <a:spcPts val="1200"/>
              </a:spcBef>
              <a:spcAft>
                <a:spcPts val="1200"/>
              </a:spcAft>
              <a:buNone/>
            </a:pPr>
            <a:br>
              <a:rPr lang="en"/>
            </a:br>
            <a:r>
              <a:rPr lang="en"/>
              <a:t>The model may predict that houses with large above ground living area are cheaper if we do not remove the outliers</a:t>
            </a:r>
            <a:endParaRPr/>
          </a:p>
        </p:txBody>
      </p:sp>
      <p:pic>
        <p:nvPicPr>
          <p:cNvPr id="135" name="Google Shape;135;p21"/>
          <p:cNvPicPr preferRelativeResize="0"/>
          <p:nvPr/>
        </p:nvPicPr>
        <p:blipFill>
          <a:blip r:embed="rId3">
            <a:alphaModFix/>
          </a:blip>
          <a:stretch>
            <a:fillRect/>
          </a:stretch>
        </p:blipFill>
        <p:spPr>
          <a:xfrm>
            <a:off x="4702300" y="1333325"/>
            <a:ext cx="3997500" cy="2980800"/>
          </a:xfrm>
          <a:prstGeom prst="rect">
            <a:avLst/>
          </a:prstGeom>
          <a:noFill/>
          <a:ln>
            <a:noFill/>
          </a:ln>
        </p:spPr>
      </p:pic>
      <p:sp>
        <p:nvSpPr>
          <p:cNvPr id="136" name="Google Shape;136;p21"/>
          <p:cNvSpPr/>
          <p:nvPr/>
        </p:nvSpPr>
        <p:spPr>
          <a:xfrm>
            <a:off x="8087050" y="3075450"/>
            <a:ext cx="487200" cy="509100"/>
          </a:xfrm>
          <a:prstGeom prst="ellipse">
            <a:avLst/>
          </a:prstGeom>
          <a:noFill/>
          <a:ln cap="flat" cmpd="sng" w="9525">
            <a:solidFill>
              <a:schemeClr val="dk2"/>
            </a:solidFill>
            <a:prstDash val="solid"/>
            <a:round/>
            <a:headEnd len="sm" w="sm" type="none"/>
            <a:tailEnd len="sm" w="sm" type="none"/>
          </a:ln>
          <a:effectLst>
            <a:outerShdw blurRad="57150" rotWithShape="0" algn="bl">
              <a:schemeClr val="dk1">
                <a:alpha val="5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1"/>
          <p:cNvSpPr txBox="1"/>
          <p:nvPr>
            <p:ph idx="12" type="sldNum"/>
          </p:nvPr>
        </p:nvSpPr>
        <p:spPr>
          <a:xfrm>
            <a:off x="8731950" y="4663225"/>
            <a:ext cx="3273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